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9"/>
  </p:notesMasterIdLst>
  <p:handoutMasterIdLst>
    <p:handoutMasterId r:id="rId30"/>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68" r:id="rId23"/>
    <p:sldId id="567" r:id="rId24"/>
    <p:sldId id="550" r:id="rId25"/>
    <p:sldId id="489" r:id="rId26"/>
    <p:sldId id="458" r:id="rId27"/>
    <p:sldId id="562" r:id="rId2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2D3D6-931E-4446-B288-C797224E8C2E}" v="20" dt="2024-07-15T02:10:50.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1E02D3D6-931E-4446-B288-C797224E8C2E}"/>
    <pc:docChg chg="undo custSel delSld modSld modMainMaster">
      <pc:chgData name="Stacey, Robert" userId="8f61b79c-1993-4b76-a5c5-6bb0e2071c28" providerId="ADAL" clId="{1E02D3D6-931E-4446-B288-C797224E8C2E}" dt="2024-07-15T02:10:59.585" v="244" actId="113"/>
      <pc:docMkLst>
        <pc:docMk/>
      </pc:docMkLst>
      <pc:sldChg chg="modSp mod">
        <pc:chgData name="Stacey, Robert" userId="8f61b79c-1993-4b76-a5c5-6bb0e2071c28" providerId="ADAL" clId="{1E02D3D6-931E-4446-B288-C797224E8C2E}" dt="2024-07-14T23:07:36.628" v="222" actId="13926"/>
        <pc:sldMkLst>
          <pc:docMk/>
          <pc:sldMk cId="2557909821" sldId="422"/>
        </pc:sldMkLst>
        <pc:graphicFrameChg chg="mod modGraphic">
          <ac:chgData name="Stacey, Robert" userId="8f61b79c-1993-4b76-a5c5-6bb0e2071c28" providerId="ADAL" clId="{1E02D3D6-931E-4446-B288-C797224E8C2E}" dt="2024-07-14T23:07:36.628" v="222" actId="13926"/>
          <ac:graphicFrameMkLst>
            <pc:docMk/>
            <pc:sldMk cId="2557909821" sldId="422"/>
            <ac:graphicFrameMk id="7" creationId="{00000000-0000-0000-0000-000000000000}"/>
          </ac:graphicFrameMkLst>
        </pc:graphicFrameChg>
      </pc:sldChg>
      <pc:sldChg chg="modSp">
        <pc:chgData name="Stacey, Robert" userId="8f61b79c-1993-4b76-a5c5-6bb0e2071c28" providerId="ADAL" clId="{1E02D3D6-931E-4446-B288-C797224E8C2E}" dt="2024-07-14T20:47:17.988" v="2" actId="403"/>
        <pc:sldMkLst>
          <pc:docMk/>
          <pc:sldMk cId="984721981" sldId="525"/>
        </pc:sldMkLst>
        <pc:spChg chg="mod">
          <ac:chgData name="Stacey, Robert" userId="8f61b79c-1993-4b76-a5c5-6bb0e2071c28" providerId="ADAL" clId="{1E02D3D6-931E-4446-B288-C797224E8C2E}" dt="2024-07-14T20:47:17.988" v="2" actId="403"/>
          <ac:spMkLst>
            <pc:docMk/>
            <pc:sldMk cId="984721981" sldId="525"/>
            <ac:spMk id="2" creationId="{00000000-0000-0000-0000-000000000000}"/>
          </ac:spMkLst>
        </pc:spChg>
      </pc:sldChg>
      <pc:sldChg chg="modSp mod">
        <pc:chgData name="Stacey, Robert" userId="8f61b79c-1993-4b76-a5c5-6bb0e2071c28" providerId="ADAL" clId="{1E02D3D6-931E-4446-B288-C797224E8C2E}" dt="2024-07-14T22:37:17.771" v="119" actId="20577"/>
        <pc:sldMkLst>
          <pc:docMk/>
          <pc:sldMk cId="3429797880" sldId="526"/>
        </pc:sldMkLst>
        <pc:spChg chg="mod">
          <ac:chgData name="Stacey, Robert" userId="8f61b79c-1993-4b76-a5c5-6bb0e2071c28" providerId="ADAL" clId="{1E02D3D6-931E-4446-B288-C797224E8C2E}" dt="2024-07-14T22:37:17.771" v="119" actId="20577"/>
          <ac:spMkLst>
            <pc:docMk/>
            <pc:sldMk cId="3429797880" sldId="526"/>
            <ac:spMk id="7" creationId="{00000000-0000-0000-0000-000000000000}"/>
          </ac:spMkLst>
        </pc:spChg>
      </pc:sldChg>
      <pc:sldChg chg="addSp delSp modSp mod">
        <pc:chgData name="Stacey, Robert" userId="8f61b79c-1993-4b76-a5c5-6bb0e2071c28" providerId="ADAL" clId="{1E02D3D6-931E-4446-B288-C797224E8C2E}" dt="2024-07-15T02:10:59.585" v="244" actId="113"/>
        <pc:sldMkLst>
          <pc:docMk/>
          <pc:sldMk cId="1711243814" sldId="528"/>
        </pc:sldMkLst>
        <pc:graphicFrameChg chg="del">
          <ac:chgData name="Stacey, Robert" userId="8f61b79c-1993-4b76-a5c5-6bb0e2071c28" providerId="ADAL" clId="{1E02D3D6-931E-4446-B288-C797224E8C2E}" dt="2024-07-15T02:08:57.898" v="223" actId="478"/>
          <ac:graphicFrameMkLst>
            <pc:docMk/>
            <pc:sldMk cId="1711243814" sldId="528"/>
            <ac:graphicFrameMk id="4" creationId="{7E9D435E-2A9E-6219-B903-6FB086AFF26F}"/>
          </ac:graphicFrameMkLst>
        </pc:graphicFrameChg>
        <pc:graphicFrameChg chg="add mod modGraphic">
          <ac:chgData name="Stacey, Robert" userId="8f61b79c-1993-4b76-a5c5-6bb0e2071c28" providerId="ADAL" clId="{1E02D3D6-931E-4446-B288-C797224E8C2E}" dt="2024-07-15T02:10:59.585" v="244" actId="113"/>
          <ac:graphicFrameMkLst>
            <pc:docMk/>
            <pc:sldMk cId="1711243814" sldId="528"/>
            <ac:graphicFrameMk id="5" creationId="{19717DBD-2873-7B83-6EF8-A004BD3EB8B8}"/>
          </ac:graphicFrameMkLst>
        </pc:graphicFrameChg>
      </pc:sldChg>
      <pc:sldChg chg="modSp mod">
        <pc:chgData name="Stacey, Robert" userId="8f61b79c-1993-4b76-a5c5-6bb0e2071c28" providerId="ADAL" clId="{1E02D3D6-931E-4446-B288-C797224E8C2E}" dt="2024-07-14T22:39:18.787" v="121" actId="14100"/>
        <pc:sldMkLst>
          <pc:docMk/>
          <pc:sldMk cId="371744886" sldId="530"/>
        </pc:sldMkLst>
        <pc:spChg chg="mod">
          <ac:chgData name="Stacey, Robert" userId="8f61b79c-1993-4b76-a5c5-6bb0e2071c28" providerId="ADAL" clId="{1E02D3D6-931E-4446-B288-C797224E8C2E}" dt="2024-07-14T22:39:18.787" v="121" actId="14100"/>
          <ac:spMkLst>
            <pc:docMk/>
            <pc:sldMk cId="371744886" sldId="530"/>
            <ac:spMk id="13315" creationId="{00000000-0000-0000-0000-000000000000}"/>
          </ac:spMkLst>
        </pc:spChg>
      </pc:sldChg>
      <pc:sldChg chg="modSp mod">
        <pc:chgData name="Stacey, Robert" userId="8f61b79c-1993-4b76-a5c5-6bb0e2071c28" providerId="ADAL" clId="{1E02D3D6-931E-4446-B288-C797224E8C2E}" dt="2024-07-14T22:49:55.315" v="216" actId="20577"/>
        <pc:sldMkLst>
          <pc:docMk/>
          <pc:sldMk cId="2635750655" sldId="550"/>
        </pc:sldMkLst>
        <pc:spChg chg="mod">
          <ac:chgData name="Stacey, Robert" userId="8f61b79c-1993-4b76-a5c5-6bb0e2071c28" providerId="ADAL" clId="{1E02D3D6-931E-4446-B288-C797224E8C2E}" dt="2024-07-14T22:49:55.315" v="216" actId="20577"/>
          <ac:spMkLst>
            <pc:docMk/>
            <pc:sldMk cId="2635750655" sldId="550"/>
            <ac:spMk id="21506" creationId="{00000000-0000-0000-0000-000000000000}"/>
          </ac:spMkLst>
        </pc:spChg>
      </pc:sldChg>
      <pc:sldChg chg="del">
        <pc:chgData name="Stacey, Robert" userId="8f61b79c-1993-4b76-a5c5-6bb0e2071c28" providerId="ADAL" clId="{1E02D3D6-931E-4446-B288-C797224E8C2E}" dt="2024-07-14T22:59:29.758" v="217" actId="47"/>
        <pc:sldMkLst>
          <pc:docMk/>
          <pc:sldMk cId="3509090742" sldId="563"/>
        </pc:sldMkLst>
      </pc:sldChg>
      <pc:sldMasterChg chg="modSp mod">
        <pc:chgData name="Stacey, Robert" userId="8f61b79c-1993-4b76-a5c5-6bb0e2071c28" providerId="ADAL" clId="{1E02D3D6-931E-4446-B288-C797224E8C2E}" dt="2024-07-14T20:46:59.681" v="1" actId="6549"/>
        <pc:sldMasterMkLst>
          <pc:docMk/>
          <pc:sldMasterMk cId="0" sldId="2147483648"/>
        </pc:sldMasterMkLst>
        <pc:spChg chg="mod">
          <ac:chgData name="Stacey, Robert" userId="8f61b79c-1993-4b76-a5c5-6bb0e2071c28" providerId="ADAL" clId="{1E02D3D6-931E-4446-B288-C797224E8C2E}" dt="2024-07-14T20:46:59.681" v="1"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24</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802.11-24/0999r2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087-00-0000-liaison-from-etsi-isg-f5g-on-advanced-use-cases-r3.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998" TargetMode="External"/><Relationship Id="rId7" Type="http://schemas.openxmlformats.org/officeDocument/2006/relationships/hyperlink" Target="https://mentor.ieee.org/802.11/dcn/24/11-24-1002" TargetMode="External"/><Relationship Id="rId12" Type="http://schemas.openxmlformats.org/officeDocument/2006/relationships/hyperlink" Target="https://mentor.ieee.org/802.11/dcn/24/11-24-071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990" TargetMode="External"/><Relationship Id="rId11" Type="http://schemas.openxmlformats.org/officeDocument/2006/relationships/hyperlink" Target="https://mentor.ieee.org/802.11/dcn/24/11-24-1270" TargetMode="External"/><Relationship Id="rId5" Type="http://schemas.openxmlformats.org/officeDocument/2006/relationships/hyperlink" Target="https://mentor.ieee.org/802.11/dcn/24/11-24-yyyy" TargetMode="External"/><Relationship Id="rId10" Type="http://schemas.openxmlformats.org/officeDocument/2006/relationships/hyperlink" Target="https://mentor.ieee.org/802.11/dcn/24/11-24-0995" TargetMode="External"/><Relationship Id="rId4" Type="http://schemas.openxmlformats.org/officeDocument/2006/relationships/hyperlink" Target="https://mentor.ieee.org/802.11/dcn/24/11-24-0999" TargetMode="External"/><Relationship Id="rId9" Type="http://schemas.openxmlformats.org/officeDocument/2006/relationships/hyperlink" Target="https://mentor.ieee.org/802.11/dcn/24/11-24-100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2024-07-14</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48764020"/>
              </p:ext>
            </p:extLst>
          </p:nvPr>
        </p:nvGraphicFramePr>
        <p:xfrm>
          <a:off x="2052638" y="2389188"/>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2052638" y="2389188"/>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2024-07-15 PM2 and Thursday 2024-07-18 EVE</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5607176" cy="369332"/>
          </a:xfrm>
          <a:prstGeom prst="rect">
            <a:avLst/>
          </a:prstGeom>
          <a:solidFill>
            <a:schemeClr val="accent4"/>
          </a:solidFill>
        </p:spPr>
        <p:txBody>
          <a:bodyPr wrap="none" rtlCol="0">
            <a:spAutoFit/>
          </a:bodyPr>
          <a:lstStyle/>
          <a:p>
            <a:r>
              <a:rPr lang="en-US" sz="1800" dirty="0">
                <a:highlight>
                  <a:srgbClr val="FFFF00"/>
                </a:highlight>
              </a:rPr>
              <a:t>PAR Extension Request – on EC agenda for July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 &amp;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06689648"/>
              </p:ext>
            </p:extLst>
          </p:nvPr>
        </p:nvGraphicFramePr>
        <p:xfrm>
          <a:off x="152400" y="897598"/>
          <a:ext cx="11734800" cy="476161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r>
                        <a:rPr kumimoji="0" lang="en-US" sz="1400" b="1" i="0" u="none" strike="noStrike" kern="1200" cap="none" normalizeH="0" baseline="0" dirty="0">
                          <a:ln>
                            <a:noFill/>
                          </a:ln>
                          <a:solidFill>
                            <a:schemeClr val="tx1"/>
                          </a:solidFill>
                          <a:effectLst/>
                          <a:latin typeface="Times New Roman" pitchFamily="18" charset="0"/>
                          <a:ea typeface="+mn-ea"/>
                          <a:cs typeface="+mn-cs"/>
                        </a:rPr>
                        <a:t>,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Antonio DE LA OLIVA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Ali RAISSINIA</a:t>
                      </a:r>
                      <a:r>
                        <a:rPr kumimoji="0" lang="en-US" sz="1400" b="1" i="0" u="none" strike="noStrike" kern="1200" cap="none" normalizeH="0" baseline="0" dirty="0">
                          <a:ln>
                            <a:noFill/>
                          </a:ln>
                          <a:solidFill>
                            <a:schemeClr val="tx1"/>
                          </a:solidFill>
                          <a:effectLst/>
                          <a:latin typeface="Times New Roman" pitchFamily="18" charset="0"/>
                          <a:ea typeface="+mn-ea"/>
                          <a:cs typeface="+mn-cs"/>
                        </a:rPr>
                        <a:t>,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Laurent CARIOU, Jianhan LIU, Kiseon RYU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Steve SHELLHAMMER, Rakesh TAORI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Yinan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July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2024</a:t>
            </a:r>
            <a:endParaRPr lang="en-US" dirty="0"/>
          </a:p>
        </p:txBody>
      </p:sp>
      <p:sp>
        <p:nvSpPr>
          <p:cNvPr id="44" name="AutoShape 46"/>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43020510"/>
              </p:ext>
            </p:extLst>
          </p:nvPr>
        </p:nvGraphicFramePr>
        <p:xfrm>
          <a:off x="750357" y="1445418"/>
          <a:ext cx="10908243" cy="495538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WG</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05-08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93631246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CC49</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527</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N/A</a:t>
                      </a:r>
                    </a:p>
                  </a:txBody>
                  <a:tcPr/>
                </a:tc>
                <a:extLst>
                  <a:ext uri="{0D108BD9-81ED-4DB2-BD59-A6C34878D82A}">
                    <a16:rowId xmlns:a16="http://schemas.microsoft.com/office/drawing/2014/main" val="144705958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2</a:t>
                      </a:r>
                      <a:r>
                        <a:rPr lang="en-GB" sz="1800" b="1" baseline="30000" dirty="0">
                          <a:latin typeface="Calibri" panose="020F0502020204030204" pitchFamily="34" charset="0"/>
                          <a:cs typeface="Calibri" panose="020F0502020204030204" pitchFamily="34" charset="0"/>
                        </a:rPr>
                        <a:t>nd</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06-18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72890949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949271343"/>
                  </a:ext>
                </a:extLst>
              </a:tr>
            </a:tbl>
          </a:graphicData>
        </a:graphic>
      </p:graphicFrame>
      <p:sp>
        <p:nvSpPr>
          <p:cNvPr id="6" name="Date Placeholder 5"/>
          <p:cNvSpPr>
            <a:spLocks noGrp="1"/>
          </p:cNvSpPr>
          <p:nvPr>
            <p:ph type="dt" sz="half" idx="10"/>
          </p:nvPr>
        </p:nvSpPr>
        <p:spPr/>
        <p:txBody>
          <a:bodyPr/>
          <a:lstStyle/>
          <a:p>
            <a:pPr>
              <a:defRPr/>
            </a:pPr>
            <a:r>
              <a:rPr lang="en-US"/>
              <a:t>July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1559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Last 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88159203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572</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AA83A5A9-2A7E-9949-2646-58B5143E1A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81807"/>
            <a:ext cx="10605147" cy="579519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A0F8FD-2BCF-A6A7-E639-99C399F08B67}"/>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0366E359-6A89-3D9C-7178-9602B9068EA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2E4372D-3466-BD24-10CA-07A67647498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13" name="Content Placeholder 12">
            <a:extLst>
              <a:ext uri="{FF2B5EF4-FFF2-40B4-BE49-F238E27FC236}">
                <a16:creationId xmlns:a16="http://schemas.microsoft.com/office/drawing/2014/main" id="{27D1AA73-B607-C839-5C5D-95BAA4F86B6D}"/>
              </a:ext>
            </a:extLst>
          </p:cNvPr>
          <p:cNvPicPr>
            <a:picLocks noGrp="1" noChangeAspect="1"/>
          </p:cNvPicPr>
          <p:nvPr>
            <p:ph idx="1"/>
          </p:nvPr>
        </p:nvPicPr>
        <p:blipFill>
          <a:blip r:embed="rId2"/>
          <a:stretch>
            <a:fillRect/>
          </a:stretch>
        </p:blipFill>
        <p:spPr>
          <a:xfrm>
            <a:off x="635250" y="680632"/>
            <a:ext cx="11175750" cy="5749142"/>
          </a:xfrm>
        </p:spPr>
      </p:pic>
      <p:sp>
        <p:nvSpPr>
          <p:cNvPr id="2" name="Title 1">
            <a:extLst>
              <a:ext uri="{FF2B5EF4-FFF2-40B4-BE49-F238E27FC236}">
                <a16:creationId xmlns:a16="http://schemas.microsoft.com/office/drawing/2014/main" id="{C973C875-3306-4CDD-8BE3-C2A70112EAB5}"/>
              </a:ext>
            </a:extLst>
          </p:cNvPr>
          <p:cNvSpPr>
            <a:spLocks noGrp="1"/>
          </p:cNvSpPr>
          <p:nvPr>
            <p:ph type="title"/>
          </p:nvPr>
        </p:nvSpPr>
        <p:spPr/>
        <p:txBody>
          <a:bodyPr/>
          <a:lstStyle/>
          <a:p>
            <a:r>
              <a:rPr lang="en-US" dirty="0"/>
              <a:t>Members by affiliation</a:t>
            </a:r>
          </a:p>
        </p:txBody>
      </p:sp>
    </p:spTree>
    <p:extLst>
      <p:ext uri="{BB962C8B-B14F-4D97-AF65-F5344CB8AC3E}">
        <p14:creationId xmlns:p14="http://schemas.microsoft.com/office/powerpoint/2010/main" val="3333457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 name="Content Placeholder 9">
            <a:extLst>
              <a:ext uri="{FF2B5EF4-FFF2-40B4-BE49-F238E27FC236}">
                <a16:creationId xmlns:a16="http://schemas.microsoft.com/office/drawing/2014/main" id="{383915B7-B482-1625-D89A-220B166E2A35}"/>
              </a:ext>
            </a:extLst>
          </p:cNvPr>
          <p:cNvPicPr>
            <a:picLocks noGrp="1" noChangeAspect="1"/>
          </p:cNvPicPr>
          <p:nvPr>
            <p:ph idx="1"/>
          </p:nvPr>
        </p:nvPicPr>
        <p:blipFill>
          <a:blip r:embed="rId2"/>
          <a:stretch>
            <a:fillRect/>
          </a:stretch>
        </p:blipFill>
        <p:spPr>
          <a:xfrm>
            <a:off x="1752600" y="1557273"/>
            <a:ext cx="8511018" cy="4843527"/>
          </a:xfrm>
        </p:spPr>
      </p:pic>
    </p:spTree>
    <p:extLst>
      <p:ext uri="{BB962C8B-B14F-4D97-AF65-F5344CB8AC3E}">
        <p14:creationId xmlns:p14="http://schemas.microsoft.com/office/powerpoint/2010/main" val="1573330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24</a:t>
            </a:fld>
            <a:endParaRPr lang="en-US"/>
          </a:p>
        </p:txBody>
      </p:sp>
    </p:spTree>
    <p:extLst>
      <p:ext uri="{BB962C8B-B14F-4D97-AF65-F5344CB8AC3E}">
        <p14:creationId xmlns:p14="http://schemas.microsoft.com/office/powerpoint/2010/main" val="1497510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3783999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received since May 2024:</a:t>
            </a:r>
          </a:p>
          <a:p>
            <a:pPr marL="0" indent="0">
              <a:buNone/>
            </a:pPr>
            <a:endParaRPr lang="en-US" sz="1200" dirty="0"/>
          </a:p>
          <a:p>
            <a:pPr marL="0" indent="0">
              <a:buNone/>
            </a:pPr>
            <a:r>
              <a:rPr lang="en-US" dirty="0"/>
              <a:t>From </a:t>
            </a:r>
            <a:r>
              <a:rPr lang="en-GB" sz="2000" dirty="0">
                <a:effectLst/>
                <a:latin typeface="Times New Roman" panose="02020603050405020304" pitchFamily="18" charset="0"/>
                <a:ea typeface="Times New Roman" panose="02020603050405020304" pitchFamily="18" charset="0"/>
              </a:rPr>
              <a:t>ETSI ISG F5G on F5G Advanced Use Cases Release 3</a:t>
            </a:r>
            <a:r>
              <a:rPr lang="en-GB" sz="2000" dirty="0">
                <a:latin typeface="Times New Roman" panose="02020603050405020304" pitchFamily="18" charset="0"/>
                <a:ea typeface="Times New Roman" panose="02020603050405020304" pitchFamily="18" charset="0"/>
              </a:rPr>
              <a:t> </a:t>
            </a:r>
            <a:r>
              <a:rPr lang="en-US" sz="2000" dirty="0"/>
              <a:t>(</a:t>
            </a:r>
            <a:r>
              <a:rPr lang="en-US" sz="2000" dirty="0">
                <a:hlinkClick r:id="rId3"/>
              </a:rPr>
              <a:t>11-24/1087r0</a:t>
            </a:r>
            <a:r>
              <a:rPr lang="en-US" sz="2000" dirty="0"/>
              <a:t>)</a:t>
            </a:r>
            <a:r>
              <a:rPr lang="en-GB" sz="2000" dirty="0">
                <a:latin typeface="Times New Roman" panose="02020603050405020304" pitchFamily="18" charset="0"/>
                <a:ea typeface="Times New Roman" panose="02020603050405020304" pitchFamily="18" charset="0"/>
              </a:rPr>
              <a:t>:</a:t>
            </a:r>
          </a:p>
          <a:p>
            <a:pPr marL="0" indent="0">
              <a:buNone/>
            </a:pPr>
            <a:endParaRPr lang="en-GB" sz="2000" dirty="0">
              <a:latin typeface="Times New Roman" panose="02020603050405020304" pitchFamily="18" charset="0"/>
              <a:ea typeface="Times New Roman" panose="02020603050405020304" pitchFamily="18" charset="0"/>
            </a:endParaRPr>
          </a:p>
          <a:p>
            <a:pPr marL="0" indent="0">
              <a:buNone/>
            </a:pPr>
            <a:r>
              <a:rPr lang="en-GB" sz="2000" dirty="0">
                <a:effectLst/>
                <a:latin typeface="Times New Roman" panose="02020603050405020304" pitchFamily="18" charset="0"/>
                <a:ea typeface="Times New Roman" panose="02020603050405020304" pitchFamily="18" charset="0"/>
              </a:rPr>
              <a:t>Please consider the use cases in the attached document for the further development of your organization’s specifications</a:t>
            </a:r>
            <a:r>
              <a:rPr lang="en-US" dirty="0"/>
              <a:t>.</a:t>
            </a:r>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000" dirty="0"/>
              <a:t>July 2024</a:t>
            </a:r>
          </a:p>
          <a:p>
            <a:pPr marL="0" indent="0">
              <a:buNone/>
            </a:pPr>
            <a:r>
              <a:rPr lang="en-US" altLang="en-US" sz="2000" b="0" dirty="0"/>
              <a:t>P802.11bf (WLAN Sensing) PAR extension</a:t>
            </a:r>
          </a:p>
          <a:p>
            <a:pPr marL="0" indent="0">
              <a:buNone/>
            </a:pPr>
            <a:r>
              <a:rPr lang="en-US" altLang="en-US" sz="2000" b="0" dirty="0"/>
              <a:t>P802.11REVmf (Maintenance) revision PAR</a:t>
            </a:r>
          </a:p>
          <a:p>
            <a:pPr marL="0" indent="0">
              <a:buNone/>
            </a:pPr>
            <a:r>
              <a:rPr lang="en-US" altLang="en-US" sz="2000" b="0" dirty="0"/>
              <a:t>IMMW SG recharter &amp; extension</a:t>
            </a:r>
          </a:p>
          <a:p>
            <a:pPr marL="0" indent="0">
              <a:buNone/>
            </a:pPr>
            <a:r>
              <a:rPr lang="en-US" altLang="en-US" sz="2000" b="0" dirty="0"/>
              <a:t>ELC SG </a:t>
            </a:r>
          </a:p>
          <a:p>
            <a:pPr marL="0" indent="0">
              <a:buNone/>
            </a:pPr>
            <a:r>
              <a:rPr lang="en-US" altLang="en-US" sz="2000" b="0" dirty="0"/>
              <a:t>P802.11REVme (Maintenance) conditional approval for RevCom</a:t>
            </a:r>
          </a:p>
          <a:p>
            <a:pPr marL="0" indent="0">
              <a:buNone/>
            </a:pPr>
            <a:r>
              <a:rPr lang="en-US" altLang="en-US" sz="2000" b="0" dirty="0"/>
              <a:t>P802.11bh (Random and Changing MAC Addresses) conditional approval for RevCom</a:t>
            </a:r>
          </a:p>
          <a:p>
            <a:pPr marL="0" indent="0">
              <a:buNone/>
            </a:pPr>
            <a:r>
              <a:rPr lang="en-US" altLang="en-US" sz="2000" b="0" dirty="0"/>
              <a:t>P802.11be (Extremely High Throughput) conditional approval for RevCom</a:t>
            </a:r>
          </a:p>
          <a:p>
            <a:pPr marL="0" indent="0">
              <a:buNone/>
            </a:pPr>
            <a:endParaRPr lang="en-US" altLang="en-US" sz="2000" b="0" dirty="0"/>
          </a:p>
          <a:p>
            <a:pPr marL="0" indent="0">
              <a:buNone/>
            </a:pPr>
            <a:r>
              <a:rPr lang="en-US" altLang="en-US" sz="2000" dirty="0"/>
              <a:t>November 2024</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b="0" dirty="0"/>
              <a:t>P802.11bf (WLAN Sensing) PAR extension</a:t>
            </a:r>
          </a:p>
          <a:p>
            <a:pPr marL="0" indent="0">
              <a:buNone/>
            </a:pPr>
            <a:r>
              <a:rPr lang="en-US" altLang="en-US" b="0" dirty="0"/>
              <a:t>P802.11REVmf (Maintenance) PAR</a:t>
            </a:r>
          </a:p>
          <a:p>
            <a:pPr marL="0" indent="0">
              <a:buNone/>
            </a:pPr>
            <a:r>
              <a:rPr lang="en-US" altLang="en-US" b="0" dirty="0"/>
              <a:t>P802.11REVme (Maintenance) approval</a:t>
            </a:r>
          </a:p>
          <a:p>
            <a:pPr marL="0" indent="0">
              <a:buNone/>
            </a:pPr>
            <a:r>
              <a:rPr lang="en-US" altLang="en-US" b="0" dirty="0"/>
              <a:t>P802.11bh (Random and Changing MAC Addresses) approval</a:t>
            </a:r>
          </a:p>
          <a:p>
            <a:pPr marL="0" indent="0">
              <a:buNone/>
            </a:pPr>
            <a:r>
              <a:rPr lang="en-US" altLang="en-US" b="0" dirty="0"/>
              <a:t>P802.11be (Extremely High Throughput) approval</a:t>
            </a:r>
          </a:p>
          <a:p>
            <a:pPr marL="0" indent="0">
              <a:buNone/>
            </a:pPr>
            <a:endParaRPr lang="en-US" altLang="en-US"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400" b="0" dirty="0"/>
              <a:t>P802.11bq (Integrated </a:t>
            </a:r>
            <a:r>
              <a:rPr lang="en-US" altLang="en-US" sz="2400" b="0" dirty="0" err="1"/>
              <a:t>mmWave</a:t>
            </a:r>
            <a:r>
              <a:rPr lang="en-US" altLang="en-US" sz="24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19717DBD-2873-7B83-6EF8-A004BD3EB8B8}"/>
              </a:ext>
            </a:extLst>
          </p:cNvPr>
          <p:cNvGraphicFramePr>
            <a:graphicFrameLocks noGrp="1"/>
          </p:cNvGraphicFramePr>
          <p:nvPr>
            <p:extLst>
              <p:ext uri="{D42A27DB-BD31-4B8C-83A1-F6EECF244321}">
                <p14:modId xmlns:p14="http://schemas.microsoft.com/office/powerpoint/2010/main" val="2453665608"/>
              </p:ext>
            </p:extLst>
          </p:nvPr>
        </p:nvGraphicFramePr>
        <p:xfrm>
          <a:off x="1295400" y="2209677"/>
          <a:ext cx="9372600" cy="3926428"/>
        </p:xfrm>
        <a:graphic>
          <a:graphicData uri="http://schemas.openxmlformats.org/drawingml/2006/table">
            <a:tbl>
              <a:tblPr>
                <a:tableStyleId>{5C22544A-7EE6-4342-B048-85BDC9FD1C3A}</a:tableStyleId>
              </a:tblPr>
              <a:tblGrid>
                <a:gridCol w="3581400">
                  <a:extLst>
                    <a:ext uri="{9D8B030D-6E8A-4147-A177-3AD203B41FA5}">
                      <a16:colId xmlns:a16="http://schemas.microsoft.com/office/drawing/2014/main" val="2132705841"/>
                    </a:ext>
                  </a:extLst>
                </a:gridCol>
                <a:gridCol w="5791200">
                  <a:extLst>
                    <a:ext uri="{9D8B030D-6E8A-4147-A177-3AD203B41FA5}">
                      <a16:colId xmlns:a16="http://schemas.microsoft.com/office/drawing/2014/main" val="4230636507"/>
                    </a:ext>
                  </a:extLst>
                </a:gridCol>
              </a:tblGrid>
              <a:tr h="356948">
                <a:tc>
                  <a:txBody>
                    <a:bodyPr/>
                    <a:lstStyle/>
                    <a:p>
                      <a:pPr algn="l" fontAlgn="b"/>
                      <a:r>
                        <a:rPr lang="en-US" sz="2000" b="1" u="none" strike="noStrike" dirty="0">
                          <a:effectLst/>
                        </a:rPr>
                        <a:t>WG Session Reports</a:t>
                      </a:r>
                      <a:endParaRPr lang="en-US" sz="2000" b="1" i="1" u="none" strike="noStrike" dirty="0">
                        <a:effectLst/>
                        <a:latin typeface="Arial" panose="020B0604020202020204" pitchFamily="34" charset="0"/>
                      </a:endParaRPr>
                    </a:p>
                  </a:txBody>
                  <a:tcPr marL="0" marR="0" marT="0" marB="0" anchor="b"/>
                </a:tc>
                <a:tc>
                  <a:txBody>
                    <a:bodyPr/>
                    <a:lstStyle/>
                    <a:p>
                      <a:pPr algn="l" fontAlgn="b"/>
                      <a:r>
                        <a:rPr lang="en-US" sz="2000" u="sng" strike="noStrike">
                          <a:effectLst/>
                        </a:rPr>
                        <a:t> </a:t>
                      </a:r>
                      <a:endParaRPr lang="en-US" sz="20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51330299"/>
                  </a:ext>
                </a:extLst>
              </a:tr>
              <a:tr h="356948">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https://mentor.ieee.org/802.11/dcn/24/11-24-0998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864937147"/>
                  </a:ext>
                </a:extLst>
              </a:tr>
              <a:tr h="356948">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https://mentor.ieee.org/802.11/dcn/24/11-24-0999</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717371396"/>
                  </a:ext>
                </a:extLst>
              </a:tr>
              <a:tr h="356948">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https://mentor.ieee.org/802.11/dcn/24/11-24-1147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49685212"/>
                  </a:ext>
                </a:extLst>
              </a:tr>
              <a:tr h="356948">
                <a:tc>
                  <a:txBody>
                    <a:bodyPr/>
                    <a:lstStyle/>
                    <a:p>
                      <a:pPr algn="l" fontAlgn="b"/>
                      <a:r>
                        <a:rPr lang="en-US" sz="2000" u="none" strike="noStrike">
                          <a:effectLst/>
                        </a:rPr>
                        <a:t>1</a:t>
                      </a:r>
                      <a:r>
                        <a:rPr lang="en-US" sz="2000" u="none" strike="noStrike" baseline="30000">
                          <a:effectLst/>
                        </a:rPr>
                        <a:t>st</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https://mentor.ieee.org/802.11/dcn/24/11-24-0990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372153903"/>
                  </a:ext>
                </a:extLst>
              </a:tr>
              <a:tr h="356948">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https://mentor.ieee.org/802.11/dcn/24/11-24-1002</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004682542"/>
                  </a:ext>
                </a:extLst>
              </a:tr>
              <a:tr h="356948">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33554119"/>
                  </a:ext>
                </a:extLst>
              </a:tr>
              <a:tr h="356948">
                <a:tc>
                  <a:txBody>
                    <a:bodyPr/>
                    <a:lstStyle/>
                    <a:p>
                      <a:pPr algn="l" fontAlgn="b"/>
                      <a:r>
                        <a:rPr lang="en-US" sz="2000" u="none" strike="noStrike" dirty="0">
                          <a:effectLst/>
                        </a:rPr>
                        <a:t>Chair's Supplementary Material</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https://mentor.ieee.org/802.11/dcn/24/11-24-1000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578053032"/>
                  </a:ext>
                </a:extLst>
              </a:tr>
              <a:tr h="356948">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https://mentor.ieee.org/802.11/dcn/24/11-24-0995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39958238"/>
                  </a:ext>
                </a:extLst>
              </a:tr>
              <a:tr h="356948">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https://mentor.ieee.org/802.11/dcn/24/11-24-1270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6536955"/>
                  </a:ext>
                </a:extLst>
              </a:tr>
              <a:tr h="356948">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https://mentor.ieee.org/802.11/dcn/24/11-24-0714</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65498855"/>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2024 session, reciprocal credit is given for other WG/TAG meetings which occur during the WG11 session, Monday July 15, 2024 10:30am Montreal time to Friday, July 19, 2024 noon Montreal time. </a:t>
            </a:r>
          </a:p>
          <a:p>
            <a:endParaRPr lang="en-US" altLang="en-US" dirty="0"/>
          </a:p>
          <a:p>
            <a:r>
              <a:rPr lang="en-US" altLang="en-US" dirty="0"/>
              <a:t>The July 2024 session DOES count towards voting credit.</a:t>
            </a:r>
            <a:br>
              <a:rPr lang="en-US" altLang="en-US" dirty="0"/>
            </a:br>
            <a:r>
              <a:rPr lang="en-US" altLang="en-US" dirty="0"/>
              <a:t>NOTE: 12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2024-07-16 AM2 and Thursday 2024-07-18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Presentation: “Hybrid sharing on the upper 6 GHz band”, Dr Steve Leach, Ofcom</a:t>
            </a:r>
          </a:p>
          <a:p>
            <a:pPr lvl="1">
              <a:spcBef>
                <a:spcPts val="0"/>
              </a:spcBef>
              <a:buFont typeface="Arial" panose="020B0604020202020204" pitchFamily="34" charset="0"/>
              <a:buChar char="•"/>
            </a:pPr>
            <a:r>
              <a:rPr lang="en-US" altLang="en-US" dirty="0"/>
              <a:t>Review the following consultation, petition for rulemaking, and liaison statement:</a:t>
            </a:r>
          </a:p>
          <a:p>
            <a:pPr lvl="2">
              <a:spcBef>
                <a:spcPts val="0"/>
              </a:spcBef>
              <a:buFont typeface="Arial" panose="020B0604020202020204" pitchFamily="34" charset="0"/>
              <a:buChar char="•"/>
            </a:pPr>
            <a:r>
              <a:rPr lang="en-US" altLang="en-US" dirty="0"/>
              <a:t>CEPT ECC: Draft revision of ERC Report 25 ECA Table (European Table of Frequency Allocations and Applications in the frequency range 8.3 kHz to 3000 GHz)</a:t>
            </a:r>
          </a:p>
          <a:p>
            <a:pPr lvl="2">
              <a:spcBef>
                <a:spcPts val="0"/>
              </a:spcBef>
              <a:buFont typeface="Arial" panose="020B0604020202020204" pitchFamily="34" charset="0"/>
              <a:buChar char="•"/>
            </a:pPr>
            <a:r>
              <a:rPr lang="en-US" altLang="en-US" dirty="0"/>
              <a:t>Canada RABC: RSS-248, issue 3, “Radio Local Area Network (RLAN) Devices Operating in the 5925-7125 MHz Band”</a:t>
            </a:r>
          </a:p>
          <a:p>
            <a:pPr lvl="1">
              <a:spcBef>
                <a:spcPts val="0"/>
              </a:spcBef>
              <a:buFont typeface="Arial" panose="020B0604020202020204" pitchFamily="34" charset="0"/>
              <a:buChar char="•"/>
            </a:pPr>
            <a:r>
              <a:rPr lang="en-US" altLang="en-US" dirty="0"/>
              <a:t>Discuss the latest topics related to spectrum and regulation in Europe, North America, and Asia Pacific</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229380</TotalTime>
  <Words>2647</Words>
  <Application>Microsoft Office PowerPoint</Application>
  <PresentationFormat>Widescreen</PresentationFormat>
  <Paragraphs>722</Paragraphs>
  <Slides>26</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4" baseType="lpstr">
      <vt:lpstr>Arial</vt:lpstr>
      <vt:lpstr>Arial Narrow</vt:lpstr>
      <vt:lpstr>Calibri</vt:lpstr>
      <vt:lpstr>Tahoma</vt:lpstr>
      <vt:lpstr>Times New Roman</vt:lpstr>
      <vt:lpstr>Default Design</vt:lpstr>
      <vt:lpstr>Custom Design</vt:lpstr>
      <vt:lpstr>Document</vt:lpstr>
      <vt:lpstr>802.11 Working Group Opening Report July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(May to July)</vt:lpstr>
      <vt:lpstr>M6.4 Announcements: 2024 July Designation of Individual experts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May 2024</cp:keywords>
  <cp:lastModifiedBy>Stacey, Robert</cp:lastModifiedBy>
  <cp:revision>2583</cp:revision>
  <cp:lastPrinted>1998-02-10T13:28:06Z</cp:lastPrinted>
  <dcterms:created xsi:type="dcterms:W3CDTF">1998-02-10T13:07:52Z</dcterms:created>
  <dcterms:modified xsi:type="dcterms:W3CDTF">2024-07-15T02:10:59Z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