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68" r:id="rId23"/>
    <p:sldId id="567" r:id="rId24"/>
    <p:sldId id="550" r:id="rId25"/>
    <p:sldId id="563" r:id="rId26"/>
    <p:sldId id="489" r:id="rId27"/>
    <p:sldId id="458" r:id="rId28"/>
    <p:sldId id="562" r:id="rId2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0CAC4D-4913-423B-962F-449002097D33}" v="47" dt="2024-07-14T19:08:55.9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2269" autoAdjust="0"/>
  </p:normalViewPr>
  <p:slideViewPr>
    <p:cSldViewPr>
      <p:cViewPr varScale="1">
        <p:scale>
          <a:sx n="95" d="100"/>
          <a:sy n="95" d="100"/>
        </p:scale>
        <p:origin x="485" y="77"/>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220CAC4D-4913-423B-962F-449002097D33}"/>
    <pc:docChg chg="undo custSel addSld delSld modSld sldOrd">
      <pc:chgData name="Stacey, Robert" userId="8f61b79c-1993-4b76-a5c5-6bb0e2071c28" providerId="ADAL" clId="{220CAC4D-4913-423B-962F-449002097D33}" dt="2024-07-14T19:12:27.673" v="523" actId="47"/>
      <pc:docMkLst>
        <pc:docMk/>
      </pc:docMkLst>
      <pc:sldChg chg="modSp mod">
        <pc:chgData name="Stacey, Robert" userId="8f61b79c-1993-4b76-a5c5-6bb0e2071c28" providerId="ADAL" clId="{220CAC4D-4913-423B-962F-449002097D33}" dt="2024-07-14T14:35:21.107" v="16" actId="20577"/>
        <pc:sldMkLst>
          <pc:docMk/>
          <pc:sldMk cId="0" sldId="379"/>
        </pc:sldMkLst>
        <pc:graphicFrameChg chg="modGraphic">
          <ac:chgData name="Stacey, Robert" userId="8f61b79c-1993-4b76-a5c5-6bb0e2071c28" providerId="ADAL" clId="{220CAC4D-4913-423B-962F-449002097D33}" dt="2024-07-14T14:35:21.107" v="16" actId="20577"/>
          <ac:graphicFrameMkLst>
            <pc:docMk/>
            <pc:sldMk cId="0" sldId="379"/>
            <ac:graphicFrameMk id="7" creationId="{00000000-0000-0000-0000-000000000000}"/>
          </ac:graphicFrameMkLst>
        </pc:graphicFrameChg>
      </pc:sldChg>
      <pc:sldChg chg="modSp mod">
        <pc:chgData name="Stacey, Robert" userId="8f61b79c-1993-4b76-a5c5-6bb0e2071c28" providerId="ADAL" clId="{220CAC4D-4913-423B-962F-449002097D33}" dt="2024-07-14T18:59:55.804" v="213" actId="20577"/>
        <pc:sldMkLst>
          <pc:docMk/>
          <pc:sldMk cId="3429797880" sldId="526"/>
        </pc:sldMkLst>
        <pc:spChg chg="mod">
          <ac:chgData name="Stacey, Robert" userId="8f61b79c-1993-4b76-a5c5-6bb0e2071c28" providerId="ADAL" clId="{220CAC4D-4913-423B-962F-449002097D33}" dt="2024-07-14T18:59:55.804" v="213" actId="20577"/>
          <ac:spMkLst>
            <pc:docMk/>
            <pc:sldMk cId="3429797880" sldId="526"/>
            <ac:spMk id="7" creationId="{00000000-0000-0000-0000-000000000000}"/>
          </ac:spMkLst>
        </pc:spChg>
      </pc:sldChg>
      <pc:sldChg chg="modSp mod">
        <pc:chgData name="Stacey, Robert" userId="8f61b79c-1993-4b76-a5c5-6bb0e2071c28" providerId="ADAL" clId="{220CAC4D-4913-423B-962F-449002097D33}" dt="2024-07-14T18:48:21.245" v="116" actId="20577"/>
        <pc:sldMkLst>
          <pc:docMk/>
          <pc:sldMk cId="723633442" sldId="529"/>
        </pc:sldMkLst>
        <pc:spChg chg="mod">
          <ac:chgData name="Stacey, Robert" userId="8f61b79c-1993-4b76-a5c5-6bb0e2071c28" providerId="ADAL" clId="{220CAC4D-4913-423B-962F-449002097D33}" dt="2024-07-14T18:48:21.245" v="116" actId="20577"/>
          <ac:spMkLst>
            <pc:docMk/>
            <pc:sldMk cId="723633442" sldId="529"/>
            <ac:spMk id="13315" creationId="{00000000-0000-0000-0000-000000000000}"/>
          </ac:spMkLst>
        </pc:spChg>
      </pc:sldChg>
      <pc:sldChg chg="modSp mod">
        <pc:chgData name="Stacey, Robert" userId="8f61b79c-1993-4b76-a5c5-6bb0e2071c28" providerId="ADAL" clId="{220CAC4D-4913-423B-962F-449002097D33}" dt="2024-07-14T18:58:46.858" v="195" actId="20577"/>
        <pc:sldMkLst>
          <pc:docMk/>
          <pc:sldMk cId="371744886" sldId="530"/>
        </pc:sldMkLst>
        <pc:spChg chg="mod">
          <ac:chgData name="Stacey, Robert" userId="8f61b79c-1993-4b76-a5c5-6bb0e2071c28" providerId="ADAL" clId="{220CAC4D-4913-423B-962F-449002097D33}" dt="2024-07-14T18:58:46.858" v="195" actId="20577"/>
          <ac:spMkLst>
            <pc:docMk/>
            <pc:sldMk cId="371744886" sldId="530"/>
            <ac:spMk id="13315" creationId="{00000000-0000-0000-0000-000000000000}"/>
          </ac:spMkLst>
        </pc:spChg>
      </pc:sldChg>
      <pc:sldChg chg="modSp mod">
        <pc:chgData name="Stacey, Robert" userId="8f61b79c-1993-4b76-a5c5-6bb0e2071c28" providerId="ADAL" clId="{220CAC4D-4913-423B-962F-449002097D33}" dt="2024-07-14T18:58:38.438" v="194" actId="20577"/>
        <pc:sldMkLst>
          <pc:docMk/>
          <pc:sldMk cId="1379785663" sldId="531"/>
        </pc:sldMkLst>
        <pc:spChg chg="mod">
          <ac:chgData name="Stacey, Robert" userId="8f61b79c-1993-4b76-a5c5-6bb0e2071c28" providerId="ADAL" clId="{220CAC4D-4913-423B-962F-449002097D33}" dt="2024-07-14T18:58:38.438" v="194" actId="20577"/>
          <ac:spMkLst>
            <pc:docMk/>
            <pc:sldMk cId="1379785663" sldId="531"/>
            <ac:spMk id="13315" creationId="{00000000-0000-0000-0000-000000000000}"/>
          </ac:spMkLst>
        </pc:spChg>
      </pc:sldChg>
      <pc:sldChg chg="ord">
        <pc:chgData name="Stacey, Robert" userId="8f61b79c-1993-4b76-a5c5-6bb0e2071c28" providerId="ADAL" clId="{220CAC4D-4913-423B-962F-449002097D33}" dt="2024-07-14T19:03:33.119" v="215"/>
        <pc:sldMkLst>
          <pc:docMk/>
          <pc:sldMk cId="2167334881" sldId="532"/>
        </pc:sldMkLst>
      </pc:sldChg>
      <pc:sldChg chg="modSp mod">
        <pc:chgData name="Stacey, Robert" userId="8f61b79c-1993-4b76-a5c5-6bb0e2071c28" providerId="ADAL" clId="{220CAC4D-4913-423B-962F-449002097D33}" dt="2024-07-14T19:08:55.904" v="522" actId="20577"/>
        <pc:sldMkLst>
          <pc:docMk/>
          <pc:sldMk cId="3509090742" sldId="563"/>
        </pc:sldMkLst>
        <pc:spChg chg="mod">
          <ac:chgData name="Stacey, Robert" userId="8f61b79c-1993-4b76-a5c5-6bb0e2071c28" providerId="ADAL" clId="{220CAC4D-4913-423B-962F-449002097D33}" dt="2024-07-14T19:08:55.904" v="522" actId="20577"/>
          <ac:spMkLst>
            <pc:docMk/>
            <pc:sldMk cId="3509090742" sldId="563"/>
            <ac:spMk id="21506" creationId="{00000000-0000-0000-0000-000000000000}"/>
          </ac:spMkLst>
        </pc:spChg>
      </pc:sldChg>
      <pc:sldChg chg="del">
        <pc:chgData name="Stacey, Robert" userId="8f61b79c-1993-4b76-a5c5-6bb0e2071c28" providerId="ADAL" clId="{220CAC4D-4913-423B-962F-449002097D33}" dt="2024-07-14T18:46:04.016" v="100" actId="47"/>
        <pc:sldMkLst>
          <pc:docMk/>
          <pc:sldMk cId="1024149940" sldId="565"/>
        </pc:sldMkLst>
      </pc:sldChg>
      <pc:sldChg chg="del">
        <pc:chgData name="Stacey, Robert" userId="8f61b79c-1993-4b76-a5c5-6bb0e2071c28" providerId="ADAL" clId="{220CAC4D-4913-423B-962F-449002097D33}" dt="2024-07-14T19:12:27.673" v="523" actId="47"/>
        <pc:sldMkLst>
          <pc:docMk/>
          <pc:sldMk cId="2413220811" sldId="566"/>
        </pc:sldMkLst>
      </pc:sldChg>
      <pc:sldChg chg="addSp delSp modSp mod">
        <pc:chgData name="Stacey, Robert" userId="8f61b79c-1993-4b76-a5c5-6bb0e2071c28" providerId="ADAL" clId="{220CAC4D-4913-423B-962F-449002097D33}" dt="2024-07-14T16:50:46.326" v="66" actId="20577"/>
        <pc:sldMkLst>
          <pc:docMk/>
          <pc:sldMk cId="1573330144" sldId="567"/>
        </pc:sldMkLst>
        <pc:spChg chg="mod">
          <ac:chgData name="Stacey, Robert" userId="8f61b79c-1993-4b76-a5c5-6bb0e2071c28" providerId="ADAL" clId="{220CAC4D-4913-423B-962F-449002097D33}" dt="2024-07-14T16:50:46.326" v="66" actId="20577"/>
          <ac:spMkLst>
            <pc:docMk/>
            <pc:sldMk cId="1573330144" sldId="567"/>
            <ac:spMk id="2" creationId="{B7C18312-8B32-4EF3-A60E-0BAA89327CE2}"/>
          </ac:spMkLst>
        </pc:spChg>
        <pc:spChg chg="del">
          <ac:chgData name="Stacey, Robert" userId="8f61b79c-1993-4b76-a5c5-6bb0e2071c28" providerId="ADAL" clId="{220CAC4D-4913-423B-962F-449002097D33}" dt="2024-07-14T16:50:22.899" v="42" actId="478"/>
          <ac:spMkLst>
            <pc:docMk/>
            <pc:sldMk cId="1573330144" sldId="567"/>
            <ac:spMk id="3" creationId="{DA60C7B3-6CA3-C62D-CC9A-B16FD6AAD72A}"/>
          </ac:spMkLst>
        </pc:spChg>
        <pc:spChg chg="add del mod">
          <ac:chgData name="Stacey, Robert" userId="8f61b79c-1993-4b76-a5c5-6bb0e2071c28" providerId="ADAL" clId="{220CAC4D-4913-423B-962F-449002097D33}" dt="2024-07-14T16:50:16.587" v="40" actId="22"/>
          <ac:spMkLst>
            <pc:docMk/>
            <pc:sldMk cId="1573330144" sldId="567"/>
            <ac:spMk id="7" creationId="{6DD27174-D5B5-967E-EEC4-0F5E789F3F7B}"/>
          </ac:spMkLst>
        </pc:spChg>
        <pc:picChg chg="del">
          <ac:chgData name="Stacey, Robert" userId="8f61b79c-1993-4b76-a5c5-6bb0e2071c28" providerId="ADAL" clId="{220CAC4D-4913-423B-962F-449002097D33}" dt="2024-07-14T16:50:11.168" v="39" actId="478"/>
          <ac:picMkLst>
            <pc:docMk/>
            <pc:sldMk cId="1573330144" sldId="567"/>
            <ac:picMk id="9" creationId="{F384DE0E-21F7-126D-A060-068E7ECEBA2D}"/>
          </ac:picMkLst>
        </pc:picChg>
        <pc:picChg chg="add mod ord">
          <ac:chgData name="Stacey, Robert" userId="8f61b79c-1993-4b76-a5c5-6bb0e2071c28" providerId="ADAL" clId="{220CAC4D-4913-423B-962F-449002097D33}" dt="2024-07-14T16:50:36.174" v="59" actId="1037"/>
          <ac:picMkLst>
            <pc:docMk/>
            <pc:sldMk cId="1573330144" sldId="567"/>
            <ac:picMk id="10" creationId="{383915B7-B482-1625-D89A-220B166E2A35}"/>
          </ac:picMkLst>
        </pc:picChg>
      </pc:sldChg>
      <pc:sldChg chg="addSp delSp modSp new mod">
        <pc:chgData name="Stacey, Robert" userId="8f61b79c-1993-4b76-a5c5-6bb0e2071c28" providerId="ADAL" clId="{220CAC4D-4913-423B-962F-449002097D33}" dt="2024-07-14T18:40:43.491" v="99" actId="1038"/>
        <pc:sldMkLst>
          <pc:docMk/>
          <pc:sldMk cId="3333457040" sldId="568"/>
        </pc:sldMkLst>
        <pc:spChg chg="mod">
          <ac:chgData name="Stacey, Robert" userId="8f61b79c-1993-4b76-a5c5-6bb0e2071c28" providerId="ADAL" clId="{220CAC4D-4913-423B-962F-449002097D33}" dt="2024-07-14T18:40:32.796" v="96" actId="166"/>
          <ac:spMkLst>
            <pc:docMk/>
            <pc:sldMk cId="3333457040" sldId="568"/>
            <ac:spMk id="2" creationId="{C973C875-3306-4CDD-8BE3-C2A70112EAB5}"/>
          </ac:spMkLst>
        </pc:spChg>
        <pc:spChg chg="add del mod">
          <ac:chgData name="Stacey, Robert" userId="8f61b79c-1993-4b76-a5c5-6bb0e2071c28" providerId="ADAL" clId="{220CAC4D-4913-423B-962F-449002097D33}" dt="2024-07-14T16:39:15.080" v="27" actId="22"/>
          <ac:spMkLst>
            <pc:docMk/>
            <pc:sldMk cId="3333457040" sldId="568"/>
            <ac:spMk id="3" creationId="{85D53863-91A5-7032-DC5E-6AE01DED27B0}"/>
          </ac:spMkLst>
        </pc:spChg>
        <pc:spChg chg="add del mod">
          <ac:chgData name="Stacey, Robert" userId="8f61b79c-1993-4b76-a5c5-6bb0e2071c28" providerId="ADAL" clId="{220CAC4D-4913-423B-962F-449002097D33}" dt="2024-07-14T18:39:35.890" v="69" actId="22"/>
          <ac:spMkLst>
            <pc:docMk/>
            <pc:sldMk cId="3333457040" sldId="568"/>
            <ac:spMk id="11" creationId="{B23D2EBF-3798-A6CB-8FF6-B580357DAE8D}"/>
          </ac:spMkLst>
        </pc:spChg>
        <pc:picChg chg="add del mod ord">
          <ac:chgData name="Stacey, Robert" userId="8f61b79c-1993-4b76-a5c5-6bb0e2071c28" providerId="ADAL" clId="{220CAC4D-4913-423B-962F-449002097D33}" dt="2024-07-14T16:31:29.902" v="26" actId="22"/>
          <ac:picMkLst>
            <pc:docMk/>
            <pc:sldMk cId="3333457040" sldId="568"/>
            <ac:picMk id="8" creationId="{3516EDC6-F204-9A32-14AA-3BA6E28BC365}"/>
          </ac:picMkLst>
        </pc:picChg>
        <pc:picChg chg="add del mod ord">
          <ac:chgData name="Stacey, Robert" userId="8f61b79c-1993-4b76-a5c5-6bb0e2071c28" providerId="ADAL" clId="{220CAC4D-4913-423B-962F-449002097D33}" dt="2024-07-14T18:39:32.592" v="68" actId="478"/>
          <ac:picMkLst>
            <pc:docMk/>
            <pc:sldMk cId="3333457040" sldId="568"/>
            <ac:picMk id="10" creationId="{A8BE5ED7-D5F9-7964-7D63-CF195F5164C8}"/>
          </ac:picMkLst>
        </pc:picChg>
        <pc:picChg chg="add mod ord">
          <ac:chgData name="Stacey, Robert" userId="8f61b79c-1993-4b76-a5c5-6bb0e2071c28" providerId="ADAL" clId="{220CAC4D-4913-423B-962F-449002097D33}" dt="2024-07-14T18:40:43.491" v="99" actId="1038"/>
          <ac:picMkLst>
            <pc:docMk/>
            <pc:sldMk cId="3333457040" sldId="568"/>
            <ac:picMk id="13" creationId="{27D1AA73-B607-C839-5C5D-95BAA4F86B6D}"/>
          </ac:picMkLst>
        </pc:picChg>
      </pc:sldChg>
      <pc:sldChg chg="addSp delSp modSp new del mod">
        <pc:chgData name="Stacey, Robert" userId="8f61b79c-1993-4b76-a5c5-6bb0e2071c28" providerId="ADAL" clId="{220CAC4D-4913-423B-962F-449002097D33}" dt="2024-07-14T16:51:16.880" v="67" actId="47"/>
        <pc:sldMkLst>
          <pc:docMk/>
          <pc:sldMk cId="1571483143" sldId="569"/>
        </pc:sldMkLst>
        <pc:spChg chg="del">
          <ac:chgData name="Stacey, Robert" userId="8f61b79c-1993-4b76-a5c5-6bb0e2071c28" providerId="ADAL" clId="{220CAC4D-4913-423B-962F-449002097D33}" dt="2024-07-14T16:45:16.897" v="38" actId="22"/>
          <ac:spMkLst>
            <pc:docMk/>
            <pc:sldMk cId="1571483143" sldId="569"/>
            <ac:spMk id="3" creationId="{8EA8A101-2CFD-8CD3-FBEC-9D2A63565166}"/>
          </ac:spMkLst>
        </pc:spChg>
        <pc:picChg chg="add mod ord">
          <ac:chgData name="Stacey, Robert" userId="8f61b79c-1993-4b76-a5c5-6bb0e2071c28" providerId="ADAL" clId="{220CAC4D-4913-423B-962F-449002097D33}" dt="2024-07-14T16:45:16.897" v="38" actId="22"/>
          <ac:picMkLst>
            <pc:docMk/>
            <pc:sldMk cId="1571483143" sldId="569"/>
            <ac:picMk id="8" creationId="{D08B865E-3A7D-79D1-62E8-1F12C87EB7F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25</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July 2024</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802.11-24/0999r0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July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grouper.ieee.org/groups/802/11/private/members.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1087-00-0000-liaison-from-etsi-isg-f5g-on-advanced-use-cases-r3.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4/ec-24-0007" TargetMode="External"/><Relationship Id="rId3" Type="http://schemas.openxmlformats.org/officeDocument/2006/relationships/hyperlink" Target="https://mentor.ieee.org/802.11/dcn/24/11-24-0998" TargetMode="External"/><Relationship Id="rId7" Type="http://schemas.openxmlformats.org/officeDocument/2006/relationships/hyperlink" Target="https://mentor.ieee.org/802.11/dcn/24/11-24-1002" TargetMode="External"/><Relationship Id="rId12" Type="http://schemas.openxmlformats.org/officeDocument/2006/relationships/hyperlink" Target="https://mentor.ieee.org/802.11/dcn/24/11-24-071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0990" TargetMode="External"/><Relationship Id="rId11" Type="http://schemas.openxmlformats.org/officeDocument/2006/relationships/hyperlink" Target="https://mentor.ieee.org/802.11/dcn/24/11-24-yyyy" TargetMode="External"/><Relationship Id="rId5" Type="http://schemas.openxmlformats.org/officeDocument/2006/relationships/hyperlink" Target="https://mentor.ieee.org/802.11/dcn/24/11-24-1147" TargetMode="External"/><Relationship Id="rId10" Type="http://schemas.openxmlformats.org/officeDocument/2006/relationships/hyperlink" Target="https://mentor.ieee.org/802.11/dcn/24/11-24-0995" TargetMode="External"/><Relationship Id="rId4" Type="http://schemas.openxmlformats.org/officeDocument/2006/relationships/hyperlink" Target="https://mentor.ieee.org/802.11/dcn/24/11-24-0999" TargetMode="External"/><Relationship Id="rId9" Type="http://schemas.openxmlformats.org/officeDocument/2006/relationships/hyperlink" Target="https://mentor.ieee.org/802.11/dcn/24/11-24-100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July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2024-07-14</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48764020"/>
              </p:ext>
            </p:extLst>
          </p:nvPr>
        </p:nvGraphicFramePr>
        <p:xfrm>
          <a:off x="2052638" y="2389188"/>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2052638" y="2389188"/>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2024-07-15 PM2 and Thursday 2024-07-18 EVE</a:t>
            </a: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July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2201555486"/>
              </p:ext>
            </p:extLst>
          </p:nvPr>
        </p:nvGraphicFramePr>
        <p:xfrm>
          <a:off x="533401" y="41148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7751461"/>
              </p:ext>
            </p:extLst>
          </p:nvPr>
        </p:nvGraphicFramePr>
        <p:xfrm>
          <a:off x="6248400" y="1719575"/>
          <a:ext cx="5744499" cy="291083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62011228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REVme</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53000" y="5537331"/>
            <a:ext cx="5607176" cy="369332"/>
          </a:xfrm>
          <a:prstGeom prst="rect">
            <a:avLst/>
          </a:prstGeom>
          <a:solidFill>
            <a:schemeClr val="accent4"/>
          </a:solidFill>
        </p:spPr>
        <p:txBody>
          <a:bodyPr wrap="none" rtlCol="0">
            <a:spAutoFit/>
          </a:bodyPr>
          <a:lstStyle/>
          <a:p>
            <a:r>
              <a:rPr lang="en-US" sz="1800" dirty="0">
                <a:highlight>
                  <a:srgbClr val="FFFF00"/>
                </a:highlight>
              </a:rPr>
              <a:t>PAR Extension Request – on EC agenda for July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 &amp; Volker Jungnickel</a:t>
            </a:r>
          </a:p>
          <a:p>
            <a:pPr>
              <a:defRPr/>
            </a:pPr>
            <a:r>
              <a:rPr lang="en-US" sz="2600" dirty="0"/>
              <a:t>Treasurer – Jon Rosdahl</a:t>
            </a:r>
          </a:p>
          <a:p>
            <a:pPr>
              <a:defRPr/>
            </a:pPr>
            <a:r>
              <a:rPr lang="en-US" sz="2600" dirty="0"/>
              <a:t>ANA Authority – Robert Stacey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4" name="TextBox 3"/>
          <p:cNvSpPr txBox="1"/>
          <p:nvPr/>
        </p:nvSpPr>
        <p:spPr>
          <a:xfrm>
            <a:off x="7162800" y="5715000"/>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695638614"/>
              </p:ext>
            </p:extLst>
          </p:nvPr>
        </p:nvGraphicFramePr>
        <p:xfrm>
          <a:off x="152400" y="897598"/>
          <a:ext cx="11734800" cy="433489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Robert Stacey, Intel</a:t>
            </a:r>
          </a:p>
        </p:txBody>
      </p:sp>
      <p:sp>
        <p:nvSpPr>
          <p:cNvPr id="7" name="Date Placeholder 6"/>
          <p:cNvSpPr>
            <a:spLocks noGrp="1"/>
          </p:cNvSpPr>
          <p:nvPr>
            <p:ph type="dt" sz="half" idx="10"/>
          </p:nvPr>
        </p:nvSpPr>
        <p:spPr/>
        <p:txBody>
          <a:bodyPr/>
          <a:lstStyle/>
          <a:p>
            <a:pPr>
              <a:defRPr/>
            </a:pPr>
            <a:r>
              <a:rPr lang="en-US"/>
              <a:t>July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7023552"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873747"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4845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71921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674084"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141160"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940371"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01000" y="4278274"/>
            <a:ext cx="990600" cy="40457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01000" y="4728709"/>
            <a:ext cx="990600" cy="44693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July 2024</a:t>
            </a:r>
            <a:endParaRPr lang="en-US" dirty="0"/>
          </a:p>
        </p:txBody>
      </p:sp>
      <p:sp>
        <p:nvSpPr>
          <p:cNvPr id="44" name="AutoShape 46"/>
          <p:cNvSpPr>
            <a:spLocks noChangeArrowheads="1"/>
          </p:cNvSpPr>
          <p:nvPr/>
        </p:nvSpPr>
        <p:spPr bwMode="auto">
          <a:xfrm>
            <a:off x="8003832" y="2527023"/>
            <a:ext cx="990600" cy="4715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89104" y="3064040"/>
            <a:ext cx="987652" cy="43407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6830666" y="3808413"/>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4113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6814683" y="2874274"/>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8013700" y="1923837"/>
            <a:ext cx="990600" cy="53440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 + COR2</a:t>
            </a:r>
          </a:p>
        </p:txBody>
      </p:sp>
      <p:sp>
        <p:nvSpPr>
          <p:cNvPr id="39" name="AutoShape 46"/>
          <p:cNvSpPr>
            <a:spLocks noChangeArrowheads="1"/>
          </p:cNvSpPr>
          <p:nvPr/>
        </p:nvSpPr>
        <p:spPr bwMode="auto">
          <a:xfrm>
            <a:off x="8003948" y="5213350"/>
            <a:ext cx="987652"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7991139" y="3816746"/>
            <a:ext cx="1007374" cy="4238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 </a:t>
            </a:r>
          </a:p>
        </p:txBody>
      </p:sp>
      <p:sp>
        <p:nvSpPr>
          <p:cNvPr id="41" name="AutoShape 46"/>
          <p:cNvSpPr>
            <a:spLocks noChangeArrowheads="1"/>
          </p:cNvSpPr>
          <p:nvPr/>
        </p:nvSpPr>
        <p:spPr bwMode="auto">
          <a:xfrm>
            <a:off x="4290757" y="290525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6813398" y="5035364"/>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4290757" y="3679286"/>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47" name="AutoShape 46"/>
          <p:cNvSpPr>
            <a:spLocks noChangeArrowheads="1"/>
          </p:cNvSpPr>
          <p:nvPr/>
        </p:nvSpPr>
        <p:spPr bwMode="auto">
          <a:xfrm>
            <a:off x="8026565" y="1397930"/>
            <a:ext cx="965035" cy="45902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4282617" y="4372999"/>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5512923" y="288260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2571"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6813398" y="4427352"/>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343020510"/>
              </p:ext>
            </p:extLst>
          </p:nvPr>
        </p:nvGraphicFramePr>
        <p:xfrm>
          <a:off x="750357" y="1445418"/>
          <a:ext cx="10908243" cy="495538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WG</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04-10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559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63552709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Initial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04-09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5388018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Initial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05-08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936312462"/>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34204164"/>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CC49</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TGbi</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05-28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527</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N/A</a:t>
                      </a:r>
                    </a:p>
                  </a:txBody>
                  <a:tcPr/>
                </a:tc>
                <a:extLst>
                  <a:ext uri="{0D108BD9-81ED-4DB2-BD59-A6C34878D82A}">
                    <a16:rowId xmlns:a16="http://schemas.microsoft.com/office/drawing/2014/main" val="144705958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2</a:t>
                      </a:r>
                      <a:r>
                        <a:rPr lang="en-GB" sz="1800" b="1" baseline="30000" dirty="0">
                          <a:latin typeface="Calibri" panose="020F0502020204030204" pitchFamily="34" charset="0"/>
                          <a:cs typeface="Calibri" panose="020F0502020204030204" pitchFamily="34" charset="0"/>
                        </a:rPr>
                        <a:t>nd</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TGme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06-18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257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2728909492"/>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07-03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949271343"/>
                  </a:ext>
                </a:extLst>
              </a:tr>
            </a:tbl>
          </a:graphicData>
        </a:graphic>
      </p:graphicFrame>
      <p:sp>
        <p:nvSpPr>
          <p:cNvPr id="6" name="Date Placeholder 5"/>
          <p:cNvSpPr>
            <a:spLocks noGrp="1"/>
          </p:cNvSpPr>
          <p:nvPr>
            <p:ph type="dt" sz="half" idx="10"/>
          </p:nvPr>
        </p:nvSpPr>
        <p:spPr/>
        <p:txBody>
          <a:bodyPr/>
          <a:lstStyle/>
          <a:p>
            <a:pPr>
              <a:defRPr/>
            </a:pPr>
            <a:r>
              <a:rPr lang="en-US"/>
              <a:t>July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15598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Last updated following May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881592030"/>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111</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64</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572</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July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July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July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6" name="Picture 5">
            <a:extLst>
              <a:ext uri="{FF2B5EF4-FFF2-40B4-BE49-F238E27FC236}">
                <a16:creationId xmlns:a16="http://schemas.microsoft.com/office/drawing/2014/main" id="{AA83A5A9-2A7E-9949-2646-58B5143E1A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81807"/>
            <a:ext cx="10605147" cy="5795193"/>
          </a:xfrm>
          <a:prstGeom prst="rect">
            <a:avLst/>
          </a:prstGeo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A0F8FD-2BCF-A6A7-E639-99C399F08B67}"/>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0366E359-6A89-3D9C-7178-9602B9068EA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B2E4372D-3466-BD24-10CA-07A676474980}"/>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13" name="Content Placeholder 12">
            <a:extLst>
              <a:ext uri="{FF2B5EF4-FFF2-40B4-BE49-F238E27FC236}">
                <a16:creationId xmlns:a16="http://schemas.microsoft.com/office/drawing/2014/main" id="{27D1AA73-B607-C839-5C5D-95BAA4F86B6D}"/>
              </a:ext>
            </a:extLst>
          </p:cNvPr>
          <p:cNvPicPr>
            <a:picLocks noGrp="1" noChangeAspect="1"/>
          </p:cNvPicPr>
          <p:nvPr>
            <p:ph idx="1"/>
          </p:nvPr>
        </p:nvPicPr>
        <p:blipFill>
          <a:blip r:embed="rId2"/>
          <a:stretch>
            <a:fillRect/>
          </a:stretch>
        </p:blipFill>
        <p:spPr>
          <a:xfrm>
            <a:off x="635250" y="680632"/>
            <a:ext cx="11175750" cy="5749142"/>
          </a:xfrm>
        </p:spPr>
      </p:pic>
      <p:sp>
        <p:nvSpPr>
          <p:cNvPr id="2" name="Title 1">
            <a:extLst>
              <a:ext uri="{FF2B5EF4-FFF2-40B4-BE49-F238E27FC236}">
                <a16:creationId xmlns:a16="http://schemas.microsoft.com/office/drawing/2014/main" id="{C973C875-3306-4CDD-8BE3-C2A70112EAB5}"/>
              </a:ext>
            </a:extLst>
          </p:cNvPr>
          <p:cNvSpPr>
            <a:spLocks noGrp="1"/>
          </p:cNvSpPr>
          <p:nvPr>
            <p:ph type="title"/>
          </p:nvPr>
        </p:nvSpPr>
        <p:spPr/>
        <p:txBody>
          <a:bodyPr/>
          <a:lstStyle/>
          <a:p>
            <a:r>
              <a:rPr lang="en-US" dirty="0"/>
              <a:t>Members by affiliation</a:t>
            </a:r>
          </a:p>
        </p:txBody>
      </p:sp>
    </p:spTree>
    <p:extLst>
      <p:ext uri="{BB962C8B-B14F-4D97-AF65-F5344CB8AC3E}">
        <p14:creationId xmlns:p14="http://schemas.microsoft.com/office/powerpoint/2010/main" val="3333457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(May to July)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10" name="Content Placeholder 9">
            <a:extLst>
              <a:ext uri="{FF2B5EF4-FFF2-40B4-BE49-F238E27FC236}">
                <a16:creationId xmlns:a16="http://schemas.microsoft.com/office/drawing/2014/main" id="{383915B7-B482-1625-D89A-220B166E2A35}"/>
              </a:ext>
            </a:extLst>
          </p:cNvPr>
          <p:cNvPicPr>
            <a:picLocks noGrp="1" noChangeAspect="1"/>
          </p:cNvPicPr>
          <p:nvPr>
            <p:ph idx="1"/>
          </p:nvPr>
        </p:nvPicPr>
        <p:blipFill>
          <a:blip r:embed="rId2"/>
          <a:stretch>
            <a:fillRect/>
          </a:stretch>
        </p:blipFill>
        <p:spPr>
          <a:xfrm>
            <a:off x="1752600" y="1557273"/>
            <a:ext cx="8511018" cy="4843527"/>
          </a:xfrm>
        </p:spPr>
      </p:pic>
    </p:spTree>
    <p:extLst>
      <p:ext uri="{BB962C8B-B14F-4D97-AF65-F5344CB8AC3E}">
        <p14:creationId xmlns:p14="http://schemas.microsoft.com/office/powerpoint/2010/main" val="1573330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Rosario </a:t>
            </a:r>
            <a:r>
              <a:rPr lang="en-US" sz="1600" dirty="0" err="1"/>
              <a:t>Garroppo</a:t>
            </a:r>
            <a:r>
              <a:rPr lang="en-US" sz="1600" dirty="0"/>
              <a:t>, University of Pisa, WNG Tue AM1</a:t>
            </a:r>
          </a:p>
          <a:p>
            <a:pPr lvl="1"/>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M6.4 Announcements: 2024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M6.4 Announcements</a:t>
            </a:r>
          </a:p>
        </p:txBody>
      </p:sp>
      <p:sp>
        <p:nvSpPr>
          <p:cNvPr id="21506" name="Content Placeholder 2"/>
          <p:cNvSpPr>
            <a:spLocks noGrp="1"/>
          </p:cNvSpPr>
          <p:nvPr>
            <p:ph idx="1"/>
          </p:nvPr>
        </p:nvSpPr>
        <p:spPr>
          <a:xfrm>
            <a:off x="887183" y="1600200"/>
            <a:ext cx="10363200" cy="4114800"/>
          </a:xfrm>
        </p:spPr>
        <p:txBody>
          <a:bodyPr/>
          <a:lstStyle/>
          <a:p>
            <a:pPr marL="0" indent="0">
              <a:buNone/>
            </a:pPr>
            <a:r>
              <a:rPr lang="en-US" dirty="0"/>
              <a:t>Updates to the private members list in the members area</a:t>
            </a:r>
          </a:p>
          <a:p>
            <a:pPr marL="0" indent="0">
              <a:buNone/>
            </a:pPr>
            <a:r>
              <a:rPr lang="en-US" dirty="0">
                <a:hlinkClick r:id="rId3"/>
              </a:rPr>
              <a:t>https://grouper.ieee.org/groups/802/11/private/members.html</a:t>
            </a:r>
            <a:endParaRPr lang="en-US" dirty="0"/>
          </a:p>
          <a:p>
            <a:pPr marL="0" indent="0">
              <a:buNone/>
            </a:pPr>
            <a:endParaRPr lang="en-US" dirty="0"/>
          </a:p>
          <a:p>
            <a:pPr marL="0" indent="0">
              <a:buNone/>
            </a:pPr>
            <a:r>
              <a:rPr lang="en-US" dirty="0"/>
              <a:t>Now shows prior session attendance</a:t>
            </a:r>
          </a:p>
          <a:p>
            <a:pPr marL="0" indent="0">
              <a:buNone/>
            </a:pPr>
            <a:endParaRPr lang="en-US" dirty="0"/>
          </a:p>
          <a:p>
            <a:pPr marL="0" indent="0">
              <a:buNone/>
            </a:pPr>
            <a:r>
              <a:rPr lang="en-US" dirty="0"/>
              <a:t>The intent is to help members track their attendance for maintaining voting rights</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25</a:t>
            </a:fld>
            <a:endParaRPr lang="en-US"/>
          </a:p>
        </p:txBody>
      </p:sp>
    </p:spTree>
    <p:extLst>
      <p:ext uri="{BB962C8B-B14F-4D97-AF65-F5344CB8AC3E}">
        <p14:creationId xmlns:p14="http://schemas.microsoft.com/office/powerpoint/2010/main" val="1497510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783999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May 2024:</a:t>
            </a:r>
          </a:p>
          <a:p>
            <a:pPr marL="0" indent="0">
              <a:buNone/>
            </a:pPr>
            <a:endParaRPr lang="en-US" sz="1100" dirty="0"/>
          </a:p>
          <a:p>
            <a:pPr marL="0" indent="0">
              <a:buNone/>
            </a:pPr>
            <a:r>
              <a:rPr lang="en-US" sz="2000" dirty="0"/>
              <a:t>From </a:t>
            </a:r>
            <a:r>
              <a:rPr lang="en-GB" sz="1800" dirty="0">
                <a:effectLst/>
                <a:latin typeface="Times New Roman" panose="02020603050405020304" pitchFamily="18" charset="0"/>
                <a:ea typeface="Times New Roman" panose="02020603050405020304" pitchFamily="18" charset="0"/>
              </a:rPr>
              <a:t>ETSI ISG F5G on F5G Advanced Use Cases Release 3</a:t>
            </a:r>
            <a:r>
              <a:rPr lang="en-GB" sz="1800" dirty="0">
                <a:latin typeface="Times New Roman" panose="02020603050405020304" pitchFamily="18" charset="0"/>
                <a:ea typeface="Times New Roman" panose="02020603050405020304" pitchFamily="18" charset="0"/>
              </a:rPr>
              <a:t> </a:t>
            </a:r>
            <a:r>
              <a:rPr lang="en-US" sz="1800" dirty="0"/>
              <a:t>(</a:t>
            </a:r>
            <a:r>
              <a:rPr lang="en-US" sz="1800" dirty="0">
                <a:hlinkClick r:id="rId3"/>
              </a:rPr>
              <a:t>11-24/1087r0</a:t>
            </a:r>
            <a:r>
              <a:rPr lang="en-US" sz="1800" dirty="0"/>
              <a:t>)</a:t>
            </a:r>
            <a:r>
              <a:rPr lang="en-GB" sz="1800" dirty="0">
                <a:latin typeface="Times New Roman" panose="02020603050405020304" pitchFamily="18" charset="0"/>
                <a:ea typeface="Times New Roman" panose="02020603050405020304" pitchFamily="18" charset="0"/>
              </a:rPr>
              <a:t>:</a:t>
            </a:r>
          </a:p>
          <a:p>
            <a:pPr marL="0" indent="0">
              <a:buNone/>
            </a:pPr>
            <a:endParaRPr lang="en-GB" sz="1800" dirty="0">
              <a:latin typeface="Times New Roman" panose="02020603050405020304" pitchFamily="18" charset="0"/>
              <a:ea typeface="Times New Roman" panose="02020603050405020304" pitchFamily="18" charset="0"/>
            </a:endParaRPr>
          </a:p>
          <a:p>
            <a:pPr marL="0" indent="0">
              <a:buNone/>
            </a:pPr>
            <a:r>
              <a:rPr lang="en-GB" sz="1800" dirty="0">
                <a:effectLst/>
                <a:latin typeface="Times New Roman" panose="02020603050405020304" pitchFamily="18" charset="0"/>
                <a:ea typeface="Times New Roman" panose="02020603050405020304" pitchFamily="18" charset="0"/>
              </a:rPr>
              <a:t>Please consider the use cases in the attached document for the further development of your organization’s specifications</a:t>
            </a:r>
            <a:r>
              <a:rPr lang="en-US" sz="2000" dirty="0"/>
              <a:t>.</a:t>
            </a:r>
          </a:p>
          <a:p>
            <a:pPr marL="0" indent="0">
              <a:buNone/>
            </a:pPr>
            <a:endParaRPr lang="en-US" sz="2000" dirty="0"/>
          </a:p>
          <a:p>
            <a:pPr marL="0" indent="0">
              <a:buNone/>
            </a:pPr>
            <a:r>
              <a:rPr lang="en-US" sz="2000" dirty="0"/>
              <a:t>Liaisons website, see </a:t>
            </a:r>
            <a:r>
              <a:rPr lang="en-US" sz="2000" dirty="0">
                <a:hlinkClick r:id="rId4"/>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000" dirty="0"/>
              <a:t>July 2024</a:t>
            </a:r>
          </a:p>
          <a:p>
            <a:pPr marL="0" indent="0">
              <a:buNone/>
            </a:pPr>
            <a:r>
              <a:rPr lang="en-US" altLang="en-US" sz="2000" b="0" dirty="0"/>
              <a:t>P802.11bf (WLAN Sensing) PAR extension</a:t>
            </a:r>
          </a:p>
          <a:p>
            <a:pPr marL="0" indent="0">
              <a:buNone/>
            </a:pPr>
            <a:r>
              <a:rPr lang="en-US" altLang="en-US" sz="2000" b="0" dirty="0"/>
              <a:t>P802.11REVmf (Maintenance) PAR</a:t>
            </a:r>
          </a:p>
          <a:p>
            <a:pPr marL="0" indent="0">
              <a:buNone/>
            </a:pPr>
            <a:r>
              <a:rPr lang="en-US" altLang="en-US" sz="2000" b="0" dirty="0"/>
              <a:t>IMMW SG recharter</a:t>
            </a:r>
          </a:p>
          <a:p>
            <a:pPr marL="0" indent="0">
              <a:buNone/>
            </a:pPr>
            <a:r>
              <a:rPr lang="en-US" altLang="en-US" sz="2000" b="0" dirty="0"/>
              <a:t>P802.11REVme (Maintenance) conditional approval for RevCom</a:t>
            </a:r>
          </a:p>
          <a:p>
            <a:pPr marL="0" indent="0">
              <a:buNone/>
            </a:pPr>
            <a:r>
              <a:rPr lang="en-US" altLang="en-US" sz="2000" b="0" dirty="0"/>
              <a:t>P802.11bh (Random and Changing MAC Addresses) conditional approval for RevCom</a:t>
            </a:r>
          </a:p>
          <a:p>
            <a:pPr marL="0" indent="0">
              <a:buNone/>
            </a:pPr>
            <a:r>
              <a:rPr lang="en-US" altLang="en-US" sz="2000" b="0" dirty="0"/>
              <a:t>P802.11be (Extremely High Throughput) conditional approval for RevCom</a:t>
            </a:r>
          </a:p>
          <a:p>
            <a:pPr marL="0" indent="0">
              <a:buNone/>
            </a:pPr>
            <a:endParaRPr lang="en-US" altLang="en-US" sz="2000" b="0" dirty="0"/>
          </a:p>
          <a:p>
            <a:pPr marL="0" indent="0">
              <a:buNone/>
            </a:pPr>
            <a:r>
              <a:rPr lang="en-US" altLang="en-US" sz="2000" dirty="0"/>
              <a:t>November 2024</a:t>
            </a:r>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400" dirty="0"/>
          </a:p>
          <a:p>
            <a:pPr marL="0" indent="0">
              <a:buNone/>
            </a:pPr>
            <a:endParaRPr lang="en-US" altLang="en-US" sz="2400" dirty="0"/>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September 24-26, 2024 – </a:t>
            </a:r>
            <a:r>
              <a:rPr lang="en-US" altLang="en-US" dirty="0" err="1"/>
              <a:t>NesCom</a:t>
            </a:r>
            <a:r>
              <a:rPr lang="en-US" altLang="en-US" dirty="0"/>
              <a:t>/RevCom/SASB</a:t>
            </a:r>
          </a:p>
          <a:p>
            <a:pPr marL="0" indent="0">
              <a:buNone/>
            </a:pPr>
            <a:r>
              <a:rPr lang="en-US" altLang="en-US" dirty="0"/>
              <a:t>(August 16, 2024, submission deadline)</a:t>
            </a:r>
          </a:p>
          <a:p>
            <a:pPr marL="0" indent="0">
              <a:buNone/>
            </a:pPr>
            <a:r>
              <a:rPr lang="en-US" altLang="en-US" b="0" dirty="0"/>
              <a:t>P802.11bf (WLAN Sensing) PAR extension</a:t>
            </a:r>
          </a:p>
          <a:p>
            <a:pPr marL="0" indent="0">
              <a:buNone/>
            </a:pPr>
            <a:r>
              <a:rPr lang="en-US" altLang="en-US" b="0" dirty="0"/>
              <a:t>P802.11REVmf (Maintenance) PAR</a:t>
            </a:r>
          </a:p>
          <a:p>
            <a:pPr marL="0" indent="0">
              <a:buNone/>
            </a:pPr>
            <a:r>
              <a:rPr lang="en-US" altLang="en-US" b="0" dirty="0"/>
              <a:t>P802.11REVme (Maintenance) approval</a:t>
            </a:r>
          </a:p>
          <a:p>
            <a:pPr marL="0" indent="0">
              <a:buNone/>
            </a:pPr>
            <a:r>
              <a:rPr lang="en-US" altLang="en-US" b="0" dirty="0"/>
              <a:t>P802.11bh (Random and Changing MAC Addresses) approval</a:t>
            </a:r>
          </a:p>
          <a:p>
            <a:pPr marL="0" indent="0">
              <a:buNone/>
            </a:pPr>
            <a:r>
              <a:rPr lang="en-US" altLang="en-US" b="0" dirty="0"/>
              <a:t>P802.11be (Extremely High Throughput) approval</a:t>
            </a:r>
          </a:p>
          <a:p>
            <a:pPr marL="0" indent="0">
              <a:buNone/>
            </a:pPr>
            <a:endParaRPr lang="en-US" altLang="en-US" b="0" dirty="0"/>
          </a:p>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(October 21, 2024, submission deadline)</a:t>
            </a:r>
          </a:p>
          <a:p>
            <a:pPr marL="0" indent="0">
              <a:buNone/>
            </a:pPr>
            <a:r>
              <a:rPr lang="en-US" altLang="en-US" sz="2400" b="0" dirty="0"/>
              <a:t>P802.11bq (Integrated </a:t>
            </a:r>
            <a:r>
              <a:rPr lang="en-US" altLang="en-US" sz="2400" b="0" dirty="0" err="1"/>
              <a:t>mmWave</a:t>
            </a:r>
            <a:r>
              <a:rPr lang="en-US" altLang="en-US" sz="2400" b="0" dirty="0"/>
              <a:t>) PAR</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July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4" name="Table 3">
            <a:extLst>
              <a:ext uri="{FF2B5EF4-FFF2-40B4-BE49-F238E27FC236}">
                <a16:creationId xmlns:a16="http://schemas.microsoft.com/office/drawing/2014/main" id="{7E9D435E-2A9E-6219-B903-6FB086AFF26F}"/>
              </a:ext>
            </a:extLst>
          </p:cNvPr>
          <p:cNvGraphicFramePr>
            <a:graphicFrameLocks noGrp="1"/>
          </p:cNvGraphicFramePr>
          <p:nvPr>
            <p:extLst>
              <p:ext uri="{D42A27DB-BD31-4B8C-83A1-F6EECF244321}">
                <p14:modId xmlns:p14="http://schemas.microsoft.com/office/powerpoint/2010/main" val="2819503092"/>
              </p:ext>
            </p:extLst>
          </p:nvPr>
        </p:nvGraphicFramePr>
        <p:xfrm>
          <a:off x="1524000" y="1905000"/>
          <a:ext cx="8915400" cy="3075796"/>
        </p:xfrm>
        <a:graphic>
          <a:graphicData uri="http://schemas.openxmlformats.org/drawingml/2006/table">
            <a:tbl>
              <a:tblPr>
                <a:tableStyleId>{073A0DAA-6AF3-43AB-8588-CEC1D06C72B9}</a:tableStyleId>
              </a:tblPr>
              <a:tblGrid>
                <a:gridCol w="3048000">
                  <a:extLst>
                    <a:ext uri="{9D8B030D-6E8A-4147-A177-3AD203B41FA5}">
                      <a16:colId xmlns:a16="http://schemas.microsoft.com/office/drawing/2014/main" val="2623559581"/>
                    </a:ext>
                  </a:extLst>
                </a:gridCol>
                <a:gridCol w="5867400">
                  <a:extLst>
                    <a:ext uri="{9D8B030D-6E8A-4147-A177-3AD203B41FA5}">
                      <a16:colId xmlns:a16="http://schemas.microsoft.com/office/drawing/2014/main" val="344337841"/>
                    </a:ext>
                  </a:extLst>
                </a:gridCol>
              </a:tblGrid>
              <a:tr h="272066">
                <a:tc>
                  <a:txBody>
                    <a:bodyPr/>
                    <a:lstStyle/>
                    <a:p>
                      <a:pPr algn="l" fontAlgn="b"/>
                      <a:r>
                        <a:rPr lang="en-US" sz="1800" u="none" strike="noStrike" dirty="0">
                          <a:effectLst/>
                        </a:rPr>
                        <a:t>WG Session Reports</a:t>
                      </a:r>
                      <a:endParaRPr lang="en-US" sz="1800" b="1" i="1" u="none" strike="noStrike" dirty="0">
                        <a:effectLst/>
                        <a:latin typeface="Arial" panose="020B0604020202020204" pitchFamily="34" charset="0"/>
                      </a:endParaRPr>
                    </a:p>
                  </a:txBody>
                  <a:tcPr marL="0" marR="0" marT="0" marB="0" anchor="b"/>
                </a:tc>
                <a:tc>
                  <a:txBody>
                    <a:bodyPr/>
                    <a:lstStyle/>
                    <a:p>
                      <a:pPr algn="l" fontAlgn="b"/>
                      <a:r>
                        <a:rPr lang="en-US" sz="1800" u="sng" strike="noStrike">
                          <a:effectLst/>
                        </a:rPr>
                        <a:t> </a:t>
                      </a:r>
                      <a:endParaRPr lang="en-US" sz="1800" b="0" i="1"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775345939"/>
                  </a:ext>
                </a:extLst>
              </a:tr>
              <a:tr h="261602">
                <a:tc>
                  <a:txBody>
                    <a:bodyPr/>
                    <a:lstStyle/>
                    <a:p>
                      <a:pPr algn="l" fontAlgn="b"/>
                      <a:r>
                        <a:rPr lang="en-US" sz="1800" u="none" strike="noStrike">
                          <a:effectLst/>
                        </a:rPr>
                        <a:t>WG Agenda</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3"/>
                        </a:rPr>
                        <a:t>https://mentor.ieee.org/802.11/dcn/24/11-24-0998</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225502968"/>
                  </a:ext>
                </a:extLst>
              </a:tr>
              <a:tr h="261602">
                <a:tc>
                  <a:txBody>
                    <a:bodyPr/>
                    <a:lstStyle/>
                    <a:p>
                      <a:pPr algn="l" fontAlgn="b"/>
                      <a:r>
                        <a:rPr lang="en-US" sz="1800" u="none" strike="noStrike">
                          <a:effectLst/>
                        </a:rPr>
                        <a:t>Opening report</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4"/>
                        </a:rPr>
                        <a:t>https://mentor.ieee.org/802.11/dcn/24/11-24-0999</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060941500"/>
                  </a:ext>
                </a:extLst>
              </a:tr>
              <a:tr h="261602">
                <a:tc>
                  <a:txBody>
                    <a:bodyPr/>
                    <a:lstStyle/>
                    <a:p>
                      <a:pPr algn="l" fontAlgn="b"/>
                      <a:r>
                        <a:rPr lang="en-US" sz="1800" u="none" strike="noStrike" dirty="0">
                          <a:effectLst/>
                        </a:rPr>
                        <a:t>Snapshot slides</a:t>
                      </a:r>
                      <a:endParaRPr lang="en-US" sz="1800" b="0" i="0" u="none" strike="noStrike" dirty="0">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dirty="0">
                          <a:effectLst/>
                          <a:hlinkClick r:id="rId5"/>
                        </a:rPr>
                        <a:t>https://mentor.ieee.org/802.11/dcn/24/11-24-1147</a:t>
                      </a:r>
                      <a:endParaRPr lang="en-US" sz="18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946359903"/>
                  </a:ext>
                </a:extLst>
              </a:tr>
              <a:tr h="303458">
                <a:tc>
                  <a:txBody>
                    <a:bodyPr/>
                    <a:lstStyle/>
                    <a:p>
                      <a:pPr algn="l" fontAlgn="b"/>
                      <a:r>
                        <a:rPr lang="en-US" sz="1800" u="none" strike="noStrike">
                          <a:effectLst/>
                        </a:rPr>
                        <a:t>1</a:t>
                      </a:r>
                      <a:r>
                        <a:rPr lang="en-US" sz="1800" u="none" strike="noStrike" baseline="30000">
                          <a:effectLst/>
                        </a:rPr>
                        <a:t>st</a:t>
                      </a:r>
                      <a:r>
                        <a:rPr lang="en-US" sz="1800" u="none" strike="noStrike">
                          <a:effectLst/>
                        </a:rPr>
                        <a:t> vice chair</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6"/>
                        </a:rPr>
                        <a:t>https://mentor.ieee.org/802.11/dcn/24/11-24-0990</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055760753"/>
                  </a:ext>
                </a:extLst>
              </a:tr>
              <a:tr h="303458">
                <a:tc>
                  <a:txBody>
                    <a:bodyPr/>
                    <a:lstStyle/>
                    <a:p>
                      <a:pPr algn="l" fontAlgn="b"/>
                      <a:r>
                        <a:rPr lang="en-US" sz="1800" u="none" strike="noStrike" dirty="0">
                          <a:effectLst/>
                        </a:rPr>
                        <a:t>2</a:t>
                      </a:r>
                      <a:r>
                        <a:rPr lang="en-US" sz="1800" u="none" strike="noStrike" baseline="30000" dirty="0">
                          <a:effectLst/>
                        </a:rPr>
                        <a:t>nd</a:t>
                      </a:r>
                      <a:r>
                        <a:rPr lang="en-US" sz="1800" u="none" strike="noStrike" dirty="0">
                          <a:effectLst/>
                        </a:rPr>
                        <a:t> vice chair</a:t>
                      </a:r>
                      <a:endParaRPr lang="en-US" sz="1800" b="0" i="0" u="none" strike="noStrike" dirty="0">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dirty="0">
                          <a:effectLst/>
                          <a:hlinkClick r:id="rId7"/>
                        </a:rPr>
                        <a:t>https://mentor.ieee.org/802.11/dcn/24/11-24-1002</a:t>
                      </a:r>
                      <a:endParaRPr lang="en-US" sz="18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20210457"/>
                  </a:ext>
                </a:extLst>
              </a:tr>
              <a:tr h="261602">
                <a:tc>
                  <a:txBody>
                    <a:bodyPr/>
                    <a:lstStyle/>
                    <a:p>
                      <a:pPr algn="l" fontAlgn="b"/>
                      <a:r>
                        <a:rPr lang="en-US" sz="1800" u="none" strike="noStrike">
                          <a:effectLst/>
                        </a:rPr>
                        <a:t>Treasurer</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8"/>
                        </a:rPr>
                        <a:t>https://mentor.ieee.org/802-ec/dcn/24/ec-24-0007</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853462693"/>
                  </a:ext>
                </a:extLst>
              </a:tr>
              <a:tr h="261602">
                <a:tc>
                  <a:txBody>
                    <a:bodyPr/>
                    <a:lstStyle/>
                    <a:p>
                      <a:pPr algn="l" fontAlgn="b"/>
                      <a:r>
                        <a:rPr lang="en-US" sz="1800" u="none" strike="noStrike">
                          <a:effectLst/>
                        </a:rPr>
                        <a:t>Chair's Supplementary Material</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9"/>
                        </a:rPr>
                        <a:t>https://mentor.ieee.org/802.11/dcn/24/11-24-1000</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406251271"/>
                  </a:ext>
                </a:extLst>
              </a:tr>
              <a:tr h="261602">
                <a:tc>
                  <a:txBody>
                    <a:bodyPr/>
                    <a:lstStyle/>
                    <a:p>
                      <a:pPr algn="l" fontAlgn="b"/>
                      <a:r>
                        <a:rPr lang="en-US" sz="1800" u="none" strike="noStrike">
                          <a:effectLst/>
                        </a:rPr>
                        <a:t>Motions</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10"/>
                        </a:rPr>
                        <a:t>https://mentor.ieee.org/802.11/dcn/24/11-24-0995</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78532167"/>
                  </a:ext>
                </a:extLst>
              </a:tr>
              <a:tr h="261602">
                <a:tc>
                  <a:txBody>
                    <a:bodyPr/>
                    <a:lstStyle/>
                    <a:p>
                      <a:pPr algn="l" fontAlgn="b"/>
                      <a:r>
                        <a:rPr lang="en-US" sz="1800" u="none" strike="noStrike" dirty="0">
                          <a:effectLst/>
                        </a:rPr>
                        <a:t>Session report</a:t>
                      </a:r>
                      <a:endParaRPr lang="en-US" sz="1800" b="0" i="0" u="none" strike="noStrike" dirty="0">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a:effectLst/>
                          <a:hlinkClick r:id="rId11"/>
                        </a:rPr>
                        <a:t>https://mentor.ieee.org/802.11/dcn/24/11-24-yyyy</a:t>
                      </a:r>
                      <a:endParaRPr lang="en-US" sz="18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048548316"/>
                  </a:ext>
                </a:extLst>
              </a:tr>
              <a:tr h="261602">
                <a:tc>
                  <a:txBody>
                    <a:bodyPr/>
                    <a:lstStyle/>
                    <a:p>
                      <a:pPr algn="l" fontAlgn="b"/>
                      <a:r>
                        <a:rPr lang="en-US" sz="1800" u="none" strike="noStrike">
                          <a:effectLst/>
                        </a:rPr>
                        <a:t>Previous Session Minutes</a:t>
                      </a:r>
                      <a:endParaRPr lang="en-US" sz="18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800" u="sng" strike="noStrike" dirty="0">
                          <a:effectLst/>
                          <a:hlinkClick r:id="rId12"/>
                        </a:rPr>
                        <a:t>https://mentor.ieee.org/802.11/dcn/24/11-24-0714</a:t>
                      </a:r>
                      <a:endParaRPr lang="en-US" sz="18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996344748"/>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July 2024 session, reciprocal credit is given for other WG/TAG meetings which occur during the WG11 session, Monday July 15, 2024 10:30am Montreal time to Friday, July 19, 2024 noon Montreal time. </a:t>
            </a:r>
          </a:p>
          <a:p>
            <a:endParaRPr lang="en-US" altLang="en-US" dirty="0"/>
          </a:p>
          <a:p>
            <a:r>
              <a:rPr lang="en-US" altLang="en-US" dirty="0"/>
              <a:t>The July 2024 session DOES count towards voting credit.</a:t>
            </a:r>
            <a:br>
              <a:rPr lang="en-US" altLang="en-US" dirty="0"/>
            </a:br>
            <a:r>
              <a:rPr lang="en-US" altLang="en-US" dirty="0"/>
              <a:t>NOTE: 12 meeting slots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981200"/>
            <a:ext cx="10591800" cy="4114800"/>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Tuesday 2024-07-16 AM2 and Thursday 2024-07-18 AM1</a:t>
            </a:r>
            <a:br>
              <a:rPr lang="en-US" altLang="en-US" dirty="0"/>
            </a:br>
            <a:r>
              <a:rPr lang="en-US" altLang="en-US" dirty="0"/>
              <a:t>See </a:t>
            </a:r>
            <a:r>
              <a:rPr lang="en-US" altLang="en-US" dirty="0">
                <a:hlinkClick r:id="rId3"/>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Review the following consultation, petition for rulemaking, and liaison statement:</a:t>
            </a:r>
          </a:p>
          <a:p>
            <a:pPr lvl="2">
              <a:spcBef>
                <a:spcPts val="0"/>
              </a:spcBef>
              <a:buFont typeface="Arial" panose="020B0604020202020204" pitchFamily="34" charset="0"/>
              <a:buChar char="•"/>
            </a:pPr>
            <a:r>
              <a:rPr lang="en-US" altLang="en-US" dirty="0"/>
              <a:t>CEPT ECC: Draft revision of ERC Report 25 ECA Table (European Table of Frequency Allocations and Applications in the frequency range 8.3 kHz to 3000 GHz)</a:t>
            </a:r>
          </a:p>
          <a:p>
            <a:pPr lvl="2">
              <a:spcBef>
                <a:spcPts val="0"/>
              </a:spcBef>
              <a:buFont typeface="Arial" panose="020B0604020202020204" pitchFamily="34" charset="0"/>
              <a:buChar char="•"/>
            </a:pPr>
            <a:r>
              <a:rPr lang="en-US" altLang="en-US" dirty="0"/>
              <a:t>Canada RABC: RSS-248, issue 3, “Radio Local Area Network (RLAN) Devices Operating in the 5925-7125 MHz Band”</a:t>
            </a:r>
          </a:p>
          <a:p>
            <a:pPr lvl="1">
              <a:spcBef>
                <a:spcPts val="0"/>
              </a:spcBef>
              <a:buFont typeface="Arial" panose="020B0604020202020204" pitchFamily="34" charset="0"/>
              <a:buChar char="•"/>
            </a:pPr>
            <a:r>
              <a:rPr lang="en-US" altLang="en-US" dirty="0"/>
              <a:t>Discuss the latest topics related to spectrum and regulation in Europe, North America, and Asia Pacific</a:t>
            </a: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229005</TotalTime>
  <Words>2624</Words>
  <Application>Microsoft Office PowerPoint</Application>
  <PresentationFormat>Widescreen</PresentationFormat>
  <Paragraphs>726</Paragraphs>
  <Slides>27</Slides>
  <Notes>16</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5" baseType="lpstr">
      <vt:lpstr>Arial</vt:lpstr>
      <vt:lpstr>Arial Narrow</vt:lpstr>
      <vt:lpstr>Calibri</vt:lpstr>
      <vt:lpstr>Tahoma</vt:lpstr>
      <vt:lpstr>Times New Roman</vt:lpstr>
      <vt:lpstr>Default Design</vt:lpstr>
      <vt:lpstr>Custom Design</vt:lpstr>
      <vt:lpstr>Document</vt:lpstr>
      <vt:lpstr>802.11 Working Group Opening Report July 2024</vt:lpstr>
      <vt:lpstr>Introduction</vt:lpstr>
      <vt:lpstr>M1.3 Meeting Decorum</vt:lpstr>
      <vt:lpstr>M2.2.1 Summary of Liaisons </vt:lpstr>
      <vt:lpstr>M2.3 Recent and anticipated 802 EC actions</vt:lpstr>
      <vt:lpstr>M2.3 IEEE 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Attendance by subgroup (May to July)</vt:lpstr>
      <vt:lpstr>M6.4 Announcements: 2024 July Designation of Individual experts</vt:lpstr>
      <vt:lpstr>M6.4 Announcements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May 2024</cp:keywords>
  <cp:lastModifiedBy>Stacey, Robert</cp:lastModifiedBy>
  <cp:revision>2582</cp:revision>
  <cp:lastPrinted>1998-02-10T13:28:06Z</cp:lastPrinted>
  <dcterms:created xsi:type="dcterms:W3CDTF">1998-02-10T13:07:52Z</dcterms:created>
  <dcterms:modified xsi:type="dcterms:W3CDTF">2024-07-14T19:12:33Z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