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64" r:id="rId22"/>
    <p:sldId id="565" r:id="rId23"/>
    <p:sldId id="566" r:id="rId24"/>
    <p:sldId id="567" r:id="rId25"/>
    <p:sldId id="550" r:id="rId26"/>
    <p:sldId id="563"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3BC302-551E-4AA8-A346-98868460AEA2}" v="4" dt="2024-07-11T14:47:05.0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161" d="100"/>
          <a:sy n="161" d="100"/>
        </p:scale>
        <p:origin x="772" y="100"/>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6C3BC302-551E-4AA8-A346-98868460AEA2}"/>
    <pc:docChg chg="custSel modSld">
      <pc:chgData name="Stacey, Robert" userId="8f61b79c-1993-4b76-a5c5-6bb0e2071c28" providerId="ADAL" clId="{6C3BC302-551E-4AA8-A346-98868460AEA2}" dt="2024-07-11T14:47:07.518" v="37" actId="1076"/>
      <pc:docMkLst>
        <pc:docMk/>
      </pc:docMkLst>
      <pc:sldChg chg="modSp mod">
        <pc:chgData name="Stacey, Robert" userId="8f61b79c-1993-4b76-a5c5-6bb0e2071c28" providerId="ADAL" clId="{6C3BC302-551E-4AA8-A346-98868460AEA2}" dt="2024-07-11T14:37:41.457" v="15" actId="20577"/>
        <pc:sldMkLst>
          <pc:docMk/>
          <pc:sldMk cId="109139153" sldId="522"/>
        </pc:sldMkLst>
        <pc:spChg chg="mod">
          <ac:chgData name="Stacey, Robert" userId="8f61b79c-1993-4b76-a5c5-6bb0e2071c28" providerId="ADAL" clId="{6C3BC302-551E-4AA8-A346-98868460AEA2}" dt="2024-07-11T14:37:41.457" v="15" actId="20577"/>
          <ac:spMkLst>
            <pc:docMk/>
            <pc:sldMk cId="109139153" sldId="522"/>
            <ac:spMk id="6150" creationId="{00000000-0000-0000-0000-000000000000}"/>
          </ac:spMkLst>
        </pc:spChg>
      </pc:sldChg>
      <pc:sldChg chg="modSp mod">
        <pc:chgData name="Stacey, Robert" userId="8f61b79c-1993-4b76-a5c5-6bb0e2071c28" providerId="ADAL" clId="{6C3BC302-551E-4AA8-A346-98868460AEA2}" dt="2024-07-11T14:40:15.092" v="18" actId="20577"/>
        <pc:sldMkLst>
          <pc:docMk/>
          <pc:sldMk cId="3717701189" sldId="527"/>
        </pc:sldMkLst>
        <pc:spChg chg="mod">
          <ac:chgData name="Stacey, Robert" userId="8f61b79c-1993-4b76-a5c5-6bb0e2071c28" providerId="ADAL" clId="{6C3BC302-551E-4AA8-A346-98868460AEA2}" dt="2024-07-11T14:40:15.092" v="18" actId="20577"/>
          <ac:spMkLst>
            <pc:docMk/>
            <pc:sldMk cId="3717701189" sldId="527"/>
            <ac:spMk id="15363" creationId="{00000000-0000-0000-0000-000000000000}"/>
          </ac:spMkLst>
        </pc:spChg>
      </pc:sldChg>
      <pc:sldChg chg="addSp delSp modSp mod">
        <pc:chgData name="Stacey, Robert" userId="8f61b79c-1993-4b76-a5c5-6bb0e2071c28" providerId="ADAL" clId="{6C3BC302-551E-4AA8-A346-98868460AEA2}" dt="2024-07-10T23:46:33.513" v="13" actId="1037"/>
        <pc:sldMkLst>
          <pc:docMk/>
          <pc:sldMk cId="345419726" sldId="564"/>
        </pc:sldMkLst>
        <pc:picChg chg="add mod">
          <ac:chgData name="Stacey, Robert" userId="8f61b79c-1993-4b76-a5c5-6bb0e2071c28" providerId="ADAL" clId="{6C3BC302-551E-4AA8-A346-98868460AEA2}" dt="2024-07-10T23:46:33.513" v="13" actId="1037"/>
          <ac:picMkLst>
            <pc:docMk/>
            <pc:sldMk cId="345419726" sldId="564"/>
            <ac:picMk id="6" creationId="{AA83A5A9-2A7E-9949-2646-58B5143E1AC2}"/>
          </ac:picMkLst>
        </pc:picChg>
        <pc:picChg chg="del">
          <ac:chgData name="Stacey, Robert" userId="8f61b79c-1993-4b76-a5c5-6bb0e2071c28" providerId="ADAL" clId="{6C3BC302-551E-4AA8-A346-98868460AEA2}" dt="2024-07-10T23:46:18.767" v="0" actId="478"/>
          <ac:picMkLst>
            <pc:docMk/>
            <pc:sldMk cId="345419726" sldId="564"/>
            <ac:picMk id="8" creationId="{93BBF4D9-8117-6089-54D7-7254529148E2}"/>
          </ac:picMkLst>
        </pc:picChg>
      </pc:sldChg>
      <pc:sldChg chg="addSp modSp mod">
        <pc:chgData name="Stacey, Robert" userId="8f61b79c-1993-4b76-a5c5-6bb0e2071c28" providerId="ADAL" clId="{6C3BC302-551E-4AA8-A346-98868460AEA2}" dt="2024-07-11T14:46:55.964" v="33" actId="1076"/>
        <pc:sldMkLst>
          <pc:docMk/>
          <pc:sldMk cId="1024149940" sldId="565"/>
        </pc:sldMkLst>
        <pc:spChg chg="add mod">
          <ac:chgData name="Stacey, Robert" userId="8f61b79c-1993-4b76-a5c5-6bb0e2071c28" providerId="ADAL" clId="{6C3BC302-551E-4AA8-A346-98868460AEA2}" dt="2024-07-11T14:46:55.964" v="33" actId="1076"/>
          <ac:spMkLst>
            <pc:docMk/>
            <pc:sldMk cId="1024149940" sldId="565"/>
            <ac:spMk id="2" creationId="{08087151-F727-C128-EBB5-63EBCDCA01AA}"/>
          </ac:spMkLst>
        </pc:spChg>
      </pc:sldChg>
      <pc:sldChg chg="addSp modSp mod">
        <pc:chgData name="Stacey, Robert" userId="8f61b79c-1993-4b76-a5c5-6bb0e2071c28" providerId="ADAL" clId="{6C3BC302-551E-4AA8-A346-98868460AEA2}" dt="2024-07-11T14:47:02.607" v="35" actId="1076"/>
        <pc:sldMkLst>
          <pc:docMk/>
          <pc:sldMk cId="2413220811" sldId="566"/>
        </pc:sldMkLst>
        <pc:spChg chg="add mod">
          <ac:chgData name="Stacey, Robert" userId="8f61b79c-1993-4b76-a5c5-6bb0e2071c28" providerId="ADAL" clId="{6C3BC302-551E-4AA8-A346-98868460AEA2}" dt="2024-07-11T14:47:02.607" v="35" actId="1076"/>
          <ac:spMkLst>
            <pc:docMk/>
            <pc:sldMk cId="2413220811" sldId="566"/>
            <ac:spMk id="3" creationId="{22C006E3-9314-B54F-6C19-C74A63B1A806}"/>
          </ac:spMkLst>
        </pc:spChg>
      </pc:sldChg>
      <pc:sldChg chg="addSp modSp mod">
        <pc:chgData name="Stacey, Robert" userId="8f61b79c-1993-4b76-a5c5-6bb0e2071c28" providerId="ADAL" clId="{6C3BC302-551E-4AA8-A346-98868460AEA2}" dt="2024-07-11T14:47:07.518" v="37" actId="1076"/>
        <pc:sldMkLst>
          <pc:docMk/>
          <pc:sldMk cId="1573330144" sldId="567"/>
        </pc:sldMkLst>
        <pc:spChg chg="add mod">
          <ac:chgData name="Stacey, Robert" userId="8f61b79c-1993-4b76-a5c5-6bb0e2071c28" providerId="ADAL" clId="{6C3BC302-551E-4AA8-A346-98868460AEA2}" dt="2024-07-11T14:47:07.518" v="37" actId="1076"/>
          <ac:spMkLst>
            <pc:docMk/>
            <pc:sldMk cId="1573330144" sldId="567"/>
            <ac:spMk id="3" creationId="{DA60C7B3-6CA3-C62D-CC9A-B16FD6AAD72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802.11-24/0999r0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1087-00-0000-liaison-from-etsi-isg-f5g-on-advanced-use-cases-r3.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4/11-24-1000" TargetMode="External"/><Relationship Id="rId3" Type="http://schemas.openxmlformats.org/officeDocument/2006/relationships/hyperlink" Target="https://mentor.ieee.org/802.11/dcn/24/11-24-0998" TargetMode="External"/><Relationship Id="rId7" Type="http://schemas.openxmlformats.org/officeDocument/2006/relationships/hyperlink" Target="https://mentor.ieee.org/802-ec/dcn/24/ec-24-000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990" TargetMode="External"/><Relationship Id="rId5" Type="http://schemas.openxmlformats.org/officeDocument/2006/relationships/hyperlink" Target="https://mentor.ieee.org/802.11/dcn/24/11-24-yyyy" TargetMode="External"/><Relationship Id="rId10" Type="http://schemas.openxmlformats.org/officeDocument/2006/relationships/hyperlink" Target="https://mentor.ieee.org/802.11/dcn/24/11-24-0714" TargetMode="External"/><Relationship Id="rId4" Type="http://schemas.openxmlformats.org/officeDocument/2006/relationships/hyperlink" Target="https://mentor.ieee.org/802.11/dcn/24/11-24-0999" TargetMode="External"/><Relationship Id="rId9" Type="http://schemas.openxmlformats.org/officeDocument/2006/relationships/hyperlink" Target="https://mentor.ieee.org/802.11/dcn/24/11-24-099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2024-07-11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48764020"/>
              </p:ext>
            </p:extLst>
          </p:nvPr>
        </p:nvGraphicFramePr>
        <p:xfrm>
          <a:off x="2052638" y="2389188"/>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2052638" y="2389188"/>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201555486"/>
              </p:ext>
            </p:extLst>
          </p:nvPr>
        </p:nvGraphicFramePr>
        <p:xfrm>
          <a:off x="533401" y="41148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7751461"/>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2011228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REVme</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53000" y="5537331"/>
            <a:ext cx="5607176" cy="369332"/>
          </a:xfrm>
          <a:prstGeom prst="rect">
            <a:avLst/>
          </a:prstGeom>
          <a:solidFill>
            <a:schemeClr val="accent4"/>
          </a:solidFill>
        </p:spPr>
        <p:txBody>
          <a:bodyPr wrap="none" rtlCol="0">
            <a:spAutoFit/>
          </a:bodyPr>
          <a:lstStyle/>
          <a:p>
            <a:r>
              <a:rPr lang="en-US" sz="1800" dirty="0">
                <a:highlight>
                  <a:srgbClr val="FFFF00"/>
                </a:highlight>
              </a:rPr>
              <a:t>PAR Extension Request – on EC agenda for July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 &amp; Volker Jungnickel</a:t>
            </a:r>
          </a:p>
          <a:p>
            <a:pPr>
              <a:defRPr/>
            </a:pPr>
            <a:r>
              <a:rPr lang="en-US" sz="2600" dirty="0"/>
              <a:t>Treasurer – Jon Rosdahl</a:t>
            </a:r>
          </a:p>
          <a:p>
            <a:pPr>
              <a:defRPr/>
            </a:pPr>
            <a:r>
              <a:rPr lang="en-US" sz="2600" dirty="0"/>
              <a:t>ANA Authority – Robert Stacey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695638614"/>
              </p:ext>
            </p:extLst>
          </p:nvPr>
        </p:nvGraphicFramePr>
        <p:xfrm>
          <a:off x="152400" y="897598"/>
          <a:ext cx="11734800" cy="433489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Robert Stacey, Intel</a:t>
            </a:r>
          </a:p>
        </p:txBody>
      </p:sp>
      <p:sp>
        <p:nvSpPr>
          <p:cNvPr id="7" name="Date Placeholder 6"/>
          <p:cNvSpPr>
            <a:spLocks noGrp="1"/>
          </p:cNvSpPr>
          <p:nvPr>
            <p:ph type="dt" sz="half" idx="10"/>
          </p:nvPr>
        </p:nvSpPr>
        <p:spPr/>
        <p:txBody>
          <a:bodyPr/>
          <a:lstStyle/>
          <a:p>
            <a:pPr>
              <a:defRPr/>
            </a:pPr>
            <a:r>
              <a:rPr lang="en-US"/>
              <a:t>July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01000"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01000"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2024</a:t>
            </a:r>
            <a:endParaRPr lang="en-US" dirty="0"/>
          </a:p>
        </p:txBody>
      </p:sp>
      <p:sp>
        <p:nvSpPr>
          <p:cNvPr id="44" name="AutoShape 46"/>
          <p:cNvSpPr>
            <a:spLocks noChangeArrowheads="1"/>
          </p:cNvSpPr>
          <p:nvPr/>
        </p:nvSpPr>
        <p:spPr bwMode="auto">
          <a:xfrm>
            <a:off x="8003832"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89104"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6830666"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14683"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8013700"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 + COR2</a:t>
            </a:r>
          </a:p>
        </p:txBody>
      </p:sp>
      <p:sp>
        <p:nvSpPr>
          <p:cNvPr id="39" name="AutoShape 46"/>
          <p:cNvSpPr>
            <a:spLocks noChangeArrowheads="1"/>
          </p:cNvSpPr>
          <p:nvPr/>
        </p:nvSpPr>
        <p:spPr bwMode="auto">
          <a:xfrm>
            <a:off x="8003948"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7991139"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 </a:t>
            </a:r>
          </a:p>
        </p:txBody>
      </p:sp>
      <p:sp>
        <p:nvSpPr>
          <p:cNvPr id="41" name="AutoShape 46"/>
          <p:cNvSpPr>
            <a:spLocks noChangeArrowheads="1"/>
          </p:cNvSpPr>
          <p:nvPr/>
        </p:nvSpPr>
        <p:spPr bwMode="auto">
          <a:xfrm>
            <a:off x="4290757"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6813398"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4290757"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47" name="AutoShape 46"/>
          <p:cNvSpPr>
            <a:spLocks noChangeArrowheads="1"/>
          </p:cNvSpPr>
          <p:nvPr/>
        </p:nvSpPr>
        <p:spPr bwMode="auto">
          <a:xfrm>
            <a:off x="8026565"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4282617"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5512923"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6813398"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2369373669"/>
              </p:ext>
            </p:extLst>
          </p:nvPr>
        </p:nvGraphicFramePr>
        <p:xfrm>
          <a:off x="750357" y="1445418"/>
          <a:ext cx="10908243" cy="495538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WG</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559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5388018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05-08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93631246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34204164"/>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CC49</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527</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N/A</a:t>
                      </a:r>
                    </a:p>
                  </a:txBody>
                  <a:tcPr/>
                </a:tc>
                <a:extLst>
                  <a:ext uri="{0D108BD9-81ED-4DB2-BD59-A6C34878D82A}">
                    <a16:rowId xmlns:a16="http://schemas.microsoft.com/office/drawing/2014/main" val="144705958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2</a:t>
                      </a:r>
                      <a:r>
                        <a:rPr lang="en-GB" sz="1800" b="1" baseline="30000" dirty="0">
                          <a:latin typeface="Calibri" panose="020F0502020204030204" pitchFamily="34" charset="0"/>
                          <a:cs typeface="Calibri" panose="020F0502020204030204" pitchFamily="34" charset="0"/>
                        </a:rPr>
                        <a:t>nd</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TGme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06-18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257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272890949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949271343"/>
                  </a:ext>
                </a:extLst>
              </a:tr>
            </a:tbl>
          </a:graphicData>
        </a:graphic>
      </p:graphicFrame>
      <p:sp>
        <p:nvSpPr>
          <p:cNvPr id="6" name="Date Placeholder 5"/>
          <p:cNvSpPr>
            <a:spLocks noGrp="1"/>
          </p:cNvSpPr>
          <p:nvPr>
            <p:ph type="dt" sz="half" idx="10"/>
          </p:nvPr>
        </p:nvSpPr>
        <p:spPr/>
        <p:txBody>
          <a:bodyPr/>
          <a:lstStyle/>
          <a:p>
            <a:pPr>
              <a:defRPr/>
            </a:pPr>
            <a:r>
              <a:rPr lang="en-US"/>
              <a:t>July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1559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Last 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88159203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111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572</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6" name="Picture 5">
            <a:extLst>
              <a:ext uri="{FF2B5EF4-FFF2-40B4-BE49-F238E27FC236}">
                <a16:creationId xmlns:a16="http://schemas.microsoft.com/office/drawing/2014/main" id="{AA83A5A9-2A7E-9949-2646-58B5143E1A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681807"/>
            <a:ext cx="10605147" cy="579519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3" name="Picture 2">
            <a:extLst>
              <a:ext uri="{FF2B5EF4-FFF2-40B4-BE49-F238E27FC236}">
                <a16:creationId xmlns:a16="http://schemas.microsoft.com/office/drawing/2014/main" id="{526B5DE6-BBB0-AFA3-A3A2-5122C94C94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445" y="609603"/>
            <a:ext cx="10737279" cy="5867397"/>
          </a:xfrm>
          <a:prstGeom prst="rect">
            <a:avLst/>
          </a:prstGeom>
        </p:spPr>
      </p:pic>
      <p:sp>
        <p:nvSpPr>
          <p:cNvPr id="8" name="TextBox 7">
            <a:extLst>
              <a:ext uri="{FF2B5EF4-FFF2-40B4-BE49-F238E27FC236}">
                <a16:creationId xmlns:a16="http://schemas.microsoft.com/office/drawing/2014/main" id="{E28CA7E2-1422-E621-F3AB-150218A3CAD7}"/>
              </a:ext>
            </a:extLst>
          </p:cNvPr>
          <p:cNvSpPr txBox="1"/>
          <p:nvPr/>
        </p:nvSpPr>
        <p:spPr>
          <a:xfrm>
            <a:off x="8229600" y="3059668"/>
            <a:ext cx="2441491" cy="738664"/>
          </a:xfrm>
          <a:prstGeom prst="rect">
            <a:avLst/>
          </a:prstGeom>
          <a:noFill/>
        </p:spPr>
        <p:txBody>
          <a:bodyPr wrap="square" rtlCol="0">
            <a:spAutoFit/>
          </a:bodyPr>
          <a:lstStyle/>
          <a:p>
            <a:r>
              <a:rPr lang="en-US" sz="1400" dirty="0"/>
              <a:t>Updated following March session but before 11bh and 11bf ballot series update</a:t>
            </a:r>
          </a:p>
        </p:txBody>
      </p:sp>
      <p:sp>
        <p:nvSpPr>
          <p:cNvPr id="2" name="TextBox 1">
            <a:extLst>
              <a:ext uri="{FF2B5EF4-FFF2-40B4-BE49-F238E27FC236}">
                <a16:creationId xmlns:a16="http://schemas.microsoft.com/office/drawing/2014/main" id="{08087151-F727-C128-EBB5-63EBCDCA01AA}"/>
              </a:ext>
            </a:extLst>
          </p:cNvPr>
          <p:cNvSpPr txBox="1"/>
          <p:nvPr/>
        </p:nvSpPr>
        <p:spPr>
          <a:xfrm>
            <a:off x="4343400" y="2362200"/>
            <a:ext cx="1955985" cy="461665"/>
          </a:xfrm>
          <a:prstGeom prst="rect">
            <a:avLst/>
          </a:prstGeom>
          <a:noFill/>
        </p:spPr>
        <p:txBody>
          <a:bodyPr wrap="none" rtlCol="0">
            <a:spAutoFit/>
          </a:bodyPr>
          <a:lstStyle/>
          <a:p>
            <a:r>
              <a:rPr lang="en-US" dirty="0">
                <a:highlight>
                  <a:srgbClr val="FFFF00"/>
                </a:highlight>
              </a:rPr>
              <a:t>Needs update</a:t>
            </a:r>
          </a:p>
        </p:txBody>
      </p:sp>
    </p:spTree>
    <p:extLst>
      <p:ext uri="{BB962C8B-B14F-4D97-AF65-F5344CB8AC3E}">
        <p14:creationId xmlns:p14="http://schemas.microsoft.com/office/powerpoint/2010/main" val="1024149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March to May)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9" name="Content Placeholder 8">
            <a:extLst>
              <a:ext uri="{FF2B5EF4-FFF2-40B4-BE49-F238E27FC236}">
                <a16:creationId xmlns:a16="http://schemas.microsoft.com/office/drawing/2014/main" id="{E769FE42-550D-1BDF-9BDC-04A29D4BC7F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748423"/>
            <a:ext cx="8610600" cy="4705271"/>
          </a:xfrm>
        </p:spPr>
      </p:pic>
      <p:sp>
        <p:nvSpPr>
          <p:cNvPr id="3" name="TextBox 2">
            <a:extLst>
              <a:ext uri="{FF2B5EF4-FFF2-40B4-BE49-F238E27FC236}">
                <a16:creationId xmlns:a16="http://schemas.microsoft.com/office/drawing/2014/main" id="{22C006E3-9314-B54F-6C19-C74A63B1A806}"/>
              </a:ext>
            </a:extLst>
          </p:cNvPr>
          <p:cNvSpPr txBox="1"/>
          <p:nvPr/>
        </p:nvSpPr>
        <p:spPr>
          <a:xfrm>
            <a:off x="4343400" y="2667000"/>
            <a:ext cx="1955985" cy="461665"/>
          </a:xfrm>
          <a:prstGeom prst="rect">
            <a:avLst/>
          </a:prstGeom>
          <a:noFill/>
        </p:spPr>
        <p:txBody>
          <a:bodyPr wrap="none" rtlCol="0">
            <a:spAutoFit/>
          </a:bodyPr>
          <a:lstStyle/>
          <a:p>
            <a:r>
              <a:rPr lang="en-US" dirty="0">
                <a:highlight>
                  <a:srgbClr val="FFFF00"/>
                </a:highlight>
              </a:rPr>
              <a:t>Needs update</a:t>
            </a:r>
          </a:p>
        </p:txBody>
      </p:sp>
    </p:spTree>
    <p:extLst>
      <p:ext uri="{BB962C8B-B14F-4D97-AF65-F5344CB8AC3E}">
        <p14:creationId xmlns:p14="http://schemas.microsoft.com/office/powerpoint/2010/main" val="2413220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(March to May)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9" name="Content Placeholder 8">
            <a:extLst>
              <a:ext uri="{FF2B5EF4-FFF2-40B4-BE49-F238E27FC236}">
                <a16:creationId xmlns:a16="http://schemas.microsoft.com/office/drawing/2014/main" id="{F384DE0E-21F7-126D-A060-068E7ECEBA2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6655" y="1447801"/>
            <a:ext cx="9200481" cy="5027612"/>
          </a:xfrm>
        </p:spPr>
      </p:pic>
      <p:sp>
        <p:nvSpPr>
          <p:cNvPr id="3" name="TextBox 2">
            <a:extLst>
              <a:ext uri="{FF2B5EF4-FFF2-40B4-BE49-F238E27FC236}">
                <a16:creationId xmlns:a16="http://schemas.microsoft.com/office/drawing/2014/main" id="{DA60C7B3-6CA3-C62D-CC9A-B16FD6AAD72A}"/>
              </a:ext>
            </a:extLst>
          </p:cNvPr>
          <p:cNvSpPr txBox="1"/>
          <p:nvPr/>
        </p:nvSpPr>
        <p:spPr>
          <a:xfrm>
            <a:off x="2971800" y="1905000"/>
            <a:ext cx="1955985" cy="461665"/>
          </a:xfrm>
          <a:prstGeom prst="rect">
            <a:avLst/>
          </a:prstGeom>
          <a:noFill/>
        </p:spPr>
        <p:txBody>
          <a:bodyPr wrap="none" rtlCol="0">
            <a:spAutoFit/>
          </a:bodyPr>
          <a:lstStyle/>
          <a:p>
            <a:r>
              <a:rPr lang="en-US" dirty="0">
                <a:highlight>
                  <a:srgbClr val="FFFF00"/>
                </a:highlight>
              </a:rPr>
              <a:t>Needs update</a:t>
            </a:r>
          </a:p>
        </p:txBody>
      </p:sp>
    </p:spTree>
    <p:extLst>
      <p:ext uri="{BB962C8B-B14F-4D97-AF65-F5344CB8AC3E}">
        <p14:creationId xmlns:p14="http://schemas.microsoft.com/office/powerpoint/2010/main" val="1573330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M6.4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r>
              <a:rPr lang="en-US" dirty="0"/>
              <a:t>Social</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May 2024:</a:t>
            </a:r>
          </a:p>
          <a:p>
            <a:pPr marL="0" indent="0">
              <a:buNone/>
            </a:pPr>
            <a:endParaRPr lang="en-US" sz="1100" dirty="0"/>
          </a:p>
          <a:p>
            <a:pPr marL="0" indent="0">
              <a:buNone/>
            </a:pPr>
            <a:r>
              <a:rPr lang="en-US" sz="2000" dirty="0"/>
              <a:t>From </a:t>
            </a:r>
            <a:r>
              <a:rPr lang="en-GB" sz="1800" dirty="0">
                <a:effectLst/>
                <a:latin typeface="Times New Roman" panose="02020603050405020304" pitchFamily="18" charset="0"/>
                <a:ea typeface="Times New Roman" panose="02020603050405020304" pitchFamily="18" charset="0"/>
              </a:rPr>
              <a:t>ETSI ISG F5G on F5G Advanced Use Cases Release 3</a:t>
            </a:r>
            <a:r>
              <a:rPr lang="en-GB" sz="1800" dirty="0">
                <a:latin typeface="Times New Roman" panose="02020603050405020304" pitchFamily="18" charset="0"/>
                <a:ea typeface="Times New Roman" panose="02020603050405020304" pitchFamily="18" charset="0"/>
              </a:rPr>
              <a:t> </a:t>
            </a:r>
            <a:r>
              <a:rPr lang="en-US" sz="1800" dirty="0"/>
              <a:t>(</a:t>
            </a:r>
            <a:r>
              <a:rPr lang="en-US" sz="1800" dirty="0">
                <a:hlinkClick r:id="rId3"/>
              </a:rPr>
              <a:t>11-24/1087r0</a:t>
            </a:r>
            <a:r>
              <a:rPr lang="en-US" sz="1800" dirty="0"/>
              <a:t>)</a:t>
            </a:r>
            <a:r>
              <a:rPr lang="en-GB" sz="1800" dirty="0">
                <a:latin typeface="Times New Roman" panose="02020603050405020304" pitchFamily="18" charset="0"/>
                <a:ea typeface="Times New Roman" panose="02020603050405020304" pitchFamily="18" charset="0"/>
              </a:rPr>
              <a:t>:</a:t>
            </a:r>
          </a:p>
          <a:p>
            <a:pPr marL="0" indent="0">
              <a:buNone/>
            </a:pPr>
            <a:endParaRPr lang="en-GB" sz="1800" dirty="0">
              <a:latin typeface="Times New Roman" panose="02020603050405020304" pitchFamily="18" charset="0"/>
              <a:ea typeface="Times New Roman" panose="02020603050405020304" pitchFamily="18" charset="0"/>
            </a:endParaRPr>
          </a:p>
          <a:p>
            <a:pPr marL="0" indent="0">
              <a:buNone/>
            </a:pPr>
            <a:r>
              <a:rPr lang="en-GB" sz="1800" dirty="0">
                <a:effectLst/>
                <a:latin typeface="Times New Roman" panose="02020603050405020304" pitchFamily="18" charset="0"/>
                <a:ea typeface="Times New Roman" panose="02020603050405020304" pitchFamily="18" charset="0"/>
              </a:rPr>
              <a:t>Please consider the use cases in the attached document for the further development of your organization’s specifications</a:t>
            </a:r>
            <a:r>
              <a:rPr lang="en-US" sz="2000" dirty="0"/>
              <a:t>.</a:t>
            </a:r>
          </a:p>
          <a:p>
            <a:pPr marL="0" indent="0">
              <a:buNone/>
            </a:pPr>
            <a:endParaRPr lang="en-US" sz="2000" dirty="0"/>
          </a:p>
          <a:p>
            <a:pPr marL="0" indent="0">
              <a:buNone/>
            </a:pPr>
            <a:r>
              <a:rPr lang="en-US" sz="2000" dirty="0"/>
              <a:t>Liaisons website, see </a:t>
            </a:r>
            <a:r>
              <a:rPr lang="en-US" sz="2000" dirty="0">
                <a:hlinkClick r:id="rId4"/>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000" dirty="0"/>
              <a:t>July 2024</a:t>
            </a:r>
          </a:p>
          <a:p>
            <a:pPr marL="0" indent="0">
              <a:buNone/>
            </a:pPr>
            <a:r>
              <a:rPr lang="en-US" altLang="en-US" sz="2000" b="0" dirty="0"/>
              <a:t>P802.11bf (WLAN Sensing) PAR extension</a:t>
            </a:r>
          </a:p>
          <a:p>
            <a:pPr marL="0" indent="0">
              <a:buNone/>
            </a:pPr>
            <a:r>
              <a:rPr lang="en-US" altLang="en-US" sz="2000" b="0" dirty="0"/>
              <a:t>P802.11REVmf (Maintenance) PAR</a:t>
            </a:r>
          </a:p>
          <a:p>
            <a:pPr marL="0" indent="0">
              <a:buNone/>
            </a:pPr>
            <a:r>
              <a:rPr lang="en-US" altLang="en-US" sz="2000" b="0" dirty="0"/>
              <a:t>P802.11REVme (Maintenance) conditional approval for RevCom</a:t>
            </a:r>
          </a:p>
          <a:p>
            <a:pPr marL="0" indent="0">
              <a:buNone/>
            </a:pPr>
            <a:r>
              <a:rPr lang="en-US" altLang="en-US" sz="2000" b="0" dirty="0"/>
              <a:t>P802.11bh (Random and Changing MAC Addresses) conditional approval for RevCom</a:t>
            </a:r>
          </a:p>
          <a:p>
            <a:pPr marL="0" indent="0">
              <a:buNone/>
            </a:pPr>
            <a:r>
              <a:rPr lang="en-US" altLang="en-US" sz="2000" b="0" dirty="0"/>
              <a:t>P802.11be (Extremely High Throughput) conditional approval for RevCom</a:t>
            </a:r>
          </a:p>
          <a:p>
            <a:pPr marL="0" indent="0">
              <a:buNone/>
            </a:pPr>
            <a:endParaRPr lang="en-US" altLang="en-US" sz="2000" b="0" dirty="0"/>
          </a:p>
          <a:p>
            <a:pPr marL="0" indent="0">
              <a:buNone/>
            </a:pPr>
            <a:r>
              <a:rPr lang="en-US" altLang="en-US" sz="2000" dirty="0"/>
              <a:t>November 2024</a:t>
            </a:r>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endParaRPr lang="en-US" altLang="en-US" sz="2400" dirty="0"/>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dirty="0"/>
              <a:t>(August 16, 2024, submission deadline)</a:t>
            </a:r>
          </a:p>
          <a:p>
            <a:pPr marL="0" indent="0">
              <a:buNone/>
            </a:pPr>
            <a:r>
              <a:rPr lang="en-US" altLang="en-US" b="0" dirty="0"/>
              <a:t>P802.11bf (WLAN Sensing) PAR extension</a:t>
            </a:r>
          </a:p>
          <a:p>
            <a:pPr marL="0" indent="0">
              <a:buNone/>
            </a:pPr>
            <a:r>
              <a:rPr lang="en-US" altLang="en-US" b="0" dirty="0"/>
              <a:t>P802.11REVmf (Maintenance) PAR</a:t>
            </a:r>
          </a:p>
          <a:p>
            <a:pPr marL="0" indent="0">
              <a:buNone/>
            </a:pPr>
            <a:r>
              <a:rPr lang="en-US" altLang="en-US" b="0" dirty="0"/>
              <a:t>P802.11REVme (Maintenance) approval</a:t>
            </a:r>
          </a:p>
          <a:p>
            <a:pPr marL="0" indent="0">
              <a:buNone/>
            </a:pPr>
            <a:r>
              <a:rPr lang="en-US" altLang="en-US" b="0" dirty="0"/>
              <a:t>P802.11bh (Random and Changing MAC Addresses) approval</a:t>
            </a:r>
          </a:p>
          <a:p>
            <a:pPr marL="0" indent="0">
              <a:buNone/>
            </a:pPr>
            <a:r>
              <a:rPr lang="en-US" altLang="en-US" b="0" dirty="0"/>
              <a:t>P802.11be (Extremely High Throughput) approval</a:t>
            </a:r>
          </a:p>
          <a:p>
            <a:pPr marL="0" indent="0">
              <a:buNone/>
            </a:pPr>
            <a:endParaRPr lang="en-US" altLang="en-US"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400" b="0" dirty="0"/>
              <a:t>P802.11bq (Integrated </a:t>
            </a:r>
            <a:r>
              <a:rPr lang="en-US" altLang="en-US" sz="2400" b="0" dirty="0" err="1"/>
              <a:t>mmWave</a:t>
            </a:r>
            <a:r>
              <a:rPr lang="en-US" altLang="en-US" sz="24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4" name="Table 3">
            <a:extLst>
              <a:ext uri="{FF2B5EF4-FFF2-40B4-BE49-F238E27FC236}">
                <a16:creationId xmlns:a16="http://schemas.microsoft.com/office/drawing/2014/main" id="{7E9D435E-2A9E-6219-B903-6FB086AFF26F}"/>
              </a:ext>
            </a:extLst>
          </p:cNvPr>
          <p:cNvGraphicFramePr>
            <a:graphicFrameLocks noGrp="1"/>
          </p:cNvGraphicFramePr>
          <p:nvPr>
            <p:extLst>
              <p:ext uri="{D42A27DB-BD31-4B8C-83A1-F6EECF244321}">
                <p14:modId xmlns:p14="http://schemas.microsoft.com/office/powerpoint/2010/main" val="3178787777"/>
              </p:ext>
            </p:extLst>
          </p:nvPr>
        </p:nvGraphicFramePr>
        <p:xfrm>
          <a:off x="1524000" y="1905000"/>
          <a:ext cx="8915400" cy="3075796"/>
        </p:xfrm>
        <a:graphic>
          <a:graphicData uri="http://schemas.openxmlformats.org/drawingml/2006/table">
            <a:tbl>
              <a:tblPr>
                <a:tableStyleId>{073A0DAA-6AF3-43AB-8588-CEC1D06C72B9}</a:tableStyleId>
              </a:tblPr>
              <a:tblGrid>
                <a:gridCol w="3048000">
                  <a:extLst>
                    <a:ext uri="{9D8B030D-6E8A-4147-A177-3AD203B41FA5}">
                      <a16:colId xmlns:a16="http://schemas.microsoft.com/office/drawing/2014/main" val="2623559581"/>
                    </a:ext>
                  </a:extLst>
                </a:gridCol>
                <a:gridCol w="5867400">
                  <a:extLst>
                    <a:ext uri="{9D8B030D-6E8A-4147-A177-3AD203B41FA5}">
                      <a16:colId xmlns:a16="http://schemas.microsoft.com/office/drawing/2014/main" val="344337841"/>
                    </a:ext>
                  </a:extLst>
                </a:gridCol>
              </a:tblGrid>
              <a:tr h="272066">
                <a:tc>
                  <a:txBody>
                    <a:bodyPr/>
                    <a:lstStyle/>
                    <a:p>
                      <a:pPr algn="l" fontAlgn="b"/>
                      <a:r>
                        <a:rPr lang="en-US" sz="1800" u="none" strike="noStrike" dirty="0">
                          <a:effectLst/>
                        </a:rPr>
                        <a:t>WG Session Reports</a:t>
                      </a:r>
                      <a:endParaRPr lang="en-US" sz="1800" b="1" i="1" u="none" strike="noStrike" dirty="0">
                        <a:effectLst/>
                        <a:latin typeface="Arial" panose="020B0604020202020204" pitchFamily="34" charset="0"/>
                      </a:endParaRPr>
                    </a:p>
                  </a:txBody>
                  <a:tcPr marL="0" marR="0" marT="0" marB="0" anchor="b"/>
                </a:tc>
                <a:tc>
                  <a:txBody>
                    <a:bodyPr/>
                    <a:lstStyle/>
                    <a:p>
                      <a:pPr algn="l" fontAlgn="b"/>
                      <a:r>
                        <a:rPr lang="en-US" sz="1800" u="sng" strike="noStrike">
                          <a:effectLst/>
                        </a:rPr>
                        <a:t> </a:t>
                      </a:r>
                      <a:endParaRPr lang="en-US" sz="18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775345939"/>
                  </a:ext>
                </a:extLst>
              </a:tr>
              <a:tr h="261602">
                <a:tc>
                  <a:txBody>
                    <a:bodyPr/>
                    <a:lstStyle/>
                    <a:p>
                      <a:pPr algn="l" fontAlgn="b"/>
                      <a:r>
                        <a:rPr lang="en-US" sz="1800" u="none" strike="noStrike">
                          <a:effectLst/>
                        </a:rPr>
                        <a:t>WG Agenda</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3"/>
                        </a:rPr>
                        <a:t>https://mentor.ieee.org/802.11/dcn/24/11-24-0998</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225502968"/>
                  </a:ext>
                </a:extLst>
              </a:tr>
              <a:tr h="261602">
                <a:tc>
                  <a:txBody>
                    <a:bodyPr/>
                    <a:lstStyle/>
                    <a:p>
                      <a:pPr algn="l" fontAlgn="b"/>
                      <a:r>
                        <a:rPr lang="en-US" sz="1800" u="none" strike="noStrike">
                          <a:effectLst/>
                        </a:rPr>
                        <a:t>Opening report</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4"/>
                        </a:rPr>
                        <a:t>https://mentor.ieee.org/802.11/dcn/24/11-24-0999</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060941500"/>
                  </a:ext>
                </a:extLst>
              </a:tr>
              <a:tr h="261602">
                <a:tc>
                  <a:txBody>
                    <a:bodyPr/>
                    <a:lstStyle/>
                    <a:p>
                      <a:pPr algn="l" fontAlgn="b"/>
                      <a:r>
                        <a:rPr lang="en-US" sz="1800" u="none" strike="noStrike" dirty="0">
                          <a:effectLst/>
                        </a:rPr>
                        <a:t>Snapshot slides</a:t>
                      </a:r>
                      <a:endParaRPr lang="en-US" sz="18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5"/>
                        </a:rPr>
                        <a:t>https://mentor.ieee.org/802.11/dcn/24/11-24-yyyy</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46359903"/>
                  </a:ext>
                </a:extLst>
              </a:tr>
              <a:tr h="303458">
                <a:tc>
                  <a:txBody>
                    <a:bodyPr/>
                    <a:lstStyle/>
                    <a:p>
                      <a:pPr algn="l" fontAlgn="b"/>
                      <a:r>
                        <a:rPr lang="en-US" sz="1800" u="none" strike="noStrike">
                          <a:effectLst/>
                        </a:rPr>
                        <a:t>1</a:t>
                      </a:r>
                      <a:r>
                        <a:rPr lang="en-US" sz="1800" u="none" strike="noStrike" baseline="30000">
                          <a:effectLst/>
                        </a:rPr>
                        <a:t>st</a:t>
                      </a:r>
                      <a:r>
                        <a:rPr lang="en-US" sz="1800" u="none" strike="noStrike">
                          <a:effectLst/>
                        </a:rPr>
                        <a:t> vice chair</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6"/>
                        </a:rPr>
                        <a:t>https://mentor.ieee.org/802.11/dcn/24/11-24-0990</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055760753"/>
                  </a:ext>
                </a:extLst>
              </a:tr>
              <a:tr h="303458">
                <a:tc>
                  <a:txBody>
                    <a:bodyPr/>
                    <a:lstStyle/>
                    <a:p>
                      <a:pPr algn="l" fontAlgn="b"/>
                      <a:r>
                        <a:rPr lang="en-US" sz="1800" u="none" strike="noStrike">
                          <a:effectLst/>
                        </a:rPr>
                        <a:t>2</a:t>
                      </a:r>
                      <a:r>
                        <a:rPr lang="en-US" sz="1800" u="none" strike="noStrike" baseline="30000">
                          <a:effectLst/>
                        </a:rPr>
                        <a:t>nd</a:t>
                      </a:r>
                      <a:r>
                        <a:rPr lang="en-US" sz="1800" u="none" strike="noStrike">
                          <a:effectLst/>
                        </a:rPr>
                        <a:t> vice chair</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5"/>
                        </a:rPr>
                        <a:t>https://mentor.ieee.org/802.11/dcn/24/11-24-yyyy</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0210457"/>
                  </a:ext>
                </a:extLst>
              </a:tr>
              <a:tr h="261602">
                <a:tc>
                  <a:txBody>
                    <a:bodyPr/>
                    <a:lstStyle/>
                    <a:p>
                      <a:pPr algn="l" fontAlgn="b"/>
                      <a:r>
                        <a:rPr lang="en-US" sz="1800" u="none" strike="noStrike">
                          <a:effectLst/>
                        </a:rPr>
                        <a:t>Treasurer</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7"/>
                        </a:rPr>
                        <a:t>https://mentor.ieee.org/802-ec/dcn/24/ec-24-0007</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853462693"/>
                  </a:ext>
                </a:extLst>
              </a:tr>
              <a:tr h="261602">
                <a:tc>
                  <a:txBody>
                    <a:bodyPr/>
                    <a:lstStyle/>
                    <a:p>
                      <a:pPr algn="l" fontAlgn="b"/>
                      <a:r>
                        <a:rPr lang="en-US" sz="1800" u="none" strike="noStrike">
                          <a:effectLst/>
                        </a:rPr>
                        <a:t>Chair's Supplementary Material</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8"/>
                        </a:rPr>
                        <a:t>https://mentor.ieee.org/802.11/dcn/24/11-24-1000</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406251271"/>
                  </a:ext>
                </a:extLst>
              </a:tr>
              <a:tr h="261602">
                <a:tc>
                  <a:txBody>
                    <a:bodyPr/>
                    <a:lstStyle/>
                    <a:p>
                      <a:pPr algn="l" fontAlgn="b"/>
                      <a:r>
                        <a:rPr lang="en-US" sz="1800" u="none" strike="noStrike">
                          <a:effectLst/>
                        </a:rPr>
                        <a:t>Motions</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9"/>
                        </a:rPr>
                        <a:t>https://mentor.ieee.org/802.11/dcn/24/11-24-0995</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78532167"/>
                  </a:ext>
                </a:extLst>
              </a:tr>
              <a:tr h="261602">
                <a:tc>
                  <a:txBody>
                    <a:bodyPr/>
                    <a:lstStyle/>
                    <a:p>
                      <a:pPr algn="l" fontAlgn="b"/>
                      <a:r>
                        <a:rPr lang="en-US" sz="1800" u="none" strike="noStrike">
                          <a:effectLst/>
                        </a:rPr>
                        <a:t>Session report</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5"/>
                        </a:rPr>
                        <a:t>https://mentor.ieee.org/802.11/dcn/24/11-24-yyyy</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048548316"/>
                  </a:ext>
                </a:extLst>
              </a:tr>
              <a:tr h="261602">
                <a:tc>
                  <a:txBody>
                    <a:bodyPr/>
                    <a:lstStyle/>
                    <a:p>
                      <a:pPr algn="l" fontAlgn="b"/>
                      <a:r>
                        <a:rPr lang="en-US" sz="1800" u="none" strike="noStrike">
                          <a:effectLst/>
                        </a:rPr>
                        <a:t>Previous Session Minutes</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dirty="0">
                          <a:effectLst/>
                          <a:hlinkClick r:id="rId10"/>
                        </a:rPr>
                        <a:t>https://mentor.ieee.org/802.11/dcn/24/11-24-0714</a:t>
                      </a:r>
                      <a:endParaRPr lang="en-US" sz="18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96344748"/>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July 2024 session, reciprocal credit is given for other WG/TAG meetings which occur during the WG11 session, Monday July 15, 2024 10:30am Montreal time to Friday, July 19, 2024 noon Montreal time. </a:t>
            </a:r>
          </a:p>
          <a:p>
            <a:endParaRPr lang="en-US" altLang="en-US" dirty="0"/>
          </a:p>
          <a:p>
            <a:r>
              <a:rPr lang="en-US" altLang="en-US" dirty="0"/>
              <a:t>The July 2024 mixed mode meeting DOES count towards voting credit. NOTE: 12 meeting slots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2024-07-16 AM2 and Thursday 2024-07-18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Invited presentation on spectrum management and regulation in Poland</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228724</TotalTime>
  <Words>2577</Words>
  <Application>Microsoft Office PowerPoint</Application>
  <PresentationFormat>Widescreen</PresentationFormat>
  <Paragraphs>718</Paragraphs>
  <Slides>28</Slides>
  <Notes>16</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6" baseType="lpstr">
      <vt:lpstr>Arial</vt:lpstr>
      <vt:lpstr>Arial Narrow</vt:lpstr>
      <vt:lpstr>Calibri</vt:lpstr>
      <vt:lpstr>Tahoma</vt:lpstr>
      <vt:lpstr>Times New Roman</vt:lpstr>
      <vt:lpstr>Default Design</vt:lpstr>
      <vt:lpstr>Custom Design</vt:lpstr>
      <vt:lpstr>Document</vt:lpstr>
      <vt:lpstr>802.11 Working Group Opening Report July 2024</vt:lpstr>
      <vt:lpstr>Introduction</vt:lpstr>
      <vt:lpstr>M1.3 Meeting Decorum</vt:lpstr>
      <vt:lpstr>M2.2.1 Summary of Liaisons </vt:lpstr>
      <vt:lpstr>M2.3 Recent and anticipated 802 EC actions</vt:lpstr>
      <vt:lpstr>M2.3 IEEE 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March to May)</vt:lpstr>
      <vt:lpstr>Attendance by subgroup (March to May)</vt:lpstr>
      <vt:lpstr>M6.4 Announcements: 2024 July Designation of Individual experts</vt:lpstr>
      <vt:lpstr>M6.4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May 2024</cp:keywords>
  <cp:lastModifiedBy>Stacey, Robert</cp:lastModifiedBy>
  <cp:revision>2581</cp:revision>
  <cp:lastPrinted>1998-02-10T13:28:06Z</cp:lastPrinted>
  <dcterms:created xsi:type="dcterms:W3CDTF">1998-02-10T13:07:52Z</dcterms:created>
  <dcterms:modified xsi:type="dcterms:W3CDTF">2024-07-11T14:47:08Z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