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530" r:id="rId3"/>
    <p:sldId id="1072" r:id="rId4"/>
    <p:sldId id="649" r:id="rId5"/>
    <p:sldId id="2459" r:id="rId6"/>
    <p:sldId id="1178" r:id="rId7"/>
    <p:sldId id="2460" r:id="rId8"/>
    <p:sldId id="1039" r:id="rId9"/>
    <p:sldId id="2462" r:id="rId10"/>
    <p:sldId id="320" r:id="rId11"/>
    <p:sldId id="323" r:id="rId12"/>
    <p:sldId id="2461" r:id="rId13"/>
    <p:sldId id="1032" r:id="rId14"/>
    <p:sldId id="2463" r:id="rId15"/>
    <p:sldId id="2464" r:id="rId16"/>
    <p:sldId id="2465" r:id="rId17"/>
    <p:sldId id="2466" r:id="rId18"/>
    <p:sldId id="2467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94" d="100"/>
          <a:sy n="94" d="100"/>
        </p:scale>
        <p:origin x="8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802.11-24/0995r3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802.11-24/0995r3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802.11-24/0995r3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802.11-24/0995r3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802.11-24/0995r3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290-01-0wng-strawpoll-joint-automotivetig.po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141-01-000m-p802-11revme-report-to-ec-on-conditional-approval-to-forward-draft-to-revcom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9/ec-19-0063-00-ACSD-p802-11be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2/ec-22-0088-00-ACSD-p802-11bh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312-01-immw-draft-p802-11bq-par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549-05-immw-immw-draft-proposed-csd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1638-04-0000-802-11-operations-manual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2024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Document" r:id="rId4" imgW="10459112" imgH="2879287" progId="Word.Document.8">
                  <p:embed/>
                </p:oleObj>
              </mc:Choice>
              <mc:Fallback>
                <p:oleObj name="Document" r:id="rId4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33D5B9B-82EC-1CC8-F01B-6E7BF4089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ja-JP" dirty="0"/>
              <a:t>Automotive TIG: Background</a:t>
            </a:r>
            <a:endParaRPr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8BA53178-3667-568F-2B38-CC2279350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3947" y="1353709"/>
            <a:ext cx="11548692" cy="4818490"/>
          </a:xfrm>
        </p:spPr>
        <p:txBody>
          <a:bodyPr/>
          <a:lstStyle/>
          <a:p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Connected vehicles have become large producers and consumers of data</a:t>
            </a:r>
          </a:p>
          <a:p>
            <a:endParaRPr lang="en-US" altLang="ja-JP" sz="2000" dirty="0">
              <a:solidFill>
                <a:schemeClr val="accent3">
                  <a:lumOff val="44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z="2000" dirty="0">
              <a:solidFill>
                <a:schemeClr val="accent3">
                  <a:lumOff val="44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ja-JP" sz="2000" dirty="0">
              <a:solidFill>
                <a:schemeClr val="accent3">
                  <a:lumOff val="44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Offloading data from cellular to WLAN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offer a faster and more cost-effective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for connected vehicles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ja-JP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ja-JP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ja-JP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such as fast association &amp; authentication, seamless AP handover, optimized roaming algorithm, etc., are essential for WLAN data offload for automotive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Wi-Fi could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help as backhaul link for vehicle connectivity during motion: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Targeted scope: Wi-Fi connectivity in areas with already externally accessible Wi-Fi APs such as downtowns…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current IEEE standards still have gaps to satisfy the WLAN data offload for automotive </a:t>
            </a:r>
            <a:endParaRPr lang="ja-JP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2D5E374-05DF-0BE3-AEDA-4D332C72CCF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ctr" defTabSz="449262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6CB4B4D-7CA3-9044-876B-883B54F8677D}" type="slidenum">
              <a:rPr kumimoji="0" lang="en-US" altLang="ja-JP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  <a:sym typeface="Times New Roman"/>
              </a:rPr>
              <a:pPr marL="0" marR="0" lvl="0" indent="0" algn="ctr" defTabSz="449262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10</a:t>
            </a:fld>
            <a:endParaRPr kumimoji="0" lang="ja-JP" alt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cs typeface="Times New Roman"/>
              <a:sym typeface="Times New Roman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E280F55-9E33-1D11-80BB-C3C495A06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8136" y="2518874"/>
            <a:ext cx="4617349" cy="2057171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A4BCC8-B9FD-DD55-922F-285F07A0D2DE}"/>
              </a:ext>
            </a:extLst>
          </p:cNvPr>
          <p:cNvSpPr txBox="1"/>
          <p:nvPr/>
        </p:nvSpPr>
        <p:spPr>
          <a:xfrm>
            <a:off x="7248214" y="1783258"/>
            <a:ext cx="4099840" cy="7017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449262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  <a:sym typeface="Times New Roman"/>
              </a:rPr>
              <a:t>100 petabytes </a:t>
            </a: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  <a:sym typeface="Times New Roman"/>
              </a:rPr>
              <a:t>of data is transferred to the cloud monthly 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D60B8DD-AC1A-8AD7-73C3-5EF3B0D71DE9}"/>
              </a:ext>
            </a:extLst>
          </p:cNvPr>
          <p:cNvSpPr txBox="1"/>
          <p:nvPr/>
        </p:nvSpPr>
        <p:spPr>
          <a:xfrm>
            <a:off x="577260" y="1821455"/>
            <a:ext cx="5367486" cy="8563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36000" tIns="36000" rIns="36000" bIns="36000">
            <a:noAutofit/>
          </a:bodyPr>
          <a:lstStyle/>
          <a:p>
            <a:pPr marL="0" marR="0" lvl="3" indent="0" algn="l" defTabSz="449262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  <a:sym typeface="Times New Roman"/>
              </a:rPr>
              <a:t>Camera generates data (500~3500) Mbit/s/camera</a:t>
            </a:r>
          </a:p>
          <a:p>
            <a:pPr marL="0" marR="0" lvl="3" indent="0" algn="l" defTabSz="449262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  <a:sym typeface="Times New Roman"/>
              </a:rPr>
              <a:t>RADAR generates data (0.1~15) Mbit/s/RADAR</a:t>
            </a:r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441C45F1-3652-4AAC-BC5F-C0628FEBC87A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0FB12B7-2082-440B-A915-322C703EE1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Jim Lansford, </a:t>
            </a:r>
            <a:r>
              <a:rPr lang="en-US" dirty="0" err="1"/>
              <a:t>Farafir</a:t>
            </a:r>
            <a:r>
              <a:rPr lang="en-US" dirty="0"/>
              <a:t> SRL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374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WLAN Data Offload for Automotive: scope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r>
              <a:rPr lang="en-US" dirty="0"/>
              <a:t>Discuss contributions in the areas of, but not limited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cases and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Key performance indicators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Technical approaches and 802.11 standard gaps in the areas such as protocols in </a:t>
            </a:r>
            <a:r>
              <a:rPr lang="en-US" altLang="ja-JP" dirty="0"/>
              <a:t>association &amp; authentication, seamless AP handover, optimized roaming algorithm</a:t>
            </a:r>
            <a:r>
              <a:rPr lang="en-US" dirty="0"/>
              <a:t>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Alternative solutions</a:t>
            </a:r>
          </a:p>
          <a:p>
            <a:r>
              <a:rPr lang="en-US" dirty="0"/>
              <a:t>Final report (estimate: July 2025) will summarize the contributions and recommendations</a:t>
            </a:r>
          </a:p>
          <a:p>
            <a:r>
              <a:rPr lang="en-US" dirty="0"/>
              <a:t>These discussions will inform the TIG on the need and timing of requesting formation of a SG at a future 802.11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Previous WNG presentations: 24/1134r1, 24/0793r1, 24/0415r1, 24/1062r3, 24/1290r1, 24/1062r2, 24/0378r0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sym typeface="Times New Roman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sym typeface="Times New Roman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sym typeface="Times New Roman"/>
            </a:endParaRPr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A0C76511-6C4B-41EC-A7A5-2D0BEF3CF59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03BC79D-1653-40A5-9D46-E71CF8AD6D5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Jim Lansford, </a:t>
            </a:r>
            <a:r>
              <a:rPr lang="en-US" dirty="0" err="1"/>
              <a:t>Farafir</a:t>
            </a:r>
            <a:r>
              <a:rPr lang="en-US" dirty="0"/>
              <a:t> SRL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947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/>
              <a:t>Automotive (AUTO) TIG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Request to approve formation of an Automotive (AUTO) TIG to investigate:</a:t>
            </a:r>
          </a:p>
          <a:p>
            <a:r>
              <a:rPr lang="en-US" sz="1800" dirty="0">
                <a:solidFill>
                  <a:schemeClr val="tx1"/>
                </a:solidFill>
              </a:rPr>
              <a:t>•	Use cases, current and planned mechanisms in 802.11 for vehicle connectivity to external APs</a:t>
            </a:r>
          </a:p>
          <a:p>
            <a:r>
              <a:rPr lang="en-US" sz="1800" dirty="0">
                <a:solidFill>
                  <a:schemeClr val="tx1"/>
                </a:solidFill>
              </a:rPr>
              <a:t>Gaps between requirements and standards for automotive connectivity to external APs</a:t>
            </a:r>
          </a:p>
          <a:p>
            <a:r>
              <a:rPr lang="en-US" sz="1800" dirty="0">
                <a:solidFill>
                  <a:schemeClr val="tx1"/>
                </a:solidFill>
              </a:rPr>
              <a:t>•	Recommendations to address gaps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The TIG is to complete a report on these topics at or before the July 2025 session.</a:t>
            </a:r>
          </a:p>
          <a:p>
            <a:r>
              <a:rPr lang="en-US" sz="1800" dirty="0">
                <a:solidFill>
                  <a:schemeClr val="tx1"/>
                </a:solidFill>
              </a:rPr>
              <a:t>Background – </a:t>
            </a:r>
            <a:r>
              <a:rPr lang="en-US" sz="1800" dirty="0">
                <a:solidFill>
                  <a:schemeClr val="tx1"/>
                </a:solidFill>
                <a:hlinkClick r:id="rId2"/>
              </a:rPr>
              <a:t>https://mentor.ieee.org/802.11/dcn/24/11-24-1290-01-0wng-strawpoll-joint-automotivetig.potx</a:t>
            </a:r>
            <a:r>
              <a:rPr lang="en-US" sz="1800" dirty="0">
                <a:solidFill>
                  <a:schemeClr val="tx1"/>
                </a:solidFill>
              </a:rPr>
              <a:t>  </a:t>
            </a:r>
          </a:p>
          <a:p>
            <a:endParaRPr lang="en-GB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Moved: </a:t>
            </a:r>
            <a:r>
              <a:rPr lang="en-US" sz="1800" dirty="0" err="1">
                <a:solidFill>
                  <a:schemeClr val="tx1"/>
                </a:solidFill>
              </a:rPr>
              <a:t>Azin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Neishaboori</a:t>
            </a:r>
            <a:r>
              <a:rPr lang="en-US" sz="1800" dirty="0">
                <a:solidFill>
                  <a:schemeClr val="tx1"/>
                </a:solidFill>
              </a:rPr>
              <a:t>, Seconded: Jing Ma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Result: Yes: xx, No: xx, Abstain: xx (Motion fails/passes)</a:t>
            </a:r>
          </a:p>
          <a:p>
            <a:r>
              <a:rPr lang="en-US" sz="1800" dirty="0">
                <a:solidFill>
                  <a:schemeClr val="tx1"/>
                </a:solidFill>
              </a:rPr>
              <a:t>[WNG SC: Straw poll results: Y:85 / N:15 / A: 17]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150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/>
              <a:t>P802.11 conditional forward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document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https://mentor.ieee.org/802.11/dcn/24/11-24-1141-01-000m-p802-11revme-report-to-ec-on-conditional-approval-to-forward-draft-to-revcom.pptx</a:t>
            </a:r>
            <a:r>
              <a:rPr lang="en-US" sz="2000" dirty="0">
                <a:solidFill>
                  <a:schemeClr val="tx1"/>
                </a:solidFill>
              </a:rPr>
              <a:t>  as the report to the IEEE 802 Executive Committee on the requirements for conditional approval to forward P802.11REVme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the IEEE 802 Executive Committee to conditionally approve forwarding P802.11REVme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 and grant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by Mike Montemurro on behalf of </a:t>
            </a:r>
            <a:r>
              <a:rPr lang="en-US" sz="2000" dirty="0" err="1"/>
              <a:t>TGme</a:t>
            </a:r>
            <a:r>
              <a:rPr lang="en-US" sz="2000" dirty="0"/>
              <a:t>, Second: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fails/passes)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Mark Hamilton, 2nd: Stephen McCann, Result: 9/0/0]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35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P802.11be conditional forward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document 11-24-1283r2 as the report to the IEEE 802 Executive Committee (EC) on the requirements for conditional approval to forward P802.11be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,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the IEEE 802 EC to conditionally approve forwarding P802.11be D7.0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 and grant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by Alfred </a:t>
            </a:r>
            <a:r>
              <a:rPr lang="en-US" sz="2000" dirty="0" err="1"/>
              <a:t>Asterjadhi</a:t>
            </a:r>
            <a:r>
              <a:rPr lang="en-US" sz="2000" dirty="0"/>
              <a:t> on behalf of </a:t>
            </a:r>
            <a:r>
              <a:rPr lang="en-US" sz="2000" dirty="0" err="1"/>
              <a:t>TGbe</a:t>
            </a:r>
            <a:r>
              <a:rPr lang="en-US" sz="2000" dirty="0"/>
              <a:t>, Second: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fails/passes)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Abhishek Patil, 2nd: Binita Gupta, Result: 68/0/5]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124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dirty="0"/>
              <a:t>P802.11be CSD 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the CSD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https://mentor.ieee.org/802-ec/dcn/19/ec-19-0063-00-ACSD-p802-11be.docx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Alfred </a:t>
            </a:r>
            <a:r>
              <a:rPr lang="en-US" sz="2000" dirty="0" err="1"/>
              <a:t>Asterjadhi</a:t>
            </a:r>
            <a:r>
              <a:rPr lang="en-US" sz="2000" dirty="0"/>
              <a:t>, Second: 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fails/passes)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7594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dirty="0"/>
              <a:t>P802.11bh conditional forward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i="1" dirty="0">
                <a:solidFill>
                  <a:schemeClr val="tx1"/>
                </a:solidFill>
              </a:rPr>
              <a:t>A</a:t>
            </a:r>
            <a:r>
              <a:rPr lang="en-US" sz="2000" dirty="0">
                <a:solidFill>
                  <a:schemeClr val="tx1"/>
                </a:solidFill>
              </a:rPr>
              <a:t>pprove document 11-24/1317r2 as the report to the IEEE 802 Executive Committee (EC) on the requirements for conditional approval to forward P802.11bh D6.0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,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the IEEE 802 EC to conditionally approve forwarding P802.11bh D6.0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 and grant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by Mark Hamilton on behalf of </a:t>
            </a:r>
            <a:r>
              <a:rPr lang="en-US" sz="2000" dirty="0" err="1"/>
              <a:t>TGbh</a:t>
            </a:r>
            <a:r>
              <a:rPr lang="en-US" sz="2000" dirty="0"/>
              <a:t>, Second: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TGbh</a:t>
            </a:r>
            <a:r>
              <a:rPr lang="en-US" sz="2000" dirty="0"/>
              <a:t>: Moved: Jerome Henry, 2nd: </a:t>
            </a:r>
            <a:r>
              <a:rPr lang="en-US" sz="2000" dirty="0" err="1"/>
              <a:t>Jouni</a:t>
            </a:r>
            <a:r>
              <a:rPr lang="en-US" sz="2000" dirty="0"/>
              <a:t> </a:t>
            </a:r>
            <a:r>
              <a:rPr lang="en-US" sz="2000" dirty="0" err="1"/>
              <a:t>Malinen</a:t>
            </a:r>
            <a:r>
              <a:rPr lang="en-US" sz="2000" dirty="0"/>
              <a:t>, Result: 8/0/1]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752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dirty="0"/>
              <a:t>P802.11bh CSD 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the CSD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https://mentor.ieee.org/802-ec/dcn/22/ec-22-0088-00-ACSD-p802-11bh.pdf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Mark Hamilton, Second: 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fails/passes)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7243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</a:t>
            </a:r>
            <a:r>
              <a:rPr lang="en-GB" dirty="0"/>
              <a:t>P802.11bh D5.0 to the WBA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Liaise P802.11bh D5.0 to the Wireless Broadband Alliance (WBA).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Mark Hamilton, Second: 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fails/passes)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201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July 2024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 for the mid-week plenary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1 Update to draft mid-week plenary motions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2 Results of mid-week plenary motions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3 Draft motions for the closing plenary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(JULY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b="1" dirty="0"/>
              <a:t>P802.11bk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Having approved comment resolutions for all of the comments received from LB286 on P802.11bk D2.0 as contained in documents 11-24-754r5, 11-24-951r1, 11-24-958r2, 11-24-1073r1, 11-24-966r4, 11-24-954r4, and 11-24-1080r1, instruct the editor to prepare D3.0 incorporating these resolutions and,</a:t>
            </a:r>
          </a:p>
          <a:p>
            <a:r>
              <a:rPr lang="en-US" sz="2000" dirty="0">
                <a:solidFill>
                  <a:schemeClr val="tx1"/>
                </a:solidFill>
              </a:rPr>
              <a:t>approve a 15 day Working Group Recirculation Ballot asking the question “Should P802.11bk D3.0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TGbk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180, No: 1, Abstain: 16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TGbk</a:t>
            </a:r>
            <a:r>
              <a:rPr lang="en-US" sz="2000" dirty="0"/>
              <a:t> result: Moved: Christian Berger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Roy Want</a:t>
            </a:r>
            <a:r>
              <a:rPr lang="en-GB" sz="2000" b="1" dirty="0"/>
              <a:t>, </a:t>
            </a:r>
            <a:r>
              <a:rPr lang="en-US" sz="2000" dirty="0"/>
              <a:t>Result: 9/0/0]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b="1" dirty="0"/>
              <a:t>P802.11bq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https://mentor.ieee.org/802.11/dcn/24/11-24-1312-01-immw-draft-p802-11bq-par.pdf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WG 802 preview and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IMMW SG, Second: Volker </a:t>
            </a:r>
            <a:r>
              <a:rPr lang="en-US" sz="2000" dirty="0" err="1"/>
              <a:t>Jungnickel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183, No: 15, Abstain: 23 (Motion passes)</a:t>
            </a:r>
          </a:p>
          <a:p>
            <a:r>
              <a:rPr lang="en-US" sz="2000" dirty="0"/>
              <a:t>[IMMW SG result: Moved: Abhishek Patil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Ming Gan</a:t>
            </a:r>
            <a:r>
              <a:rPr lang="en-GB" sz="2000" b="1" dirty="0"/>
              <a:t>, </a:t>
            </a:r>
            <a:r>
              <a:rPr lang="en-US" sz="2000" dirty="0"/>
              <a:t>Result: 137/33/28]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839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3: P802.11bq CSD </a:t>
            </a:r>
            <a:r>
              <a:rPr lang="en-GB" altLang="zh-CN" sz="3200" dirty="0"/>
              <a:t>Approval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sz="2000" dirty="0"/>
              <a:t>Believing that the CSD contained in the document referenced below meets IEEE-SA guidelines,</a:t>
            </a:r>
          </a:p>
          <a:p>
            <a:pPr marL="0" indent="0">
              <a:buNone/>
            </a:pPr>
            <a:r>
              <a:rPr lang="en-US" altLang="zh-CN" sz="2000" dirty="0"/>
              <a:t>request that the CSD contained in </a:t>
            </a:r>
            <a:r>
              <a:rPr lang="en-US" altLang="zh-CN" sz="2000" dirty="0">
                <a:hlinkClick r:id="rId3"/>
              </a:rPr>
              <a:t>https://mentor.ieee.org/802.11/dcn/24/11-24-0549-05-immw-immw-draft-proposed-csd.docx</a:t>
            </a:r>
            <a:r>
              <a:rPr lang="en-US" altLang="zh-CN" sz="2000" dirty="0"/>
              <a:t>  be posted to the IEEE 802 Executive Committee (EC) agenda for WG 802 preview and EC approval to submit to </a:t>
            </a:r>
            <a:r>
              <a:rPr lang="en-US" altLang="zh-CN" sz="2000" dirty="0" err="1"/>
              <a:t>NesCom</a:t>
            </a:r>
            <a:r>
              <a:rPr lang="en-US" altLang="zh-CN" sz="2000" dirty="0"/>
              <a:t>.</a:t>
            </a:r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 algn="just">
              <a:buNone/>
            </a:pPr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IMMW SG, Second: Volker </a:t>
            </a:r>
            <a:r>
              <a:rPr lang="en-US" sz="2000" dirty="0" err="1"/>
              <a:t>Jungnickel</a:t>
            </a:r>
            <a:endParaRPr lang="en-US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Result: Yes: 179, No: 11, Abstain: 27 (Motion fails/passes)</a:t>
            </a:r>
          </a:p>
          <a:p>
            <a:pPr marL="0" indent="0">
              <a:buNone/>
            </a:pPr>
            <a:r>
              <a:rPr lang="en-US" sz="2000" dirty="0"/>
              <a:t>[IMMW SG result: Moved: Abhishek Patil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Tian Bin, </a:t>
            </a:r>
            <a:r>
              <a:rPr lang="en-US" sz="2000" dirty="0"/>
              <a:t>Result: 141/29/18]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4280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(JULY 19)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July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How many people would like to come back to this venue?</a:t>
            </a:r>
          </a:p>
          <a:p>
            <a:pPr lvl="2"/>
            <a:r>
              <a:rPr lang="en-US" sz="2000" b="1" dirty="0"/>
              <a:t>Yes -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Did you go to the social?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b="1" dirty="0"/>
              <a:t>3</a:t>
            </a:r>
            <a:r>
              <a:rPr lang="en-US" sz="2000" b="1" dirty="0"/>
              <a:t>. If you attended the social, did you enjoy it?</a:t>
            </a:r>
          </a:p>
          <a:p>
            <a:pPr marL="457200" lvl="1" indent="0">
              <a:buNone/>
            </a:pPr>
            <a:r>
              <a:rPr lang="en-US" sz="2000" b="1" dirty="0"/>
              <a:t>       Yes – xx</a:t>
            </a:r>
          </a:p>
          <a:p>
            <a:pPr lvl="2"/>
            <a:r>
              <a:rPr lang="en-US" sz="2000" b="1" dirty="0"/>
              <a:t>No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WG </a:t>
            </a:r>
            <a:r>
              <a:rPr lang="en-GB" dirty="0"/>
              <a:t>802.11 Operations Manual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Move to approve submission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https://mentor.ieee.org/802.11/dcn/22/11-22-1638-04-0000-802-11-operations-manual.docx</a:t>
            </a:r>
            <a:r>
              <a:rPr lang="en-US" sz="2000" dirty="0">
                <a:solidFill>
                  <a:schemeClr val="tx1"/>
                </a:solidFill>
              </a:rPr>
              <a:t>  as the WG 802.11 Operations Manual.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Stephen McCann, Second: Joseph Levy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fails/passes)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3717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387</TotalTime>
  <Words>1585</Words>
  <Application>Microsoft Office PowerPoint</Application>
  <PresentationFormat>Widescreen</PresentationFormat>
  <Paragraphs>251</Paragraphs>
  <Slides>18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微软雅黑</vt:lpstr>
      <vt:lpstr>MS Gothic</vt:lpstr>
      <vt:lpstr>MS PGothic</vt:lpstr>
      <vt:lpstr>宋体</vt:lpstr>
      <vt:lpstr>Arial</vt:lpstr>
      <vt:lpstr>Arial Unicode MS</vt:lpstr>
      <vt:lpstr>Times New Roman</vt:lpstr>
      <vt:lpstr>Office Theme</vt:lpstr>
      <vt:lpstr>Document</vt:lpstr>
      <vt:lpstr>802.11 July 2024 WG Motions</vt:lpstr>
      <vt:lpstr>Abstract</vt:lpstr>
      <vt:lpstr>WeDNESDAY (JULY 17) </vt:lpstr>
      <vt:lpstr>Motion 1: P802.11bk Re-circulation Letter Ballot</vt:lpstr>
      <vt:lpstr>Motion 2: P802.11bq PAR approval</vt:lpstr>
      <vt:lpstr>PowerPoint Presentation</vt:lpstr>
      <vt:lpstr>FRIDAY (JULY 19) </vt:lpstr>
      <vt:lpstr>Straw Poll: July Plenary</vt:lpstr>
      <vt:lpstr>Motion 4: WG 802.11 Operations Manual</vt:lpstr>
      <vt:lpstr>Automotive TIG: Background</vt:lpstr>
      <vt:lpstr>WLAN Data Offload for Automotive: scope of work</vt:lpstr>
      <vt:lpstr>Motion 5: Automotive (AUTO) TIG</vt:lpstr>
      <vt:lpstr>Motion 6: P802.11 conditional forward to RevCom</vt:lpstr>
      <vt:lpstr>Motion 7: P802.11be conditional forward to RevCom</vt:lpstr>
      <vt:lpstr>Motion 8: P802.11be CSD confirmation</vt:lpstr>
      <vt:lpstr>Motion 9: P802.11bh conditional forward to RevCom</vt:lpstr>
      <vt:lpstr>Motion 10: P802.11bh CSD confirmation</vt:lpstr>
      <vt:lpstr>Motion 11: P802.11bh D5.0 to the WBA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2035</cp:revision>
  <cp:lastPrinted>1601-01-01T00:00:00Z</cp:lastPrinted>
  <dcterms:created xsi:type="dcterms:W3CDTF">2018-05-10T16:45:22Z</dcterms:created>
  <dcterms:modified xsi:type="dcterms:W3CDTF">2024-07-19T00:49:38Z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1721350049</vt:lpwstr>
  </property>
</Properties>
</file>