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8" r:id="rId4"/>
    <p:sldId id="294" r:id="rId5"/>
    <p:sldId id="269" r:id="rId6"/>
    <p:sldId id="260" r:id="rId7"/>
    <p:sldId id="261" r:id="rId8"/>
    <p:sldId id="263" r:id="rId9"/>
    <p:sldId id="283" r:id="rId10"/>
    <p:sldId id="284" r:id="rId11"/>
    <p:sldId id="262" r:id="rId12"/>
    <p:sldId id="287" r:id="rId13"/>
    <p:sldId id="288" r:id="rId14"/>
    <p:sldId id="289" r:id="rId15"/>
    <p:sldId id="270" r:id="rId16"/>
    <p:sldId id="2411" r:id="rId17"/>
    <p:sldId id="2412" r:id="rId18"/>
    <p:sldId id="2398" r:id="rId19"/>
    <p:sldId id="310" r:id="rId20"/>
    <p:sldId id="311"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p:scale>
          <a:sx n="84" d="100"/>
          <a:sy n="84" d="100"/>
        </p:scale>
        <p:origin x="276"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3" d="100"/>
          <a:sy n="63" d="100"/>
        </p:scale>
        <p:origin x="2676" y="4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24/06/17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24233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1273580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802.11-24/0989r5</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June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5-00bh-tgbh-motions-list.pptx" TargetMode="External"/><Relationship Id="rId7" Type="http://schemas.openxmlformats.org/officeDocument/2006/relationships/hyperlink" Target="https://mentor.ieee.org/802.11/dcn/24/11-24-0916-06-00bh-cids-on-irm.docx" TargetMode="External"/><Relationship Id="rId12"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4/11-24-0789-06-00bh-cr-for-pasn-id.docm" TargetMode="External"/><Relationship Id="rId11" Type="http://schemas.openxmlformats.org/officeDocument/2006/relationships/hyperlink" Target="https://mentor.ieee.org/802.11/dcn/24/11-24-0992-00-00bh-initial-sa-misc-cids.docx" TargetMode="External"/><Relationship Id="rId5" Type="http://schemas.openxmlformats.org/officeDocument/2006/relationships/hyperlink" Target="https://mentor.ieee.org/802.11/dcn/24/11-24-0931-00-00bh-cids-3121-and-3122.docx" TargetMode="External"/><Relationship Id="rId10" Type="http://schemas.openxmlformats.org/officeDocument/2006/relationships/hyperlink" Target="https://mentor.ieee.org/802.11/dcn/24/11-24-0893-02-00bh-cr-for-sa-comments-in-9-4-2.docx" TargetMode="External"/><Relationship Id="rId4" Type="http://schemas.openxmlformats.org/officeDocument/2006/relationships/hyperlink" Target="https://mentor.ieee.org/802.11/dcn/24/11-24-0883-09-00bh-p802-11bh-initial-sa-comments.xlsx" TargetMode="External"/><Relationship Id="rId9" Type="http://schemas.openxmlformats.org/officeDocument/2006/relationships/hyperlink" Target="https://mentor.ieee.org/802.11/dcn/24/11-24-0895-01-00bh-cr-for-sa-comments-in-11-10-9.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4/11-24-0968-01-00bh-tgbh-sa-ballot-misc-cids.docx" TargetMode="External"/><Relationship Id="rId3" Type="http://schemas.openxmlformats.org/officeDocument/2006/relationships/hyperlink" Target="https://mentor.ieee.org/802.11/dcn/22/11-22-0651-46-00bh-tgbh-motions-list.pptx" TargetMode="External"/><Relationship Id="rId7" Type="http://schemas.openxmlformats.org/officeDocument/2006/relationships/hyperlink" Target="https://mentor.ieee.org/802.11/dcn/24/11-24-1015-00-00bh-tgbh-cids-on-shared-identity-state.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4/11-24-0898-01-00bh-sa-cr-for-cid3131.docx" TargetMode="External"/><Relationship Id="rId11" Type="http://schemas.openxmlformats.org/officeDocument/2006/relationships/hyperlink" Target="https://mentor.ieee.org/802.11/dcn/23/11-23-2148-01-00bh-probability-of-irm-duplicates.pptx" TargetMode="External"/><Relationship Id="rId5" Type="http://schemas.openxmlformats.org/officeDocument/2006/relationships/hyperlink" Target="https://mentor.ieee.org/802.11/dcn/24/11-24-0919-03-00bh-cr-on-activated-vs-supported.docx" TargetMode="External"/><Relationship Id="rId10" Type="http://schemas.openxmlformats.org/officeDocument/2006/relationships/hyperlink" Target="https://mentor.ieee.org/802.11/dcn/24/11-24-0884-00-00bh-p802-11bh-initial-sa-comments-personal-comments.xlsx" TargetMode="External"/><Relationship Id="rId4" Type="http://schemas.openxmlformats.org/officeDocument/2006/relationships/hyperlink" Target="https://mentor.ieee.org/802.11/dcn/24/11-24-0883-11-00bh-p802-11bh-initial-sa-comments.xlsx" TargetMode="External"/><Relationship Id="rId9" Type="http://schemas.openxmlformats.org/officeDocument/2006/relationships/hyperlink" Target="https://mentor.ieee.org/802.11/dcn/24/11-24-1026-00-00bh-resolution-of-padding-cids.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651-45-00bh-tgbh-motions-list.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24/11-24-0883-09-00bh-p802-11bh-initial-sa-comments.xls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TGbh-agenda-2024-June-Ad-Hoc</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2024-06-19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11-22/0651r45</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11-24/0883r9</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https://mentor.ieee.org/802.11/dcn/24/11-24-0931-00-00bh-cids-3121-and-3122.docx</a:t>
            </a:r>
            <a:r>
              <a:rPr lang="en-US" sz="1600" dirty="0"/>
              <a:t> (de la Oliva)</a:t>
            </a: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https://mentor.ieee.org/802.11/dcn/24/11-24-0789-06-00bh-cr-for-pasn-id.docm</a:t>
            </a:r>
            <a:r>
              <a:rPr lang="en-US" sz="1600" dirty="0"/>
              <a:t> (Li)</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effectLst/>
                <a:ea typeface="MS Mincho" panose="02020609040205080304" pitchFamily="49" charset="-128"/>
                <a:hlinkClick r:id="rId7"/>
              </a:rPr>
              <a:t>https://mentor.ieee.org/802.11/dcn/24/11-24-0916-06-00bh-cids-on-irm.docx</a:t>
            </a:r>
            <a:r>
              <a:rPr lang="en-US" sz="1600" dirty="0">
                <a:effectLst/>
                <a:ea typeface="MS Mincho" panose="02020609040205080304" pitchFamily="49" charset="-128"/>
              </a:rPr>
              <a:t> (Smith)</a:t>
            </a:r>
            <a:endParaRPr lang="en-US" sz="1600" dirty="0">
              <a:highlight>
                <a:srgbClr val="FFFF00"/>
              </a:highlight>
              <a:ea typeface="MS Mincho" panose="02020609040205080304" pitchFamily="49" charset="-128"/>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300"/>
              </a:spcBef>
              <a:spcAft>
                <a:spcPts val="0"/>
              </a:spcAft>
              <a:buFont typeface="Arial" panose="020B0604020202020204" pitchFamily="34" charset="0"/>
              <a:buChar char="•"/>
              <a:defRPr/>
            </a:pPr>
            <a:r>
              <a:rPr lang="en-US" sz="1600" dirty="0">
                <a:hlinkClick r:id="rId9"/>
              </a:rPr>
              <a:t>https://mentor.ieee.org/802.11/dcn/24/11-24-0895-01-00bh-cr-for-sa-comments-in-11-10-9.docx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0"/>
              </a:rPr>
              <a:t>https://mentor.ieee.org/802.11/dcn/24/11-24-0893-02-00bh-cr-for-sa-comments-in-9-4-2.docx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11"/>
              </a:rPr>
              <a:t>https://mentor.ieee.org/802.11/dcn/24/11-24-0992-00-00bh-initial-sa-misc-cids.docx</a:t>
            </a:r>
            <a:r>
              <a:rPr lang="en-US" sz="1600" dirty="0"/>
              <a:t> (Yang)</a:t>
            </a:r>
          </a:p>
          <a:p>
            <a:pPr marL="1257300" lvl="2" indent="-457200">
              <a:spcBef>
                <a:spcPts val="30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1257300" lvl="2" indent="-457200">
              <a:spcBef>
                <a:spcPts val="0"/>
              </a:spcBef>
              <a:spcAft>
                <a:spcPts val="0"/>
              </a:spcAft>
              <a:buFont typeface="Arial" panose="020B0604020202020204" pitchFamily="34" charset="0"/>
              <a:buChar char="•"/>
              <a:defRPr/>
            </a:pPr>
            <a:r>
              <a:rPr lang="en-US" sz="1600" dirty="0">
                <a:hlinkClick r:id="rId12"/>
              </a:rPr>
              <a:t>https://mentor.ieee.org/802.11/dcn/24/11-24-1015-00-00bh-tgbh-cids-on-shared-identity-state.docx</a:t>
            </a:r>
            <a:r>
              <a:rPr lang="en-US" sz="1600" dirty="0"/>
              <a:t> (Hamilton)</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June 2024</a:t>
            </a:r>
            <a:endParaRPr lang="en-GB" dirty="0"/>
          </a:p>
        </p:txBody>
      </p:sp>
      <p:sp>
        <p:nvSpPr>
          <p:cNvPr id="4098" name="Rectangle 2"/>
          <p:cNvSpPr>
            <a:spLocks noGrp="1" noChangeArrowheads="1"/>
          </p:cNvSpPr>
          <p:nvPr>
            <p:ph idx="1"/>
          </p:nvPr>
        </p:nvSpPr>
        <p:spPr>
          <a:xfrm>
            <a:off x="685800" y="1143000"/>
            <a:ext cx="11049000" cy="5332414"/>
          </a:xfrm>
          <a:ln/>
        </p:spPr>
        <p:txBody>
          <a:bodyPr/>
          <a:lstStyle/>
          <a:p>
            <a:pPr marL="457200" indent="-457200">
              <a:spcBef>
                <a:spcPts val="0"/>
              </a:spcBef>
              <a:spcAft>
                <a:spcPts val="0"/>
              </a:spcAft>
              <a:buFont typeface="Arial" panose="020B0604020202020204" pitchFamily="34" charset="0"/>
              <a:buChar char="•"/>
              <a:defRPr/>
            </a:pPr>
            <a:r>
              <a:rPr lang="en-US" sz="2000" dirty="0"/>
              <a:t>Attendance, noises/recording, meeting protocol</a:t>
            </a:r>
          </a:p>
          <a:p>
            <a:pPr marL="457200" indent="-457200">
              <a:spcBef>
                <a:spcPts val="0"/>
              </a:spcBef>
              <a:spcAft>
                <a:spcPts val="0"/>
              </a:spcAft>
              <a:buFont typeface="Arial" panose="020B0604020202020204" pitchFamily="34" charset="0"/>
              <a:buChar char="•"/>
              <a:defRPr/>
            </a:pPr>
            <a:r>
              <a:rPr lang="en-US" sz="2000" dirty="0"/>
              <a:t>Policies, duty to inform, participation rules</a:t>
            </a:r>
          </a:p>
          <a:p>
            <a:pPr marL="457200" indent="-457200">
              <a:spcBef>
                <a:spcPts val="0"/>
              </a:spcBef>
              <a:spcAft>
                <a:spcPts val="0"/>
              </a:spcAft>
              <a:buFont typeface="Arial" panose="020B0604020202020204" pitchFamily="34" charset="0"/>
              <a:buChar char="•"/>
              <a:defRPr/>
            </a:pPr>
            <a:r>
              <a:rPr lang="en-US" sz="2000" dirty="0"/>
              <a:t>Organization topics:</a:t>
            </a:r>
          </a:p>
          <a:p>
            <a:pPr marL="857250" lvl="1" indent="-457200">
              <a:spcBef>
                <a:spcPts val="0"/>
              </a:spcBef>
              <a:spcAft>
                <a:spcPts val="0"/>
              </a:spcAft>
              <a:buFont typeface="Arial" panose="020B0604020202020204" pitchFamily="34" charset="0"/>
              <a:buChar char="•"/>
              <a:defRPr/>
            </a:pPr>
            <a:r>
              <a:rPr lang="en-US" sz="1800" dirty="0"/>
              <a:t>Timeline reminder (slide 18)</a:t>
            </a:r>
          </a:p>
          <a:p>
            <a:pPr marL="857250" lvl="1" indent="-457200">
              <a:spcBef>
                <a:spcPts val="0"/>
              </a:spcBef>
              <a:spcAft>
                <a:spcPts val="0"/>
              </a:spcAft>
              <a:buFont typeface="Arial" panose="020B0604020202020204" pitchFamily="34" charset="0"/>
              <a:buChar char="•"/>
              <a:defRPr/>
            </a:pPr>
            <a:r>
              <a:rPr lang="en-US" sz="1800" dirty="0"/>
              <a:t>Motions record:</a:t>
            </a:r>
            <a:r>
              <a:rPr lang="en-US" sz="1800" b="0" dirty="0"/>
              <a:t> </a:t>
            </a:r>
            <a:r>
              <a:rPr lang="en-US" sz="1800" b="0" dirty="0">
                <a:hlinkClick r:id="rId3"/>
              </a:rPr>
              <a:t>11-22/0651r46</a:t>
            </a:r>
            <a:r>
              <a:rPr lang="en-US" sz="1800" b="0" dirty="0"/>
              <a:t> </a:t>
            </a:r>
          </a:p>
          <a:p>
            <a:pPr marL="457200" indent="-457200">
              <a:spcBef>
                <a:spcPts val="0"/>
              </a:spcBef>
              <a:spcAft>
                <a:spcPts val="0"/>
              </a:spcAft>
              <a:buFont typeface="Arial" panose="020B0604020202020204" pitchFamily="34" charset="0"/>
              <a:buChar char="•"/>
              <a:defRPr/>
            </a:pPr>
            <a:r>
              <a:rPr lang="en-US" sz="2000" dirty="0"/>
              <a:t>Comment Resolution – Initial SA ballot - </a:t>
            </a:r>
            <a:r>
              <a:rPr lang="en-US" sz="2000" b="0" dirty="0">
                <a:hlinkClick r:id="rId4"/>
              </a:rPr>
              <a:t>11-24/0883r11</a:t>
            </a:r>
            <a:r>
              <a:rPr lang="en-US" sz="2000" b="0" dirty="0"/>
              <a:t>  </a:t>
            </a:r>
            <a:r>
              <a:rPr lang="en-US" sz="2000" dirty="0"/>
              <a:t> </a:t>
            </a:r>
          </a:p>
          <a:p>
            <a:pPr marL="857250" lvl="1" indent="-457200">
              <a:spcBef>
                <a:spcPts val="0"/>
              </a:spcBef>
              <a:spcAft>
                <a:spcPts val="0"/>
              </a:spcAft>
              <a:buFont typeface="Arial" panose="020B0604020202020204" pitchFamily="34" charset="0"/>
              <a:buChar char="•"/>
              <a:defRPr/>
            </a:pPr>
            <a:r>
              <a:rPr lang="en-US" sz="1800" dirty="0"/>
              <a:t>AM1 – 9:00-11:30 PT</a:t>
            </a:r>
          </a:p>
          <a:p>
            <a:pPr marL="1257300" lvl="2" indent="-457200">
              <a:spcBef>
                <a:spcPts val="0"/>
              </a:spcBef>
              <a:spcAft>
                <a:spcPts val="0"/>
              </a:spcAft>
              <a:buFont typeface="Arial" panose="020B0604020202020204" pitchFamily="34" charset="0"/>
              <a:buChar char="•"/>
              <a:defRPr/>
            </a:pPr>
            <a:r>
              <a:rPr lang="en-US" sz="1600" dirty="0">
                <a:hlinkClick r:id="rId5"/>
              </a:rPr>
              <a:t>https://mentor.ieee.org/802.11/dcn/24/11-24-0919-03-00bh-cr-on-activated-vs-supported.docx</a:t>
            </a:r>
            <a:r>
              <a:rPr lang="en-US" sz="1600" dirty="0"/>
              <a:t> (Stacey)</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6"/>
              </a:rPr>
              <a:t>https://mentor.ieee.org/802.11/dcn/24/11-24-0898-01-00bh-sa-cr-for-cid3131.docx</a:t>
            </a:r>
            <a:r>
              <a:rPr lang="en-US" sz="1600" dirty="0"/>
              <a:t> (Mutgan)</a:t>
            </a:r>
          </a:p>
          <a:p>
            <a:pPr marL="1257300" lvl="2" indent="-457200">
              <a:spcBef>
                <a:spcPts val="0"/>
              </a:spcBef>
              <a:spcAft>
                <a:spcPts val="0"/>
              </a:spcAft>
              <a:buFont typeface="Arial" panose="020B0604020202020204" pitchFamily="34" charset="0"/>
              <a:buChar char="•"/>
              <a:defRPr/>
            </a:pPr>
            <a:r>
              <a:rPr lang="en-US" sz="1600" dirty="0"/>
              <a:t>Editorial comments (Ansley, Hamilton, et al)</a:t>
            </a:r>
          </a:p>
          <a:p>
            <a:pPr marL="1257300" lvl="2" indent="-457200">
              <a:spcBef>
                <a:spcPts val="0"/>
              </a:spcBef>
              <a:spcAft>
                <a:spcPts val="0"/>
              </a:spcAft>
              <a:buFont typeface="Arial" panose="020B0604020202020204" pitchFamily="34" charset="0"/>
              <a:buChar char="•"/>
              <a:defRPr/>
            </a:pPr>
            <a:r>
              <a:rPr lang="en-US" sz="1600" dirty="0">
                <a:hlinkClick r:id="rId7"/>
              </a:rPr>
              <a:t>https://mentor.ieee.org/802.11/dcn/24/11-24-1015-00-00bh-tgbh-cids-on-shared-identity-state.docx</a:t>
            </a:r>
            <a:r>
              <a:rPr lang="en-US" sz="1600" dirty="0"/>
              <a:t> (Hamilton)</a:t>
            </a:r>
            <a:endParaRPr lang="en-US" sz="1600" dirty="0">
              <a:highlight>
                <a:srgbClr val="FFFF00"/>
              </a:highlight>
            </a:endParaRPr>
          </a:p>
          <a:p>
            <a:pPr marL="1257300" lvl="2" indent="-457200">
              <a:spcBef>
                <a:spcPts val="0"/>
              </a:spcBef>
              <a:spcAft>
                <a:spcPts val="0"/>
              </a:spcAft>
              <a:buFont typeface="Arial" panose="020B0604020202020204" pitchFamily="34" charset="0"/>
              <a:buChar char="•"/>
              <a:defRPr/>
            </a:pPr>
            <a:r>
              <a:rPr lang="en-US" sz="1600" dirty="0">
                <a:hlinkClick r:id="rId8"/>
              </a:rPr>
              <a:t>https://mentor.ieee.org/802.11/dcn/24/11-24-0968-01-00bh-tgbh-sa-ballot-misc-cids.docx</a:t>
            </a:r>
            <a:r>
              <a:rPr lang="en-US" sz="1600" dirty="0"/>
              <a:t> (Smith, </a:t>
            </a:r>
            <a:r>
              <a:rPr lang="en-US" sz="1600" dirty="0" err="1"/>
              <a:t>cont</a:t>
            </a:r>
            <a:r>
              <a:rPr lang="en-US" sz="1600" dirty="0"/>
              <a:t>)</a:t>
            </a:r>
          </a:p>
          <a:p>
            <a:pPr marL="857250" lvl="1" indent="-457200">
              <a:spcBef>
                <a:spcPts val="0"/>
              </a:spcBef>
              <a:spcAft>
                <a:spcPts val="0"/>
              </a:spcAft>
              <a:buFont typeface="Arial" panose="020B0604020202020204" pitchFamily="34" charset="0"/>
              <a:buChar char="•"/>
              <a:defRPr/>
            </a:pPr>
            <a:r>
              <a:rPr lang="en-US" sz="1800" dirty="0"/>
              <a:t>PM1 – 1:00-3:30 PT</a:t>
            </a:r>
          </a:p>
          <a:p>
            <a:pPr marL="1257300" lvl="2" indent="-457200">
              <a:spcBef>
                <a:spcPts val="0"/>
              </a:spcBef>
              <a:spcAft>
                <a:spcPts val="0"/>
              </a:spcAft>
              <a:buFont typeface="Arial" panose="020B0604020202020204" pitchFamily="34" charset="0"/>
              <a:buChar char="•"/>
              <a:defRPr/>
            </a:pPr>
            <a:r>
              <a:rPr lang="en-US" sz="1600" dirty="0">
                <a:hlinkClick r:id="rId9"/>
              </a:rPr>
              <a:t>https://mentor.ieee.org/802.11/dcn/24/11-24-1026-00-00bh-resolution-of-padding-cids.docx</a:t>
            </a:r>
            <a:r>
              <a:rPr lang="en-US" sz="1600" dirty="0"/>
              <a:t> (Harkins)</a:t>
            </a:r>
            <a:endParaRPr lang="en-US" sz="1600" dirty="0">
              <a:hlinkClick r:id="rId10"/>
            </a:endParaRPr>
          </a:p>
          <a:p>
            <a:pPr marL="1257300" lvl="2" indent="-457200">
              <a:spcBef>
                <a:spcPts val="0"/>
              </a:spcBef>
              <a:spcAft>
                <a:spcPts val="0"/>
              </a:spcAft>
              <a:buFont typeface="Arial" panose="020B0604020202020204" pitchFamily="34" charset="0"/>
              <a:buChar char="•"/>
              <a:defRPr/>
            </a:pPr>
            <a:r>
              <a:rPr lang="en-US" sz="1600" dirty="0"/>
              <a:t>Revisit: CID 3081, 11-24/916 (Smith); CID 3107, 11-24/968 (Smith); CID 3121, 11-24/931 (de la Oliva); CIDs 3005, 3009, 3153, 11-24/0893 (Yang); ANA alignment CID 3112?</a:t>
            </a:r>
          </a:p>
          <a:p>
            <a:pPr marL="857250" lvl="1" indent="-457200">
              <a:spcBef>
                <a:spcPts val="0"/>
              </a:spcBef>
              <a:spcAft>
                <a:spcPts val="0"/>
              </a:spcAft>
              <a:buFont typeface="Arial" panose="020B0604020202020204" pitchFamily="34" charset="0"/>
              <a:buChar char="•"/>
              <a:defRPr/>
            </a:pPr>
            <a:r>
              <a:rPr lang="en-US" sz="1800" dirty="0"/>
              <a:t>PM2 – 4:00-6:00 PT</a:t>
            </a:r>
          </a:p>
          <a:p>
            <a:pPr marL="1257300" lvl="2" indent="-457200">
              <a:spcBef>
                <a:spcPts val="0"/>
              </a:spcBef>
              <a:spcAft>
                <a:spcPts val="0"/>
              </a:spcAft>
              <a:buFont typeface="Arial" panose="020B0604020202020204" pitchFamily="34" charset="0"/>
              <a:buChar char="•"/>
              <a:defRPr/>
            </a:pPr>
            <a:r>
              <a:rPr lang="en-US" sz="1600" dirty="0">
                <a:hlinkClick r:id="rId10"/>
              </a:rPr>
              <a:t>https://mentor.ieee.org/802.11/dcn/24/11-24-0884-00-00bh-p802-11bh-initial-sa-comments-personal-comments.xlsx</a:t>
            </a:r>
            <a:r>
              <a:rPr lang="en-US" sz="1600" dirty="0"/>
              <a:t> (Hamilton)</a:t>
            </a:r>
          </a:p>
          <a:p>
            <a:pPr marL="1257300" lvl="2" indent="-457200">
              <a:spcBef>
                <a:spcPts val="0"/>
              </a:spcBef>
              <a:spcAft>
                <a:spcPts val="0"/>
              </a:spcAft>
              <a:buFont typeface="Arial" panose="020B0604020202020204" pitchFamily="34" charset="0"/>
              <a:buChar char="•"/>
              <a:defRPr/>
            </a:pPr>
            <a:r>
              <a:rPr lang="en-US" sz="1600" dirty="0">
                <a:hlinkClick r:id="rId11"/>
              </a:rPr>
              <a:t>https://mentor.ieee.org/802.11/dcn/23/11-23-2148-01-00bh-probability-of-irm-duplicates.pptx</a:t>
            </a:r>
            <a:r>
              <a:rPr lang="en-US" sz="1600" dirty="0"/>
              <a:t> (Smith)</a:t>
            </a:r>
          </a:p>
          <a:p>
            <a:pPr marL="800100" lvl="2" indent="0">
              <a:spcBef>
                <a:spcPts val="0"/>
              </a:spcBef>
              <a:spcAft>
                <a:spcPts val="0"/>
              </a:spcAft>
              <a:defRPr/>
            </a:pPr>
            <a:endParaRPr lang="en-US" sz="1600"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9905492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20 June 2024</a:t>
            </a:r>
            <a:endParaRPr lang="en-GB" dirty="0"/>
          </a:p>
        </p:txBody>
      </p:sp>
      <p:sp>
        <p:nvSpPr>
          <p:cNvPr id="4098" name="Rectangle 2"/>
          <p:cNvSpPr>
            <a:spLocks noGrp="1" noChangeArrowheads="1"/>
          </p:cNvSpPr>
          <p:nvPr>
            <p:ph idx="1"/>
          </p:nvPr>
        </p:nvSpPr>
        <p:spPr>
          <a:xfrm>
            <a:off x="685800" y="1236662"/>
            <a:ext cx="11049000" cy="5238752"/>
          </a:xfrm>
          <a:ln/>
        </p:spPr>
        <p:txBody>
          <a:bodyPr/>
          <a:lstStyle/>
          <a:p>
            <a:pPr marL="457200" indent="-457200">
              <a:spcBef>
                <a:spcPts val="0"/>
              </a:spcBef>
              <a:spcAft>
                <a:spcPts val="0"/>
              </a:spcAft>
              <a:buFont typeface="Arial" panose="020B0604020202020204" pitchFamily="34" charset="0"/>
              <a:buChar char="•"/>
              <a:defRPr/>
            </a:pPr>
            <a:r>
              <a:rPr lang="en-US" sz="2200" dirty="0"/>
              <a:t>Attendance, noises/recording, meeting protocol</a:t>
            </a:r>
          </a:p>
          <a:p>
            <a:pPr marL="457200" indent="-457200">
              <a:spcBef>
                <a:spcPts val="0"/>
              </a:spcBef>
              <a:spcAft>
                <a:spcPts val="0"/>
              </a:spcAft>
              <a:buFont typeface="Arial" panose="020B0604020202020204" pitchFamily="34" charset="0"/>
              <a:buChar char="•"/>
              <a:defRPr/>
            </a:pPr>
            <a:r>
              <a:rPr lang="en-US" sz="2200" dirty="0"/>
              <a:t>Policies, duty to inform, participation rules</a:t>
            </a:r>
          </a:p>
          <a:p>
            <a:pPr marL="457200" indent="-457200">
              <a:spcBef>
                <a:spcPts val="0"/>
              </a:spcBef>
              <a:spcAft>
                <a:spcPts val="0"/>
              </a:spcAft>
              <a:buFont typeface="Arial" panose="020B0604020202020204" pitchFamily="34" charset="0"/>
              <a:buChar char="•"/>
              <a:defRPr/>
            </a:pPr>
            <a:r>
              <a:rPr lang="en-US" sz="2200" dirty="0"/>
              <a:t>Organization topics:</a:t>
            </a:r>
          </a:p>
          <a:p>
            <a:pPr marL="857250" lvl="1" indent="-457200">
              <a:spcBef>
                <a:spcPts val="0"/>
              </a:spcBef>
              <a:spcAft>
                <a:spcPts val="0"/>
              </a:spcAft>
              <a:buFont typeface="Arial" panose="020B0604020202020204" pitchFamily="34" charset="0"/>
              <a:buChar char="•"/>
              <a:defRPr/>
            </a:pPr>
            <a:r>
              <a:rPr lang="en-US" sz="2200" dirty="0"/>
              <a:t>Timeline reminder (slide 18)</a:t>
            </a:r>
          </a:p>
          <a:p>
            <a:pPr marL="857250" lvl="1" indent="-457200">
              <a:spcBef>
                <a:spcPts val="0"/>
              </a:spcBef>
              <a:spcAft>
                <a:spcPts val="0"/>
              </a:spcAft>
              <a:buFont typeface="Arial" panose="020B0604020202020204" pitchFamily="34" charset="0"/>
              <a:buChar char="•"/>
              <a:defRPr/>
            </a:pPr>
            <a:r>
              <a:rPr lang="en-US" sz="2200" dirty="0"/>
              <a:t>Motions record:</a:t>
            </a:r>
            <a:r>
              <a:rPr lang="en-US" sz="2200" b="0" dirty="0"/>
              <a:t> </a:t>
            </a:r>
            <a:r>
              <a:rPr lang="en-US" sz="2200" b="0" dirty="0">
                <a:hlinkClick r:id="rId3"/>
              </a:rPr>
              <a:t>11-22/0651r45</a:t>
            </a:r>
            <a:r>
              <a:rPr lang="en-US" sz="2200" b="0" dirty="0"/>
              <a:t> </a:t>
            </a:r>
          </a:p>
          <a:p>
            <a:pPr marL="457200" indent="-457200">
              <a:spcBef>
                <a:spcPts val="0"/>
              </a:spcBef>
              <a:spcAft>
                <a:spcPts val="0"/>
              </a:spcAft>
              <a:buFont typeface="Arial" panose="020B0604020202020204" pitchFamily="34" charset="0"/>
              <a:buChar char="•"/>
              <a:defRPr/>
            </a:pPr>
            <a:r>
              <a:rPr lang="en-US" sz="2200" dirty="0"/>
              <a:t>Comment Resolution – Initial SA ballot - </a:t>
            </a:r>
            <a:r>
              <a:rPr lang="en-US" sz="2200" b="0" dirty="0">
                <a:hlinkClick r:id="rId4"/>
              </a:rPr>
              <a:t>11-24/0883r9</a:t>
            </a:r>
            <a:r>
              <a:rPr lang="en-US" sz="2200" b="0" dirty="0"/>
              <a:t> </a:t>
            </a:r>
            <a:r>
              <a:rPr lang="en-US" sz="2200" dirty="0"/>
              <a:t>  </a:t>
            </a:r>
          </a:p>
          <a:p>
            <a:pPr marL="857250" lvl="1" indent="-457200">
              <a:spcBef>
                <a:spcPts val="0"/>
              </a:spcBef>
              <a:spcAft>
                <a:spcPts val="0"/>
              </a:spcAft>
              <a:buFont typeface="Arial" panose="020B0604020202020204" pitchFamily="34" charset="0"/>
              <a:buChar char="•"/>
              <a:defRPr/>
            </a:pPr>
            <a:r>
              <a:rPr lang="en-US" dirty="0"/>
              <a:t>AM1 – 9:00-11:30 PT</a:t>
            </a:r>
          </a:p>
          <a:p>
            <a:pPr marL="857250" lvl="1" indent="-457200">
              <a:spcBef>
                <a:spcPts val="0"/>
              </a:spcBef>
              <a:spcAft>
                <a:spcPts val="0"/>
              </a:spcAft>
              <a:buFont typeface="Arial" panose="020B0604020202020204" pitchFamily="34" charset="0"/>
              <a:buChar char="•"/>
              <a:defRPr/>
            </a:pPr>
            <a:r>
              <a:rPr lang="en-US" dirty="0"/>
              <a:t>PM1 – 1:00-3:30 PT</a:t>
            </a:r>
          </a:p>
          <a:p>
            <a:pPr marL="857250" lvl="1" indent="-457200">
              <a:spcBef>
                <a:spcPts val="0"/>
              </a:spcBef>
              <a:spcAft>
                <a:spcPts val="0"/>
              </a:spcAft>
              <a:buFont typeface="Arial" panose="020B0604020202020204" pitchFamily="34" charset="0"/>
              <a:buChar char="•"/>
              <a:defRPr/>
            </a:pPr>
            <a:r>
              <a:rPr lang="en-US" dirty="0"/>
              <a:t>PM2 – 4:00-6:00 PT</a:t>
            </a:r>
          </a:p>
          <a:p>
            <a:pPr marL="1257300" lvl="2" indent="-457200">
              <a:spcBef>
                <a:spcPts val="0"/>
              </a:spcBef>
              <a:spcAft>
                <a:spcPts val="0"/>
              </a:spcAft>
              <a:buFont typeface="Arial" panose="020B0604020202020204" pitchFamily="34" charset="0"/>
              <a:buChar char="•"/>
              <a:defRPr/>
            </a:pPr>
            <a:r>
              <a:rPr lang="en-US" dirty="0"/>
              <a:t>Review and disposition of all Initial SA LB comments</a:t>
            </a:r>
          </a:p>
          <a:p>
            <a:pPr marL="1257300" lvl="2" indent="-457200">
              <a:spcBef>
                <a:spcPts val="0"/>
              </a:spcBef>
              <a:spcAft>
                <a:spcPts val="0"/>
              </a:spcAft>
              <a:buFont typeface="Arial" panose="020B0604020202020204" pitchFamily="34" charset="0"/>
              <a:buChar char="•"/>
              <a:defRPr/>
            </a:pPr>
            <a:r>
              <a:rPr lang="en-US" dirty="0"/>
              <a:t>Motions (see Motions deck, Motions X, Y, Z)</a:t>
            </a:r>
          </a:p>
          <a:p>
            <a:pPr marL="1257300" lvl="2" indent="-457200">
              <a:spcBef>
                <a:spcPts val="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331801787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 (updated May 14, 2024)</a:t>
            </a:r>
          </a:p>
        </p:txBody>
      </p:sp>
      <p:sp>
        <p:nvSpPr>
          <p:cNvPr id="15366" name="Rectangle 3"/>
          <p:cNvSpPr>
            <a:spLocks noGrp="1" noChangeArrowheads="1"/>
          </p:cNvSpPr>
          <p:nvPr>
            <p:ph type="body" idx="1"/>
          </p:nvPr>
        </p:nvSpPr>
        <p:spPr>
          <a:xfrm>
            <a:off x="838200" y="1600200"/>
            <a:ext cx="10820400" cy="4876800"/>
          </a:xfrm>
        </p:spPr>
        <p:txBody>
          <a:bodyPr/>
          <a:lstStyle/>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May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June 2024</a:t>
            </a:r>
          </a:p>
          <a:p>
            <a:pPr lvl="1" algn="just">
              <a:spcBef>
                <a:spcPts val="0"/>
              </a:spcBef>
              <a:defRPr/>
            </a:pPr>
            <a:r>
              <a:rPr lang="en-US" altLang="zh-CN" sz="2400" dirty="0">
                <a:latin typeface="Times New Roman"/>
                <a:ea typeface="MS Gothic"/>
              </a:rPr>
              <a:t>Final 802.11 WG approval		Jul 2024		</a:t>
            </a:r>
          </a:p>
          <a:p>
            <a:pPr lvl="1" algn="just">
              <a:spcBef>
                <a:spcPts val="0"/>
              </a:spcBef>
              <a:defRPr/>
            </a:pPr>
            <a:r>
              <a:rPr lang="en-US" altLang="zh-CN" sz="2400" dirty="0">
                <a:latin typeface="Times New Roman"/>
                <a:ea typeface="MS Gothic"/>
              </a:rPr>
              <a:t>802 EC approval					Jul 2024</a:t>
            </a:r>
          </a:p>
          <a:p>
            <a:pPr lvl="1" algn="just">
              <a:spcBef>
                <a:spcPts val="0"/>
              </a:spcBef>
              <a:defRPr/>
            </a:pPr>
            <a:r>
              <a:rPr lang="en-US" altLang="zh-CN" sz="2400" dirty="0">
                <a:latin typeface="Times New Roman"/>
                <a:ea typeface="MS Gothic"/>
              </a:rPr>
              <a:t>RevCom and SASB approval		Sep 2024</a:t>
            </a: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June 2024 Ad Hoc Meeting</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June 2024 Ad Hoc Meeting</a:t>
            </a:r>
          </a:p>
          <a:p>
            <a:endParaRPr lang="en-US" altLang="en-US" dirty="0"/>
          </a:p>
          <a:p>
            <a:r>
              <a:rPr lang="en-US" altLang="en-US" dirty="0"/>
              <a:t>Chair: Mark Hamilton (Ruckus/CommScope)</a:t>
            </a:r>
          </a:p>
          <a:p>
            <a:r>
              <a:rPr lang="en-US" altLang="en-US" dirty="0"/>
              <a:t>Vice Chair &amp; 2</a:t>
            </a:r>
            <a:r>
              <a:rPr lang="en-US" altLang="en-US" baseline="30000" dirty="0"/>
              <a:t>nd</a:t>
            </a:r>
            <a:r>
              <a:rPr lang="en-US" altLang="en-US" dirty="0"/>
              <a:t> </a:t>
            </a:r>
            <a:r>
              <a:rPr lang="en-US" altLang="en-US" dirty="0" err="1"/>
              <a:t>Sct’y</a:t>
            </a:r>
            <a:r>
              <a:rPr lang="en-US" altLang="en-US" dirty="0"/>
              <a:t>: Peter Yee (NSA-CSD/AKAYLA)</a:t>
            </a:r>
          </a:p>
          <a:p>
            <a:r>
              <a:rPr lang="en-US" altLang="en-US" dirty="0"/>
              <a:t>Vice Chair: Stephen Orr (Cisco)</a:t>
            </a:r>
          </a:p>
          <a:p>
            <a:r>
              <a:rPr lang="en-US" altLang="en-US" dirty="0"/>
              <a:t>Secretary: Jay Yang (ZTE)</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464650041"/>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107878</TotalTime>
  <Words>2471</Words>
  <Application>Microsoft Office PowerPoint</Application>
  <PresentationFormat>Widescreen</PresentationFormat>
  <Paragraphs>229</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Office Theme</vt:lpstr>
      <vt:lpstr>Document</vt:lpstr>
      <vt:lpstr>TGbh-agenda-2024-June-Ad-Hoc</vt:lpstr>
      <vt:lpstr>Abstract</vt:lpstr>
      <vt:lpstr>IEEE 802.11 TGbh   Randomized and Changing MAC Addresses (RCM)</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18 June 2024</vt:lpstr>
      <vt:lpstr>TGbh Agenda – 19 June 2024</vt:lpstr>
      <vt:lpstr>TGbh Agenda – 20 June 2024</vt:lpstr>
      <vt:lpstr>Timeline (updated May 14, 2024)</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732</cp:revision>
  <cp:lastPrinted>1601-01-01T00:00:00Z</cp:lastPrinted>
  <dcterms:created xsi:type="dcterms:W3CDTF">2021-01-26T19:12:38Z</dcterms:created>
  <dcterms:modified xsi:type="dcterms:W3CDTF">2024-06-19T07:25:04Z</dcterms:modified>
</cp:coreProperties>
</file>