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5"/>
  </p:notesMasterIdLst>
  <p:handoutMasterIdLst>
    <p:handoutMasterId r:id="rId26"/>
  </p:handoutMasterIdLst>
  <p:sldIdLst>
    <p:sldId id="256" r:id="rId2"/>
    <p:sldId id="257" r:id="rId3"/>
    <p:sldId id="268" r:id="rId4"/>
    <p:sldId id="2366" r:id="rId5"/>
    <p:sldId id="302" r:id="rId6"/>
    <p:sldId id="269" r:id="rId7"/>
    <p:sldId id="260" r:id="rId8"/>
    <p:sldId id="261" r:id="rId9"/>
    <p:sldId id="263" r:id="rId10"/>
    <p:sldId id="283" r:id="rId11"/>
    <p:sldId id="284" r:id="rId12"/>
    <p:sldId id="262" r:id="rId13"/>
    <p:sldId id="287" r:id="rId14"/>
    <p:sldId id="288" r:id="rId15"/>
    <p:sldId id="289" r:id="rId16"/>
    <p:sldId id="295" r:id="rId17"/>
    <p:sldId id="294" r:id="rId18"/>
    <p:sldId id="303" r:id="rId19"/>
    <p:sldId id="293" r:id="rId20"/>
    <p:sldId id="304" r:id="rId21"/>
    <p:sldId id="305" r:id="rId22"/>
    <p:sldId id="2367" r:id="rId23"/>
    <p:sldId id="306" r:id="rId2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228" autoAdjust="0"/>
    <p:restoredTop sz="94660"/>
  </p:normalViewPr>
  <p:slideViewPr>
    <p:cSldViewPr>
      <p:cViewPr varScale="1">
        <p:scale>
          <a:sx n="65" d="100"/>
          <a:sy n="65" d="100"/>
        </p:scale>
        <p:origin x="96" y="312"/>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24/06/07</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9283537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93103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1192411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7057943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802.11-24/0988r0</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907115" cy="3394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 July 2024</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s://mentor.ieee.org/802.11/dcn/23/11-23-1599-00-0arc-discussion-of-normative-text-understanding-of-frame-exchange-sequences.docx"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3/11-23-2118-00-0arc-e2e-qos-enablement-and-related-topics-for-consideration-in-ieee802-11-mac-layer.pptx" TargetMode="External"/><Relationship Id="rId2" Type="http://schemas.openxmlformats.org/officeDocument/2006/relationships/hyperlink" Target="https://mentor.ieee.org/802.11/dcn/23/11-23-0838-01-0000-wba-liaison-re-qos.docx" TargetMode="External"/><Relationship Id="rId1" Type="http://schemas.openxmlformats.org/officeDocument/2006/relationships/slideLayout" Target="../slideLayouts/slideLayout2.xml"/><Relationship Id="rId4" Type="http://schemas.openxmlformats.org/officeDocument/2006/relationships/hyperlink" Target="https://mentor.ieee.org/802.11/dcn/24/11-24-0080-01-0arc-l4s-over-wi-fi-links.pptx"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s://web.cvent.com/event/64f6931c-b20d-44af-a54e-4830fa2f7097/summary"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ARC-SC-agenda-July-2024</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2024-06-07</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11483410"/>
              </p:ext>
            </p:extLst>
          </p:nvPr>
        </p:nvGraphicFramePr>
        <p:xfrm>
          <a:off x="985838" y="2416175"/>
          <a:ext cx="10290175" cy="2481263"/>
        </p:xfrm>
        <a:graphic>
          <a:graphicData uri="http://schemas.openxmlformats.org/presentationml/2006/ole">
            <mc:AlternateContent xmlns:mc="http://schemas.openxmlformats.org/markup-compatibility/2006">
              <mc:Choice xmlns:v="urn:schemas-microsoft-com:vml" Requires="v">
                <p:oleObj name="Document" r:id="rId3" imgW="10457640" imgH="2537948" progId="Word.Document.8">
                  <p:embed/>
                </p:oleObj>
              </mc:Choice>
              <mc:Fallback>
                <p:oleObj name="Document" r:id="rId3" imgW="10457640" imgH="2537948" progId="Word.Document.8">
                  <p:embed/>
                  <p:pic>
                    <p:nvPicPr>
                      <p:cNvPr id="0" name="Picture 3"/>
                      <p:cNvPicPr>
                        <a:picLocks noChangeAspect="1" noChangeArrowheads="1"/>
                      </p:cNvPicPr>
                      <p:nvPr/>
                    </p:nvPicPr>
                    <p:blipFill>
                      <a:blip r:embed="rId4"/>
                      <a:srcRect/>
                      <a:stretch>
                        <a:fillRect/>
                      </a:stretch>
                    </p:blipFill>
                    <p:spPr bwMode="auto">
                      <a:xfrm>
                        <a:off x="985838" y="2416175"/>
                        <a:ext cx="10290175"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Agenda – (13 July (Mon), 8:00 EDT?),</a:t>
            </a:r>
            <a:br>
              <a:rPr lang="en-US" altLang="en-US" dirty="0"/>
            </a:br>
            <a:r>
              <a:rPr lang="en-US" altLang="en-US" dirty="0"/>
              <a:t>16 July (Tues) 8:00, 18 July 2024 (Thurs) 8:00</a:t>
            </a:r>
            <a:endParaRPr lang="en-GB" dirty="0"/>
          </a:p>
        </p:txBody>
      </p:sp>
      <p:sp>
        <p:nvSpPr>
          <p:cNvPr id="4098" name="Rectangle 2"/>
          <p:cNvSpPr>
            <a:spLocks noGrp="1" noChangeArrowheads="1"/>
          </p:cNvSpPr>
          <p:nvPr>
            <p:ph idx="1"/>
          </p:nvPr>
        </p:nvSpPr>
        <p:spPr>
          <a:xfrm>
            <a:off x="914401" y="1676400"/>
            <a:ext cx="10361084" cy="4799014"/>
          </a:xfrm>
          <a:ln/>
        </p:spPr>
        <p:txBody>
          <a:bodyPr/>
          <a:lstStyle/>
          <a:p>
            <a:pPr marL="457200" indent="-457200">
              <a:lnSpc>
                <a:spcPct val="90000"/>
              </a:lnSpc>
              <a:spcBef>
                <a:spcPts val="300"/>
              </a:spcBef>
              <a:spcAft>
                <a:spcPts val="0"/>
              </a:spcAft>
              <a:buFont typeface="Arial" panose="020B0604020202020204" pitchFamily="34" charset="0"/>
              <a:buChar char="•"/>
              <a:defRPr/>
            </a:pPr>
            <a:r>
              <a:rPr lang="en-US" sz="2800" dirty="0">
                <a:solidFill>
                  <a:srgbClr val="000000"/>
                </a:solidFill>
              </a:rPr>
              <a:t>Two(three?) meeting slots this week, (Monday AM1?), Tuesday AM1 and Thurs AM1</a:t>
            </a:r>
          </a:p>
          <a:p>
            <a:pPr marL="857250" lvl="1" indent="-457200">
              <a:lnSpc>
                <a:spcPct val="90000"/>
              </a:lnSpc>
              <a:spcBef>
                <a:spcPts val="300"/>
              </a:spcBef>
              <a:spcAft>
                <a:spcPts val="0"/>
              </a:spcAft>
              <a:buFont typeface="Arial" panose="020B0604020202020204" pitchFamily="34" charset="0"/>
              <a:buChar char="•"/>
              <a:defRPr/>
            </a:pPr>
            <a:r>
              <a:rPr lang="en-US" sz="2400" dirty="0"/>
              <a:t>Note: Monday PM1 (PM2?) and Wednesday AM1 is 802REVc, as an 802.1 meeting</a:t>
            </a:r>
            <a:endParaRPr lang="en-US" sz="2400" dirty="0">
              <a:solidFill>
                <a:srgbClr val="000000"/>
              </a:solidFill>
            </a:endParaRPr>
          </a:p>
          <a:p>
            <a:pPr marL="457200" indent="-457200">
              <a:lnSpc>
                <a:spcPct val="90000"/>
              </a:lnSpc>
              <a:spcBef>
                <a:spcPts val="300"/>
              </a:spcBef>
              <a:spcAft>
                <a:spcPts val="0"/>
              </a:spcAft>
              <a:buFont typeface="Arial" panose="020B0604020202020204" pitchFamily="34" charset="0"/>
              <a:buChar char="•"/>
              <a:defRPr/>
            </a:pPr>
            <a:r>
              <a:rPr lang="en-US" sz="2800" dirty="0"/>
              <a:t>Attendance, noises/recording, meeting protocol reminders</a:t>
            </a:r>
          </a:p>
          <a:p>
            <a:pPr marL="457200" indent="-457200">
              <a:lnSpc>
                <a:spcPct val="90000"/>
              </a:lnSpc>
              <a:spcBef>
                <a:spcPts val="300"/>
              </a:spcBef>
              <a:spcAft>
                <a:spcPts val="0"/>
              </a:spcAft>
              <a:buFont typeface="Arial" panose="020B0604020202020204" pitchFamily="34" charset="0"/>
              <a:buChar char="•"/>
              <a:defRPr/>
            </a:pPr>
            <a:r>
              <a:rPr lang="en-US" sz="2800" dirty="0"/>
              <a:t>Policies, duty to inform, participation rules</a:t>
            </a:r>
          </a:p>
          <a:p>
            <a:pPr marL="457200" indent="-457200">
              <a:lnSpc>
                <a:spcPct val="90000"/>
              </a:lnSpc>
              <a:spcBef>
                <a:spcPts val="300"/>
              </a:spcBef>
              <a:spcAft>
                <a:spcPts val="0"/>
              </a:spcAft>
              <a:buFont typeface="Arial" panose="020B0604020202020204" pitchFamily="34" charset="0"/>
              <a:buChar char="•"/>
              <a:defRPr/>
            </a:pPr>
            <a:r>
              <a:rPr lang="en-US" sz="2800" dirty="0">
                <a:solidFill>
                  <a:srgbClr val="000000"/>
                </a:solidFill>
              </a:rPr>
              <a:t>Approve meeting minutes (slide 18)</a:t>
            </a:r>
          </a:p>
          <a:p>
            <a:pPr marL="457200" indent="-457200">
              <a:lnSpc>
                <a:spcPct val="90000"/>
              </a:lnSpc>
              <a:spcBef>
                <a:spcPts val="300"/>
              </a:spcBef>
              <a:spcAft>
                <a:spcPts val="0"/>
              </a:spcAft>
              <a:buFont typeface="Arial" panose="020B0604020202020204" pitchFamily="34" charset="0"/>
              <a:buChar char="•"/>
              <a:defRPr/>
            </a:pPr>
            <a:r>
              <a:rPr lang="en-US" sz="2800" dirty="0"/>
              <a:t>Contribution/discussion topics:</a:t>
            </a:r>
          </a:p>
          <a:p>
            <a:pPr marL="800100" lvl="1" indent="-342900" eaLnBrk="1" hangingPunct="1">
              <a:spcBef>
                <a:spcPts val="0"/>
              </a:spcBef>
              <a:spcAft>
                <a:spcPts val="0"/>
              </a:spcAft>
              <a:buFont typeface="Arial" panose="020B0604020202020204" pitchFamily="34" charset="0"/>
              <a:buChar char="•"/>
              <a:defRPr/>
            </a:pPr>
            <a:r>
              <a:rPr lang="en-US" sz="2400" dirty="0"/>
              <a:t>IEEE Std 802 project (slides 19-20)</a:t>
            </a:r>
          </a:p>
          <a:p>
            <a:pPr marL="800100" lvl="1" indent="-342900" eaLnBrk="1" hangingPunct="1">
              <a:spcBef>
                <a:spcPts val="0"/>
              </a:spcBef>
              <a:spcAft>
                <a:spcPts val="0"/>
              </a:spcAft>
              <a:buFont typeface="Arial" panose="020B0604020202020204" pitchFamily="34" charset="0"/>
              <a:buChar char="•"/>
              <a:defRPr/>
            </a:pPr>
            <a:r>
              <a:rPr lang="en-US" sz="2400" dirty="0"/>
              <a:t>Annex G way forward (slide 21)</a:t>
            </a:r>
          </a:p>
          <a:p>
            <a:pPr marL="800100" lvl="1" indent="-342900" eaLnBrk="1" hangingPunct="1">
              <a:spcBef>
                <a:spcPts val="0"/>
              </a:spcBef>
              <a:spcAft>
                <a:spcPts val="0"/>
              </a:spcAft>
              <a:buFont typeface="Arial" panose="020B0604020202020204" pitchFamily="34" charset="0"/>
              <a:buChar char="•"/>
              <a:defRPr/>
            </a:pPr>
            <a:r>
              <a:rPr lang="en-US" sz="2400" dirty="0"/>
              <a:t>WBA liaison on QoS, and L4S (slide 22)</a:t>
            </a:r>
          </a:p>
          <a:p>
            <a:pPr marL="457200" indent="-457200">
              <a:lnSpc>
                <a:spcPct val="90000"/>
              </a:lnSpc>
              <a:spcBef>
                <a:spcPts val="300"/>
              </a:spcBef>
              <a:spcAft>
                <a:spcPts val="0"/>
              </a:spcAft>
              <a:buFont typeface="Arial" panose="020B0604020202020204" pitchFamily="34" charset="0"/>
              <a:buChar char="•"/>
              <a:defRPr/>
            </a:pPr>
            <a:r>
              <a:rPr lang="en-US" sz="2800" dirty="0"/>
              <a:t>Next steps </a:t>
            </a:r>
            <a:r>
              <a:rPr lang="en-US" sz="2800" b="0" dirty="0"/>
              <a:t>(slide 23)</a:t>
            </a:r>
          </a:p>
          <a:p>
            <a:pPr marL="457200" indent="-457200">
              <a:lnSpc>
                <a:spcPct val="90000"/>
              </a:lnSpc>
              <a:spcBef>
                <a:spcPts val="0"/>
              </a:spcBef>
              <a:spcAft>
                <a:spcPts val="0"/>
              </a:spcAft>
              <a:buFont typeface="Arial" panose="020B0604020202020204" pitchFamily="34" charset="0"/>
              <a:buChar char="•"/>
              <a:defRPr/>
            </a:pPr>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7725352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(Architecture) – Other</a:t>
            </a:r>
            <a:endParaRPr lang="en-GB" dirty="0"/>
          </a:p>
        </p:txBody>
      </p:sp>
      <p:sp>
        <p:nvSpPr>
          <p:cNvPr id="4098" name="Rectangle 2"/>
          <p:cNvSpPr>
            <a:spLocks noGrp="1" noChangeArrowheads="1"/>
          </p:cNvSpPr>
          <p:nvPr>
            <p:ph idx="1"/>
          </p:nvPr>
        </p:nvSpPr>
        <p:spPr>
          <a:xfrm>
            <a:off x="914401" y="1754185"/>
            <a:ext cx="10361084" cy="4570415"/>
          </a:xfrm>
          <a:ln/>
        </p:spPr>
        <p:txBody>
          <a:bodyPr/>
          <a:lstStyle/>
          <a:p>
            <a:pPr marL="0" lvl="2" indent="0">
              <a:spcBef>
                <a:spcPts val="300"/>
              </a:spcBef>
              <a:spcAft>
                <a:spcPts val="0"/>
              </a:spcAft>
              <a:buNone/>
              <a:defRPr/>
            </a:pPr>
            <a:r>
              <a:rPr lang="en-US" altLang="en-US" sz="2400" b="1" dirty="0"/>
              <a:t>Other items being tracked (but not actively worked):</a:t>
            </a:r>
          </a:p>
          <a:p>
            <a:pPr marL="457200" lvl="3" indent="0">
              <a:spcBef>
                <a:spcPts val="300"/>
              </a:spcBef>
              <a:spcAft>
                <a:spcPts val="0"/>
              </a:spcAft>
              <a:defRPr/>
            </a:pPr>
            <a:r>
              <a:rPr lang="en-US" altLang="en-US" sz="2400" b="1" i="1" u="sng" dirty="0"/>
              <a:t>Is it time to push for contributions on these?</a:t>
            </a:r>
          </a:p>
          <a:p>
            <a:pPr marL="685800" lvl="2" indent="-342900">
              <a:lnSpc>
                <a:spcPct val="90000"/>
              </a:lnSpc>
              <a:buFont typeface="Arial" pitchFamily="34" charset="0"/>
              <a:buChar char="•"/>
              <a:defRPr/>
            </a:pPr>
            <a:r>
              <a:rPr lang="en-US" sz="2000" b="1" dirty="0"/>
              <a:t>Related to IEEE Std 802 updates (slide 20):</a:t>
            </a:r>
          </a:p>
          <a:p>
            <a:pPr marL="1143000" lvl="3" indent="-342900">
              <a:lnSpc>
                <a:spcPct val="90000"/>
              </a:lnSpc>
              <a:buFont typeface="Arial" pitchFamily="34" charset="0"/>
              <a:buChar char="•"/>
              <a:defRPr/>
            </a:pPr>
            <a:r>
              <a:rPr lang="en-US" sz="2000" b="1" dirty="0"/>
              <a:t>802.1AC mapping from ISS to 802.11 MAC SAP interface</a:t>
            </a:r>
          </a:p>
          <a:p>
            <a:pPr marL="1143000" lvl="3" indent="-342900">
              <a:lnSpc>
                <a:spcPct val="90000"/>
              </a:lnSpc>
              <a:buFont typeface="Arial" pitchFamily="34" charset="0"/>
              <a:buChar char="•"/>
              <a:defRPr/>
            </a:pPr>
            <a:r>
              <a:rPr lang="en-US" sz="2000" b="1" dirty="0"/>
              <a:t>Consider any changes to remove 802.2/LLC terms?</a:t>
            </a:r>
          </a:p>
          <a:p>
            <a:pPr marL="1143000" lvl="3" indent="-342900">
              <a:lnSpc>
                <a:spcPct val="90000"/>
              </a:lnSpc>
              <a:buFont typeface="Arial" pitchFamily="34" charset="0"/>
              <a:buChar char="•"/>
              <a:defRPr/>
            </a:pPr>
            <a:r>
              <a:rPr lang="en-US" sz="2000" b="1" kern="0" dirty="0"/>
              <a:t>802.11’s “Portal”, and mapping to/usage of IEEE Std 802 terminology</a:t>
            </a:r>
          </a:p>
          <a:p>
            <a:pPr marL="1143000" lvl="3" indent="-342900">
              <a:lnSpc>
                <a:spcPct val="90000"/>
              </a:lnSpc>
              <a:buFont typeface="Arial" pitchFamily="34" charset="0"/>
              <a:buChar char="•"/>
              <a:defRPr/>
            </a:pPr>
            <a:r>
              <a:rPr lang="en-US" sz="2000" b="1" dirty="0"/>
              <a:t>Access Domains: “802 Access Domains”?  In 802.11, an ESS?  TGbe implications?</a:t>
            </a:r>
          </a:p>
          <a:p>
            <a:pPr marL="1143000" lvl="3" indent="-342900">
              <a:lnSpc>
                <a:spcPct val="90000"/>
              </a:lnSpc>
              <a:buFont typeface="Arial" pitchFamily="34" charset="0"/>
              <a:buChar char="•"/>
              <a:defRPr/>
            </a:pPr>
            <a:r>
              <a:rPr lang="en-US" sz="2000" b="1" dirty="0"/>
              <a:t>Is the DS a bridge (small ‘b’)?</a:t>
            </a:r>
          </a:p>
          <a:p>
            <a:pPr marL="685800" lvl="2" indent="-342900">
              <a:lnSpc>
                <a:spcPct val="90000"/>
              </a:lnSpc>
              <a:spcBef>
                <a:spcPts val="300"/>
              </a:spcBef>
              <a:spcAft>
                <a:spcPts val="0"/>
              </a:spcAft>
              <a:buFont typeface="Arial" pitchFamily="34" charset="0"/>
              <a:buChar char="•"/>
              <a:defRPr/>
            </a:pPr>
            <a:r>
              <a:rPr lang="en-US" sz="2000" b="1" dirty="0"/>
              <a:t>MLME-RESET, versus MLME-JOIN, MLME-START, MLME-SCAN and MLME-END</a:t>
            </a:r>
          </a:p>
          <a:p>
            <a:pPr marL="1143000" lvl="3" indent="-342900">
              <a:lnSpc>
                <a:spcPct val="90000"/>
              </a:lnSpc>
              <a:spcBef>
                <a:spcPts val="300"/>
              </a:spcBef>
              <a:spcAft>
                <a:spcPts val="0"/>
              </a:spcAft>
              <a:buFont typeface="Arial" pitchFamily="34" charset="0"/>
              <a:buChar char="•"/>
              <a:defRPr/>
            </a:pPr>
            <a:r>
              <a:rPr lang="en-US" sz="2000" b="1" dirty="0"/>
              <a:t>One aspect is how MAC address is set/controlled – related to IEEE 1609/</a:t>
            </a:r>
            <a:r>
              <a:rPr lang="en-US" sz="2000" b="1" dirty="0" err="1"/>
              <a:t>TGbd</a:t>
            </a:r>
            <a:r>
              <a:rPr lang="en-US" sz="2000" b="1" dirty="0"/>
              <a:t>  activities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425426007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0872D3-6EB2-6655-975C-E474F7AE1F19}"/>
              </a:ext>
            </a:extLst>
          </p:cNvPr>
          <p:cNvSpPr>
            <a:spLocks noGrp="1"/>
          </p:cNvSpPr>
          <p:nvPr>
            <p:ph type="title"/>
          </p:nvPr>
        </p:nvSpPr>
        <p:spPr/>
        <p:txBody>
          <a:bodyPr/>
          <a:lstStyle/>
          <a:p>
            <a:r>
              <a:rPr lang="en-US" altLang="en-US" dirty="0"/>
              <a:t>Prior meeting minutes</a:t>
            </a:r>
            <a:endParaRPr lang="en-US" dirty="0"/>
          </a:p>
        </p:txBody>
      </p:sp>
      <p:sp>
        <p:nvSpPr>
          <p:cNvPr id="3" name="Content Placeholder 2">
            <a:extLst>
              <a:ext uri="{FF2B5EF4-FFF2-40B4-BE49-F238E27FC236}">
                <a16:creationId xmlns:a16="http://schemas.microsoft.com/office/drawing/2014/main" id="{709E0069-971D-E115-A752-3102339579C4}"/>
              </a:ext>
            </a:extLst>
          </p:cNvPr>
          <p:cNvSpPr>
            <a:spLocks noGrp="1"/>
          </p:cNvSpPr>
          <p:nvPr>
            <p:ph idx="1"/>
          </p:nvPr>
        </p:nvSpPr>
        <p:spPr/>
        <p:txBody>
          <a:bodyPr/>
          <a:lstStyle/>
          <a:p>
            <a:pPr marL="0" indent="0" eaLnBrk="1" hangingPunct="1">
              <a:lnSpc>
                <a:spcPct val="90000"/>
              </a:lnSpc>
              <a:spcBef>
                <a:spcPts val="300"/>
              </a:spcBef>
              <a:buNone/>
              <a:defRPr/>
            </a:pPr>
            <a:r>
              <a:rPr lang="en-US" sz="2800" dirty="0"/>
              <a:t>Approve the minutes of:</a:t>
            </a:r>
          </a:p>
          <a:p>
            <a:pPr marL="400050" lvl="1" indent="0" eaLnBrk="1" hangingPunct="1">
              <a:lnSpc>
                <a:spcPct val="90000"/>
              </a:lnSpc>
              <a:spcBef>
                <a:spcPts val="300"/>
              </a:spcBef>
              <a:buNone/>
              <a:defRPr/>
            </a:pPr>
            <a:r>
              <a:rPr lang="en-US" sz="2400" b="1" dirty="0">
                <a:solidFill>
                  <a:srgbClr val="000000"/>
                </a:solidFill>
              </a:rPr>
              <a:t>May interim: 11-24/0759</a:t>
            </a:r>
            <a:endParaRPr lang="en-US" sz="2400" b="1" dirty="0">
              <a:solidFill>
                <a:srgbClr val="000000"/>
              </a:solidFill>
              <a:highlight>
                <a:srgbClr val="FFFF00"/>
              </a:highlight>
            </a:endParaRPr>
          </a:p>
          <a:p>
            <a:pPr lvl="1" indent="-342900" eaLnBrk="1" hangingPunct="1">
              <a:lnSpc>
                <a:spcPct val="90000"/>
              </a:lnSpc>
              <a:spcBef>
                <a:spcPts val="300"/>
              </a:spcBef>
              <a:defRPr/>
            </a:pPr>
            <a:endParaRPr lang="en-US" sz="2400" dirty="0">
              <a:solidFill>
                <a:srgbClr val="000000"/>
              </a:solidFill>
            </a:endParaRPr>
          </a:p>
          <a:p>
            <a:pPr lvl="1" indent="-342900" eaLnBrk="1" hangingPunct="1">
              <a:lnSpc>
                <a:spcPct val="90000"/>
              </a:lnSpc>
              <a:spcBef>
                <a:spcPts val="300"/>
              </a:spcBef>
              <a:defRPr/>
            </a:pPr>
            <a:endParaRPr lang="en-US" sz="2400" dirty="0">
              <a:solidFill>
                <a:srgbClr val="000000"/>
              </a:solidFill>
            </a:endParaRPr>
          </a:p>
          <a:p>
            <a:pPr marL="457200" indent="-457200">
              <a:lnSpc>
                <a:spcPct val="90000"/>
              </a:lnSpc>
              <a:spcBef>
                <a:spcPts val="0"/>
              </a:spcBef>
              <a:spcAft>
                <a:spcPts val="600"/>
              </a:spcAft>
              <a:buFont typeface="Arial" panose="020B0604020202020204" pitchFamily="34" charset="0"/>
              <a:buChar char="•"/>
              <a:defRPr/>
            </a:pPr>
            <a:r>
              <a:rPr lang="en-US" dirty="0"/>
              <a:t>Result: </a:t>
            </a:r>
            <a:endParaRPr lang="en-US" dirty="0">
              <a:highlight>
                <a:srgbClr val="00FF00"/>
              </a:highlight>
            </a:endParaRPr>
          </a:p>
          <a:p>
            <a:endParaRPr lang="en-US" dirty="0"/>
          </a:p>
        </p:txBody>
      </p:sp>
      <p:sp>
        <p:nvSpPr>
          <p:cNvPr id="4" name="Slide Number Placeholder 3">
            <a:extLst>
              <a:ext uri="{FF2B5EF4-FFF2-40B4-BE49-F238E27FC236}">
                <a16:creationId xmlns:a16="http://schemas.microsoft.com/office/drawing/2014/main" id="{463CC24A-112E-0AD3-1735-9010CD01C78B}"/>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21283882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solidFill>
                  <a:srgbClr val="000000"/>
                </a:solidFill>
              </a:rPr>
              <a:t>IEEE Std 802 revision (P802REVc)</a:t>
            </a:r>
            <a:endParaRPr lang="en-GB" dirty="0"/>
          </a:p>
        </p:txBody>
      </p:sp>
      <p:sp>
        <p:nvSpPr>
          <p:cNvPr id="4098" name="Rectangle 2"/>
          <p:cNvSpPr>
            <a:spLocks noGrp="1" noChangeArrowheads="1"/>
          </p:cNvSpPr>
          <p:nvPr>
            <p:ph idx="1"/>
          </p:nvPr>
        </p:nvSpPr>
        <p:spPr>
          <a:xfrm>
            <a:off x="914401" y="1219200"/>
            <a:ext cx="10361084" cy="5103814"/>
          </a:xfrm>
          <a:ln/>
        </p:spPr>
        <p:txBody>
          <a:bodyPr/>
          <a:lstStyle/>
          <a:p>
            <a:pPr lvl="0">
              <a:buClr>
                <a:srgbClr val="000000"/>
              </a:buClr>
              <a:buSzPct val="100000"/>
              <a:buFont typeface="Arial" pitchFamily="34"/>
              <a:buChar char="•"/>
            </a:pPr>
            <a:r>
              <a:rPr lang="en-US" sz="3200" dirty="0"/>
              <a:t>Update from 802.11 representative (Joseph Levy)</a:t>
            </a:r>
          </a:p>
          <a:p>
            <a:pPr lvl="0">
              <a:buClr>
                <a:srgbClr val="000000"/>
              </a:buClr>
              <a:buSzPct val="100000"/>
              <a:buFont typeface="Arial" pitchFamily="34"/>
              <a:buChar char="•"/>
            </a:pPr>
            <a:r>
              <a:rPr lang="en-US" sz="3200" dirty="0"/>
              <a:t>Background:</a:t>
            </a:r>
          </a:p>
          <a:p>
            <a:pPr lvl="1">
              <a:spcBef>
                <a:spcPts val="0"/>
              </a:spcBef>
              <a:spcAft>
                <a:spcPts val="600"/>
              </a:spcAft>
              <a:buFont typeface="Arial" panose="020B0604020202020204" pitchFamily="34" charset="0"/>
              <a:buChar char="•"/>
              <a:defRPr/>
            </a:pPr>
            <a:r>
              <a:rPr lang="en-US" sz="2200" dirty="0"/>
              <a:t>IEEE Std 802 is undergoing a revision update</a:t>
            </a:r>
          </a:p>
          <a:p>
            <a:pPr lvl="2">
              <a:spcBef>
                <a:spcPts val="0"/>
              </a:spcBef>
              <a:spcAft>
                <a:spcPts val="600"/>
              </a:spcAft>
              <a:buFont typeface="Arial" panose="020B0604020202020204" pitchFamily="34" charset="0"/>
              <a:buChar char="•"/>
              <a:defRPr/>
            </a:pPr>
            <a:r>
              <a:rPr lang="en-US" sz="2200" dirty="0"/>
              <a:t>802.1 is handling the official process, has moved into SA ballot process</a:t>
            </a:r>
          </a:p>
          <a:p>
            <a:pPr lvl="1">
              <a:spcBef>
                <a:spcPts val="0"/>
              </a:spcBef>
              <a:spcAft>
                <a:spcPts val="600"/>
              </a:spcAft>
              <a:buFont typeface="Arial" panose="020B0604020202020204" pitchFamily="34" charset="0"/>
              <a:buChar char="•"/>
              <a:defRPr/>
            </a:pPr>
            <a:r>
              <a:rPr lang="en-US" sz="2200" dirty="0"/>
              <a:t>Comment resolution will meet this week, Monday PM1 (PM2?) Wednesday AM1</a:t>
            </a:r>
          </a:p>
          <a:p>
            <a:pPr lvl="1">
              <a:spcBef>
                <a:spcPts val="0"/>
              </a:spcBef>
              <a:spcAft>
                <a:spcPts val="600"/>
              </a:spcAft>
              <a:buFont typeface="Arial" panose="020B0604020202020204" pitchFamily="34" charset="0"/>
              <a:buChar char="•"/>
              <a:defRPr/>
            </a:pPr>
            <a:r>
              <a:rPr lang="en-US" sz="2200" dirty="0"/>
              <a:t>Comments submitted/disposition: &lt;</a:t>
            </a:r>
            <a:r>
              <a:rPr lang="en-US" sz="2200" dirty="0" err="1"/>
              <a:t>tbd</a:t>
            </a:r>
            <a:r>
              <a:rPr lang="en-US" sz="2200" dirty="0"/>
              <a:t>&gt; </a:t>
            </a:r>
            <a:r>
              <a:rPr lang="en-US" sz="2200" dirty="0">
                <a:solidFill>
                  <a:srgbClr val="333333"/>
                </a:solidFill>
                <a:latin typeface="+mj-lt"/>
              </a:rPr>
              <a:t>(NOTE: WG1 document)</a:t>
            </a:r>
          </a:p>
          <a:p>
            <a:pPr>
              <a:spcBef>
                <a:spcPts val="0"/>
              </a:spcBef>
              <a:spcAft>
                <a:spcPts val="600"/>
              </a:spcAft>
              <a:buFont typeface="Arial" panose="020B0604020202020204" pitchFamily="34" charset="0"/>
              <a:buChar char="•"/>
              <a:defRPr/>
            </a:pPr>
            <a:r>
              <a:rPr lang="en-US" sz="3200" dirty="0">
                <a:solidFill>
                  <a:srgbClr val="333333"/>
                </a:solidFill>
                <a:latin typeface="+mj-lt"/>
              </a:rPr>
              <a:t>Review comments</a:t>
            </a:r>
            <a:r>
              <a:rPr lang="en-US" sz="2600" dirty="0">
                <a:solidFill>
                  <a:srgbClr val="333333"/>
                </a:solidFill>
                <a:latin typeface="+mj-lt"/>
              </a:rPr>
              <a:t> </a:t>
            </a:r>
            <a:r>
              <a:rPr lang="en-US" sz="2600" b="0" dirty="0">
                <a:solidFill>
                  <a:srgbClr val="333333"/>
                </a:solidFill>
                <a:latin typeface="+mj-lt"/>
              </a:rPr>
              <a:t>(especially from 802.11 members, but also others)</a:t>
            </a:r>
          </a:p>
          <a:p>
            <a:pPr lvl="1">
              <a:spcBef>
                <a:spcPts val="0"/>
              </a:spcBef>
              <a:spcAft>
                <a:spcPts val="600"/>
              </a:spcAft>
              <a:buFont typeface="Arial" panose="020B0604020202020204" pitchFamily="34" charset="0"/>
              <a:buChar char="•"/>
              <a:defRPr/>
            </a:pPr>
            <a:r>
              <a:rPr lang="en-US" sz="2200" dirty="0">
                <a:solidFill>
                  <a:srgbClr val="333333"/>
                </a:solidFill>
                <a:latin typeface="+mj-lt"/>
              </a:rPr>
              <a:t>Any comments we want to carry into the resolution meetings on Mon/Wed?</a:t>
            </a:r>
            <a:endParaRPr lang="en-US" sz="2200" b="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320342773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 ARC SC, July 2024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8381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P802REVc – Other ARC work</a:t>
            </a:r>
            <a:endParaRPr lang="en-GB" dirty="0"/>
          </a:p>
        </p:txBody>
      </p:sp>
      <p:sp>
        <p:nvSpPr>
          <p:cNvPr id="4098" name="Rectangle 2"/>
          <p:cNvSpPr>
            <a:spLocks noGrp="1" noChangeArrowheads="1"/>
          </p:cNvSpPr>
          <p:nvPr>
            <p:ph idx="1"/>
          </p:nvPr>
        </p:nvSpPr>
        <p:spPr>
          <a:xfrm>
            <a:off x="914401" y="1905000"/>
            <a:ext cx="10361084" cy="5103814"/>
          </a:xfrm>
          <a:ln/>
        </p:spPr>
        <p:txBody>
          <a:bodyPr/>
          <a:lstStyle/>
          <a:p>
            <a:pPr marL="0" indent="0"/>
            <a:r>
              <a:rPr lang="en-US" sz="2800" dirty="0">
                <a:ea typeface="ＭＳ Ｐゴシック" pitchFamily="2"/>
              </a:rPr>
              <a:t>Other 802.11 relevant (or perhaps unique) topics:</a:t>
            </a:r>
          </a:p>
          <a:p>
            <a:pPr marL="342900" lvl="3" indent="-342900">
              <a:spcBef>
                <a:spcPts val="600"/>
              </a:spcBef>
              <a:buFont typeface="Arial" panose="020B0604020202020204" pitchFamily="34" charset="0"/>
              <a:buChar char="•"/>
              <a:defRPr/>
            </a:pPr>
            <a:r>
              <a:rPr lang="en-US" sz="2400" dirty="0">
                <a:latin typeface="Times New Roman" panose="02020603050405020304" pitchFamily="18" charset="0"/>
                <a:cs typeface="+mn-cs"/>
              </a:rPr>
              <a:t>Review 802.1AC mapping from ISS to 802.11 MAC SAP interface</a:t>
            </a:r>
          </a:p>
          <a:p>
            <a:pPr marL="342900" lvl="3" indent="-342900">
              <a:spcBef>
                <a:spcPts val="600"/>
              </a:spcBef>
              <a:buFont typeface="Arial" panose="020B0604020202020204" pitchFamily="34" charset="0"/>
              <a:buChar char="•"/>
              <a:defRPr/>
            </a:pPr>
            <a:r>
              <a:rPr lang="en-US" sz="2400" dirty="0">
                <a:latin typeface="Times New Roman" panose="02020603050405020304" pitchFamily="18" charset="0"/>
                <a:cs typeface="+mn-cs"/>
              </a:rPr>
              <a:t>Consider any changes to remove 802.2/LLC terms?</a:t>
            </a:r>
          </a:p>
          <a:p>
            <a:pPr marL="342900" lvl="3" indent="-342900">
              <a:spcBef>
                <a:spcPts val="600"/>
              </a:spcBef>
              <a:buFont typeface="Arial" panose="020B0604020202020204" pitchFamily="34" charset="0"/>
              <a:buChar char="•"/>
              <a:defRPr/>
            </a:pPr>
            <a:r>
              <a:rPr lang="en-US" sz="2400" dirty="0">
                <a:latin typeface="Times New Roman" panose="02020603050405020304" pitchFamily="18" charset="0"/>
                <a:cs typeface="+mn-cs"/>
              </a:rPr>
              <a:t>802.11’s “Portal”, and mapping to/usage of IEEE Std 802 terminology</a:t>
            </a:r>
          </a:p>
          <a:p>
            <a:pPr>
              <a:buFont typeface="Arial" panose="020B0604020202020204" pitchFamily="34" charset="0"/>
              <a:buChar char="•"/>
            </a:pPr>
            <a:r>
              <a:rPr lang="en-US" b="0" dirty="0">
                <a:latin typeface="Times New Roman" panose="02020603050405020304" pitchFamily="18" charset="0"/>
              </a:rPr>
              <a:t>Access Domains: “802 Access Domains”?</a:t>
            </a:r>
          </a:p>
          <a:p>
            <a:pPr lvl="1">
              <a:buFont typeface="Arial" panose="020B0604020202020204" pitchFamily="34" charset="0"/>
              <a:buChar char="•"/>
            </a:pPr>
            <a:r>
              <a:rPr lang="en-US" dirty="0">
                <a:latin typeface="Times New Roman" panose="02020603050405020304" pitchFamily="18" charset="0"/>
              </a:rPr>
              <a:t>Interconnection of Access Domains?</a:t>
            </a:r>
          </a:p>
          <a:p>
            <a:pPr lvl="1">
              <a:buFont typeface="Arial" panose="020B0604020202020204" pitchFamily="34" charset="0"/>
              <a:buChar char="•"/>
            </a:pPr>
            <a:r>
              <a:rPr lang="en-US" dirty="0">
                <a:latin typeface="Times New Roman" panose="02020603050405020304" pitchFamily="18" charset="0"/>
              </a:rPr>
              <a:t>In 802.11, Access Domain is BSS.  Is that still the view, for 802.11be/MLD?</a:t>
            </a:r>
          </a:p>
          <a:p>
            <a:pPr lvl="1">
              <a:buFont typeface="Arial" panose="020B0604020202020204" pitchFamily="34" charset="0"/>
              <a:buChar char="•"/>
            </a:pPr>
            <a:r>
              <a:rPr lang="en-US" dirty="0">
                <a:latin typeface="Times New Roman" panose="02020603050405020304" pitchFamily="18" charset="0"/>
              </a:rPr>
              <a:t>Other 802s?  802.3 Multi-carrier fiber – 1 Access Domain, or many?  We think it’s 1.  But, there are multiple transmitters, in parallel.</a:t>
            </a:r>
          </a:p>
          <a:p>
            <a:pPr>
              <a:buFont typeface="Arial" panose="020B0604020202020204" pitchFamily="34" charset="0"/>
              <a:buChar char="•"/>
            </a:pPr>
            <a:r>
              <a:rPr lang="en-US" b="0" dirty="0">
                <a:latin typeface="Times New Roman" panose="02020603050405020304" pitchFamily="18" charset="0"/>
              </a:rPr>
              <a:t>What if we make the DS a bridge (small ‘b’)?</a:t>
            </a:r>
          </a:p>
          <a:p>
            <a:pPr>
              <a:lnSpc>
                <a:spcPts val="2000"/>
              </a:lnSpc>
              <a:buFont typeface="Arial" panose="020B0604020202020204" pitchFamily="34" charset="0"/>
              <a:buChar char="•"/>
            </a:pPr>
            <a:endParaRPr lang="en-US" b="0" dirty="0">
              <a:latin typeface="Times New Roman" panose="02020603050405020304" pitchFamily="18" charset="0"/>
            </a:endParaRPr>
          </a:p>
          <a:p>
            <a:pPr marL="1143000" lvl="3" indent="-342900">
              <a:lnSpc>
                <a:spcPct val="90000"/>
              </a:lnSpc>
              <a:spcBef>
                <a:spcPts val="0"/>
              </a:spcBef>
              <a:spcAft>
                <a:spcPts val="600"/>
              </a:spcAft>
              <a:buFont typeface="Arial" pitchFamily="34" charset="0"/>
              <a:buChar char="•"/>
              <a:defRPr/>
            </a:pPr>
            <a:endParaRPr lang="en-US" sz="2400" dirty="0"/>
          </a:p>
          <a:p>
            <a:pPr lvl="1">
              <a:buFont typeface="Arial" pitchFamily="34"/>
              <a:buChar char="•"/>
            </a:pPr>
            <a:endParaRPr lang="en-US" sz="2400" dirty="0">
              <a:ea typeface="ＭＳ Ｐゴシック" pitchFamily="2"/>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20</a:t>
            </a:fld>
            <a:endParaRPr lang="en-GB"/>
          </a:p>
        </p:txBody>
      </p:sp>
    </p:spTree>
    <p:extLst>
      <p:ext uri="{BB962C8B-B14F-4D97-AF65-F5344CB8AC3E}">
        <p14:creationId xmlns:p14="http://schemas.microsoft.com/office/powerpoint/2010/main" val="386156427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F58B25-74AD-8C40-2CC6-A08EF20D748A}"/>
              </a:ext>
            </a:extLst>
          </p:cNvPr>
          <p:cNvSpPr>
            <a:spLocks noGrp="1"/>
          </p:cNvSpPr>
          <p:nvPr>
            <p:ph type="title"/>
          </p:nvPr>
        </p:nvSpPr>
        <p:spPr/>
        <p:txBody>
          <a:bodyPr/>
          <a:lstStyle/>
          <a:p>
            <a:r>
              <a:rPr lang="en-US" dirty="0">
                <a:solidFill>
                  <a:srgbClr val="000000"/>
                </a:solidFill>
              </a:rPr>
              <a:t>Annex G way forward – Step 2</a:t>
            </a:r>
            <a:endParaRPr lang="en-US" dirty="0"/>
          </a:p>
        </p:txBody>
      </p:sp>
      <p:sp>
        <p:nvSpPr>
          <p:cNvPr id="3" name="Content Placeholder 2">
            <a:extLst>
              <a:ext uri="{FF2B5EF4-FFF2-40B4-BE49-F238E27FC236}">
                <a16:creationId xmlns:a16="http://schemas.microsoft.com/office/drawing/2014/main" id="{8DCC4CF3-E0F1-4CC8-458F-98997B67191A}"/>
              </a:ext>
            </a:extLst>
          </p:cNvPr>
          <p:cNvSpPr>
            <a:spLocks noGrp="1"/>
          </p:cNvSpPr>
          <p:nvPr>
            <p:ph idx="1"/>
          </p:nvPr>
        </p:nvSpPr>
        <p:spPr>
          <a:xfrm>
            <a:off x="914401" y="1600200"/>
            <a:ext cx="10361084" cy="4875214"/>
          </a:xfrm>
        </p:spPr>
        <p:txBody>
          <a:bodyPr/>
          <a:lstStyle/>
          <a:p>
            <a:pPr marL="0" indent="0" eaLnBrk="1" hangingPunct="1">
              <a:lnSpc>
                <a:spcPct val="90000"/>
              </a:lnSpc>
              <a:spcBef>
                <a:spcPts val="1200"/>
              </a:spcBef>
              <a:buNone/>
              <a:defRPr/>
            </a:pPr>
            <a:r>
              <a:rPr lang="en-US" sz="2800" dirty="0">
                <a:solidFill>
                  <a:srgbClr val="000000"/>
                </a:solidFill>
              </a:rPr>
              <a:t>Annex G way forward:</a:t>
            </a:r>
          </a:p>
          <a:p>
            <a:pPr marL="742950" lvl="2" indent="-400050" eaLnBrk="1" hangingPunct="1">
              <a:lnSpc>
                <a:spcPct val="90000"/>
              </a:lnSpc>
              <a:spcBef>
                <a:spcPts val="300"/>
              </a:spcBef>
              <a:buFont typeface="Arial" pitchFamily="34" charset="0"/>
              <a:buChar char="•"/>
              <a:defRPr/>
            </a:pPr>
            <a:r>
              <a:rPr lang="en-US" sz="2400" dirty="0"/>
              <a:t>Consider scope/purpose for (new) Annex G – informative or normative, etc.</a:t>
            </a:r>
          </a:p>
          <a:p>
            <a:pPr marL="742950" lvl="2" indent="-400050" eaLnBrk="1" hangingPunct="1">
              <a:lnSpc>
                <a:spcPct val="90000"/>
              </a:lnSpc>
              <a:spcBef>
                <a:spcPts val="300"/>
              </a:spcBef>
              <a:buFont typeface="Arial" pitchFamily="34" charset="0"/>
              <a:buChar char="•"/>
              <a:defRPr/>
            </a:pPr>
            <a:r>
              <a:rPr lang="en-US" sz="2400" dirty="0"/>
              <a:t>Straw Poll in Jan: “Do you support deleting Annex G?”  2/6/5.</a:t>
            </a:r>
          </a:p>
          <a:p>
            <a:pPr marL="742950" lvl="2" indent="-400050" eaLnBrk="1" hangingPunct="1">
              <a:lnSpc>
                <a:spcPct val="90000"/>
              </a:lnSpc>
              <a:spcBef>
                <a:spcPts val="300"/>
              </a:spcBef>
              <a:buFont typeface="Arial" pitchFamily="34" charset="0"/>
              <a:buChar char="•"/>
              <a:defRPr/>
            </a:pPr>
            <a:r>
              <a:rPr lang="en-US" sz="2400" dirty="0"/>
              <a:t>Continue discussion on a “replacement” Annex G</a:t>
            </a:r>
          </a:p>
          <a:p>
            <a:pPr marL="1085850" lvl="3" indent="-400050" eaLnBrk="1" hangingPunct="1">
              <a:lnSpc>
                <a:spcPct val="90000"/>
              </a:lnSpc>
              <a:spcBef>
                <a:spcPts val="300"/>
              </a:spcBef>
              <a:buFont typeface="Arial" pitchFamily="34" charset="0"/>
              <a:buChar char="•"/>
              <a:defRPr/>
            </a:pPr>
            <a:r>
              <a:rPr lang="en-US" sz="2200" b="0" dirty="0">
                <a:hlinkClick r:id="rId2"/>
              </a:rPr>
              <a:t>11-23/1599r0</a:t>
            </a:r>
            <a:r>
              <a:rPr lang="en-US" sz="2200" dirty="0"/>
              <a:t> (Harry Bims)</a:t>
            </a:r>
          </a:p>
          <a:p>
            <a:pPr marL="628650" lvl="2" indent="-400050">
              <a:lnSpc>
                <a:spcPct val="90000"/>
              </a:lnSpc>
              <a:spcBef>
                <a:spcPts val="300"/>
              </a:spcBef>
              <a:buFont typeface="Arial" pitchFamily="34" charset="0"/>
              <a:buChar char="•"/>
              <a:defRPr/>
            </a:pPr>
            <a:r>
              <a:rPr lang="en-US" sz="2400" b="0" dirty="0"/>
              <a:t>Need help/support from volunteers to work on this</a:t>
            </a:r>
          </a:p>
          <a:p>
            <a:pPr marL="228600" lvl="2" indent="0">
              <a:lnSpc>
                <a:spcPct val="90000"/>
              </a:lnSpc>
              <a:spcBef>
                <a:spcPts val="300"/>
              </a:spcBef>
              <a:defRPr/>
            </a:pPr>
            <a:r>
              <a:rPr lang="en-US" sz="2400" b="1" dirty="0"/>
              <a:t>Annexes:</a:t>
            </a:r>
          </a:p>
          <a:p>
            <a:pPr marL="628650" lvl="2" indent="-400050">
              <a:lnSpc>
                <a:spcPct val="90000"/>
              </a:lnSpc>
              <a:spcBef>
                <a:spcPts val="300"/>
              </a:spcBef>
              <a:buFont typeface="Arial" pitchFamily="34" charset="0"/>
              <a:buChar char="•"/>
              <a:defRPr/>
            </a:pPr>
            <a:r>
              <a:rPr lang="en-US" sz="2400" b="0" dirty="0"/>
              <a:t>“Frame Exchange” and “Frame Exchange Sequence” concepts, introduction?  (Does .15 concept have any relevance/starting-point for this?)</a:t>
            </a:r>
          </a:p>
          <a:p>
            <a:pPr marL="628650" lvl="2" indent="-400050">
              <a:lnSpc>
                <a:spcPct val="90000"/>
              </a:lnSpc>
              <a:spcBef>
                <a:spcPts val="300"/>
              </a:spcBef>
              <a:buFont typeface="Arial" pitchFamily="34" charset="0"/>
              <a:buChar char="•"/>
              <a:defRPr/>
            </a:pPr>
            <a:r>
              <a:rPr lang="en-US" sz="2400" dirty="0"/>
              <a:t>List/”index” of frame exchanges, as a “novice” introduction/reference list?</a:t>
            </a:r>
          </a:p>
          <a:p>
            <a:pPr marL="628650" lvl="2" indent="-400050">
              <a:lnSpc>
                <a:spcPct val="90000"/>
              </a:lnSpc>
              <a:spcBef>
                <a:spcPts val="300"/>
              </a:spcBef>
              <a:buFont typeface="Arial" pitchFamily="34" charset="0"/>
              <a:buChar char="•"/>
              <a:defRPr/>
            </a:pPr>
            <a:r>
              <a:rPr lang="en-US" sz="2400" b="0" dirty="0"/>
              <a:t>Put a</a:t>
            </a:r>
            <a:r>
              <a:rPr lang="en-US" sz="2400" dirty="0"/>
              <a:t>n informative discussion of “architecture” (portal, etc.) versus “real-world” implementations, in an Annex also – but that’s a separate task, in a separate Annex</a:t>
            </a:r>
            <a:endParaRPr lang="en-US" sz="2400" b="0" dirty="0"/>
          </a:p>
          <a:p>
            <a:endParaRPr lang="en-US" dirty="0"/>
          </a:p>
        </p:txBody>
      </p:sp>
      <p:sp>
        <p:nvSpPr>
          <p:cNvPr id="4" name="Slide Number Placeholder 3">
            <a:extLst>
              <a:ext uri="{FF2B5EF4-FFF2-40B4-BE49-F238E27FC236}">
                <a16:creationId xmlns:a16="http://schemas.microsoft.com/office/drawing/2014/main" id="{AB3CFF74-9029-19CE-1E58-1C8A0668A932}"/>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124859141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F58B25-74AD-8C40-2CC6-A08EF20D748A}"/>
              </a:ext>
            </a:extLst>
          </p:cNvPr>
          <p:cNvSpPr>
            <a:spLocks noGrp="1"/>
          </p:cNvSpPr>
          <p:nvPr>
            <p:ph type="title"/>
          </p:nvPr>
        </p:nvSpPr>
        <p:spPr/>
        <p:txBody>
          <a:bodyPr/>
          <a:lstStyle/>
          <a:p>
            <a:r>
              <a:rPr lang="en-US" dirty="0">
                <a:solidFill>
                  <a:srgbClr val="000000"/>
                </a:solidFill>
              </a:rPr>
              <a:t>WBA liaison on QoS (and L4S)</a:t>
            </a:r>
            <a:endParaRPr lang="en-US" dirty="0"/>
          </a:p>
        </p:txBody>
      </p:sp>
      <p:sp>
        <p:nvSpPr>
          <p:cNvPr id="3" name="Content Placeholder 2">
            <a:extLst>
              <a:ext uri="{FF2B5EF4-FFF2-40B4-BE49-F238E27FC236}">
                <a16:creationId xmlns:a16="http://schemas.microsoft.com/office/drawing/2014/main" id="{8DCC4CF3-E0F1-4CC8-458F-98997B67191A}"/>
              </a:ext>
            </a:extLst>
          </p:cNvPr>
          <p:cNvSpPr>
            <a:spLocks noGrp="1"/>
          </p:cNvSpPr>
          <p:nvPr>
            <p:ph idx="1"/>
          </p:nvPr>
        </p:nvSpPr>
        <p:spPr/>
        <p:txBody>
          <a:bodyPr/>
          <a:lstStyle/>
          <a:p>
            <a:pPr marL="0" indent="0" eaLnBrk="1" hangingPunct="1">
              <a:lnSpc>
                <a:spcPct val="90000"/>
              </a:lnSpc>
              <a:spcBef>
                <a:spcPts val="1200"/>
              </a:spcBef>
              <a:buNone/>
              <a:defRPr/>
            </a:pPr>
            <a:r>
              <a:rPr lang="en-US" sz="2800" dirty="0">
                <a:solidFill>
                  <a:srgbClr val="000000"/>
                </a:solidFill>
              </a:rPr>
              <a:t>Incoming liaison:</a:t>
            </a:r>
          </a:p>
          <a:p>
            <a:pPr marL="742950" lvl="2" indent="-400050" eaLnBrk="1" hangingPunct="1">
              <a:lnSpc>
                <a:spcPct val="90000"/>
              </a:lnSpc>
              <a:spcBef>
                <a:spcPts val="300"/>
              </a:spcBef>
              <a:buFont typeface="Arial" pitchFamily="34" charset="0"/>
              <a:buChar char="•"/>
              <a:defRPr/>
            </a:pPr>
            <a:r>
              <a:rPr lang="en-US" sz="2400" dirty="0">
                <a:hlinkClick r:id="rId2"/>
              </a:rPr>
              <a:t>11-23/0838r1</a:t>
            </a:r>
            <a:endParaRPr lang="en-US" sz="2400" dirty="0"/>
          </a:p>
          <a:p>
            <a:pPr marL="0" lvl="2" indent="0">
              <a:lnSpc>
                <a:spcPct val="90000"/>
              </a:lnSpc>
              <a:spcBef>
                <a:spcPts val="1200"/>
              </a:spcBef>
              <a:defRPr/>
            </a:pPr>
            <a:endParaRPr lang="en-US" sz="2800" b="1" dirty="0">
              <a:cs typeface="+mn-cs"/>
            </a:endParaRPr>
          </a:p>
          <a:p>
            <a:pPr marL="0" lvl="2" indent="0">
              <a:lnSpc>
                <a:spcPct val="90000"/>
              </a:lnSpc>
              <a:spcBef>
                <a:spcPts val="1200"/>
              </a:spcBef>
              <a:defRPr/>
            </a:pPr>
            <a:r>
              <a:rPr lang="en-US" sz="2800" b="1" dirty="0">
                <a:cs typeface="+mn-cs"/>
              </a:rPr>
              <a:t>Discussion: </a:t>
            </a:r>
          </a:p>
          <a:p>
            <a:pPr marL="742950" lvl="2" indent="-400050" eaLnBrk="1" hangingPunct="1">
              <a:lnSpc>
                <a:spcPct val="90000"/>
              </a:lnSpc>
              <a:spcBef>
                <a:spcPts val="300"/>
              </a:spcBef>
              <a:buFont typeface="Arial" pitchFamily="34" charset="0"/>
              <a:buChar char="•"/>
              <a:defRPr/>
            </a:pPr>
            <a:r>
              <a:rPr lang="en-US" sz="2400" dirty="0">
                <a:hlinkClick r:id="rId3"/>
              </a:rPr>
              <a:t>11-23/2118r0</a:t>
            </a:r>
            <a:r>
              <a:rPr lang="en-US" sz="2400" dirty="0"/>
              <a:t> (Ganesh Venkatesan)</a:t>
            </a:r>
          </a:p>
          <a:p>
            <a:pPr marL="742950" lvl="2" indent="-400050" eaLnBrk="1" hangingPunct="1">
              <a:lnSpc>
                <a:spcPct val="90000"/>
              </a:lnSpc>
              <a:spcBef>
                <a:spcPts val="300"/>
              </a:spcBef>
              <a:buFont typeface="Arial" pitchFamily="34" charset="0"/>
              <a:buChar char="•"/>
              <a:defRPr/>
            </a:pPr>
            <a:r>
              <a:rPr lang="en-US" sz="2400" dirty="0">
                <a:hlinkClick r:id="rId4"/>
              </a:rPr>
              <a:t>11-24/0080r1</a:t>
            </a:r>
            <a:r>
              <a:rPr lang="en-US" sz="2400" dirty="0"/>
              <a:t> (Ganesh Venkatesan)</a:t>
            </a:r>
          </a:p>
          <a:p>
            <a:endParaRPr lang="en-US" dirty="0"/>
          </a:p>
        </p:txBody>
      </p:sp>
      <p:sp>
        <p:nvSpPr>
          <p:cNvPr id="4" name="Slide Number Placeholder 3">
            <a:extLst>
              <a:ext uri="{FF2B5EF4-FFF2-40B4-BE49-F238E27FC236}">
                <a16:creationId xmlns:a16="http://schemas.microsoft.com/office/drawing/2014/main" id="{AB3CFF74-9029-19CE-1E58-1C8A0668A932}"/>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250133165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6AB443-AF3F-FBF0-B7E4-E2FC399E2CA6}"/>
              </a:ext>
            </a:extLst>
          </p:cNvPr>
          <p:cNvSpPr>
            <a:spLocks noGrp="1"/>
          </p:cNvSpPr>
          <p:nvPr>
            <p:ph type="title"/>
          </p:nvPr>
        </p:nvSpPr>
        <p:spPr>
          <a:xfrm>
            <a:off x="914401" y="685801"/>
            <a:ext cx="10361084" cy="533399"/>
          </a:xfrm>
        </p:spPr>
        <p:txBody>
          <a:bodyPr/>
          <a:lstStyle/>
          <a:p>
            <a:r>
              <a:rPr lang="en-US" altLang="en-US" dirty="0"/>
              <a:t>Next steps</a:t>
            </a:r>
            <a:endParaRPr lang="en-US" dirty="0"/>
          </a:p>
        </p:txBody>
      </p:sp>
      <p:sp>
        <p:nvSpPr>
          <p:cNvPr id="3" name="Content Placeholder 2">
            <a:extLst>
              <a:ext uri="{FF2B5EF4-FFF2-40B4-BE49-F238E27FC236}">
                <a16:creationId xmlns:a16="http://schemas.microsoft.com/office/drawing/2014/main" id="{3264A29A-DB41-420D-D08E-A69FF27B8FDB}"/>
              </a:ext>
            </a:extLst>
          </p:cNvPr>
          <p:cNvSpPr>
            <a:spLocks noGrp="1"/>
          </p:cNvSpPr>
          <p:nvPr>
            <p:ph idx="1"/>
          </p:nvPr>
        </p:nvSpPr>
        <p:spPr>
          <a:xfrm>
            <a:off x="914401" y="1295400"/>
            <a:ext cx="10361084" cy="5180014"/>
          </a:xfrm>
        </p:spPr>
        <p:txBody>
          <a:bodyPr/>
          <a:lstStyle/>
          <a:p>
            <a:pPr eaLnBrk="1" hangingPunct="1">
              <a:spcBef>
                <a:spcPts val="300"/>
              </a:spcBef>
            </a:pPr>
            <a:r>
              <a:rPr lang="en-US" altLang="en-US" dirty="0"/>
              <a:t>Contributions requested/expected:</a:t>
            </a:r>
          </a:p>
          <a:p>
            <a:pPr lvl="1" eaLnBrk="1" hangingPunct="1">
              <a:spcBef>
                <a:spcPts val="300"/>
              </a:spcBef>
            </a:pPr>
            <a:r>
              <a:rPr lang="en-US" altLang="en-US" dirty="0"/>
              <a:t>Annex G</a:t>
            </a:r>
          </a:p>
          <a:p>
            <a:pPr lvl="1" eaLnBrk="1" hangingPunct="1">
              <a:spcBef>
                <a:spcPts val="300"/>
              </a:spcBef>
            </a:pPr>
            <a:r>
              <a:rPr lang="en-US" altLang="en-US" dirty="0"/>
              <a:t>Anything on 802REV before Sept? </a:t>
            </a:r>
            <a:endParaRPr lang="en-US" altLang="en-US" dirty="0">
              <a:highlight>
                <a:srgbClr val="00FF00"/>
              </a:highlight>
            </a:endParaRPr>
          </a:p>
          <a:p>
            <a:pPr lvl="1" eaLnBrk="1" hangingPunct="1">
              <a:spcBef>
                <a:spcPts val="300"/>
              </a:spcBef>
            </a:pPr>
            <a:r>
              <a:rPr lang="en-US" altLang="en-US" dirty="0"/>
              <a:t>QoS topic</a:t>
            </a:r>
          </a:p>
          <a:p>
            <a:pPr lvl="1" eaLnBrk="1" hangingPunct="1">
              <a:spcBef>
                <a:spcPts val="300"/>
              </a:spcBef>
            </a:pPr>
            <a:r>
              <a:rPr lang="en-US" altLang="en-US" dirty="0"/>
              <a:t>“Other” (slide 17)</a:t>
            </a:r>
          </a:p>
          <a:p>
            <a:pPr eaLnBrk="1" hangingPunct="1">
              <a:spcBef>
                <a:spcPts val="300"/>
              </a:spcBef>
            </a:pPr>
            <a:r>
              <a:rPr lang="en-US" altLang="en-US" dirty="0"/>
              <a:t>Sept session planning</a:t>
            </a:r>
          </a:p>
          <a:p>
            <a:pPr lvl="1" eaLnBrk="1" hangingPunct="1">
              <a:spcBef>
                <a:spcPts val="300"/>
              </a:spcBef>
            </a:pPr>
            <a:r>
              <a:rPr lang="en-US" altLang="en-US" dirty="0"/>
              <a:t>1 or 2 slots?</a:t>
            </a:r>
            <a:endParaRPr lang="en-US" altLang="en-US" dirty="0">
              <a:highlight>
                <a:srgbClr val="00FF00"/>
              </a:highlight>
            </a:endParaRPr>
          </a:p>
          <a:p>
            <a:pPr lvl="1" eaLnBrk="1" hangingPunct="1">
              <a:spcBef>
                <a:spcPts val="300"/>
              </a:spcBef>
            </a:pPr>
            <a:r>
              <a:rPr lang="en-US" altLang="en-US" dirty="0"/>
              <a:t>Topics? Annex G, 802REVc, WBA QoS liaison follow-up, “Other” (slide 17)</a:t>
            </a:r>
          </a:p>
          <a:p>
            <a:pPr eaLnBrk="1" hangingPunct="1">
              <a:spcBef>
                <a:spcPts val="300"/>
              </a:spcBef>
            </a:pPr>
            <a:r>
              <a:rPr lang="en-US" altLang="en-US" dirty="0"/>
              <a:t>Next Teleconference(s):</a:t>
            </a:r>
          </a:p>
          <a:p>
            <a:pPr lvl="1" eaLnBrk="1" hangingPunct="1">
              <a:spcBef>
                <a:spcPts val="300"/>
              </a:spcBef>
            </a:pPr>
            <a:r>
              <a:rPr lang="en-US" altLang="en-US" dirty="0"/>
              <a:t>July to Sept teleconference plan…  Any/How many telecons?</a:t>
            </a:r>
            <a:endParaRPr lang="en-US" altLang="en-US" dirty="0">
              <a:solidFill>
                <a:srgbClr val="FF0000"/>
              </a:solidFill>
            </a:endParaRPr>
          </a:p>
          <a:p>
            <a:pPr lvl="2" eaLnBrk="1" hangingPunct="1">
              <a:spcBef>
                <a:spcPts val="300"/>
              </a:spcBef>
            </a:pPr>
            <a:r>
              <a:rPr lang="en-US" altLang="en-US" dirty="0"/>
              <a:t>Conflicts to avoid: TGbe, </a:t>
            </a:r>
            <a:r>
              <a:rPr lang="en-US" altLang="en-US" dirty="0" err="1"/>
              <a:t>REVme</a:t>
            </a:r>
            <a:r>
              <a:rPr lang="en-US" altLang="en-US" dirty="0"/>
              <a:t>, TGbh, 802REVc</a:t>
            </a:r>
          </a:p>
          <a:p>
            <a:pPr lvl="2" eaLnBrk="1" hangingPunct="1">
              <a:spcBef>
                <a:spcPts val="300"/>
              </a:spcBef>
            </a:pPr>
            <a:r>
              <a:rPr lang="en-US" altLang="en-US" dirty="0"/>
              <a:t>Continue with Monday 1PM ET  (2 hours) or 2PM ET (1 hour)?  </a:t>
            </a:r>
          </a:p>
          <a:p>
            <a:pPr lvl="2" eaLnBrk="1" hangingPunct="1">
              <a:spcBef>
                <a:spcPts val="300"/>
              </a:spcBef>
            </a:pPr>
            <a:r>
              <a:rPr lang="en-US" altLang="en-US" dirty="0"/>
              <a:t>Dates to avoid?? </a:t>
            </a:r>
          </a:p>
          <a:p>
            <a:pPr lvl="1" eaLnBrk="1" hangingPunct="1">
              <a:spcBef>
                <a:spcPts val="300"/>
              </a:spcBef>
            </a:pPr>
            <a:r>
              <a:rPr lang="en-US" altLang="en-US" dirty="0"/>
              <a:t>Will be coordinated with other TG chairs, and announced later</a:t>
            </a:r>
          </a:p>
          <a:p>
            <a:endParaRPr lang="en-US" dirty="0"/>
          </a:p>
        </p:txBody>
      </p:sp>
      <p:sp>
        <p:nvSpPr>
          <p:cNvPr id="4" name="Slide Number Placeholder 3">
            <a:extLst>
              <a:ext uri="{FF2B5EF4-FFF2-40B4-BE49-F238E27FC236}">
                <a16:creationId xmlns:a16="http://schemas.microsoft.com/office/drawing/2014/main" id="{34C6820B-2446-7801-F847-643AC1D6B69D}"/>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2494348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p:txBody>
          <a:bodyPr/>
          <a:lstStyle/>
          <a:p>
            <a:r>
              <a:rPr lang="en-US" altLang="en-US" dirty="0"/>
              <a:t>IEEE 802.11  </a:t>
            </a:r>
            <a:br>
              <a:rPr lang="en-US" altLang="en-US" dirty="0"/>
            </a:br>
            <a:r>
              <a:rPr lang="en-US" altLang="en-US" dirty="0"/>
              <a:t>Architecture Standing Committee</a:t>
            </a:r>
            <a:endParaRPr lang="en-US" dirty="0"/>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p:txBody>
          <a:bodyPr/>
          <a:lstStyle/>
          <a:p>
            <a:r>
              <a:rPr lang="en-US" altLang="en-US" dirty="0"/>
              <a:t>Agenda</a:t>
            </a:r>
          </a:p>
          <a:p>
            <a:r>
              <a:rPr lang="en-US" altLang="en-US" dirty="0"/>
              <a:t>July 2024 Session</a:t>
            </a:r>
          </a:p>
          <a:p>
            <a:endParaRPr lang="en-US" altLang="en-US" dirty="0"/>
          </a:p>
          <a:p>
            <a:r>
              <a:rPr lang="en-US" altLang="en-US" dirty="0"/>
              <a:t>Chair: Mark Hamilton (Ruckus/CommScope)</a:t>
            </a:r>
          </a:p>
          <a:p>
            <a:r>
              <a:rPr lang="en-US" altLang="en-US" dirty="0"/>
              <a:t>Vice Chair &amp; Sec’y: Joe Levy (</a:t>
            </a:r>
            <a:r>
              <a:rPr lang="en-US" altLang="en-US" dirty="0" err="1"/>
              <a:t>InterDigital</a:t>
            </a:r>
            <a:r>
              <a:rPr lang="en-US" altLang="en-US" dirty="0"/>
              <a:t>)</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a:t>Slide </a:t>
            </a:r>
            <a:fld id="{DE40C9FC-4879-4F20-9ECA-A574A90476B7}" type="slidenum">
              <a:rPr lang="en-GB" smtClean="0"/>
              <a:pPr/>
              <a:t>3</a:t>
            </a:fld>
            <a:endParaRPr lang="en-GB"/>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July IEEE 802 session</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Some name (affiliation)</a:t>
            </a:r>
            <a:endParaRPr lang="en-GB" dirty="0"/>
          </a:p>
        </p:txBody>
      </p:sp>
      <p:sp>
        <p:nvSpPr>
          <p:cNvPr id="9" name="Content Placeholder 2">
            <a:extLst>
              <a:ext uri="{FF2B5EF4-FFF2-40B4-BE49-F238E27FC236}">
                <a16:creationId xmlns:a16="http://schemas.microsoft.com/office/drawing/2014/main" id="{8E9A08F8-4C6F-542D-D654-6AA6A733CD68}"/>
              </a:ext>
            </a:extLst>
          </p:cNvPr>
          <p:cNvSpPr txBox="1">
            <a:spLocks/>
          </p:cNvSpPr>
          <p:nvPr/>
        </p:nvSpPr>
        <p:spPr bwMode="auto">
          <a:xfrm>
            <a:off x="915458" y="1905000"/>
            <a:ext cx="10361084" cy="457041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dirty="0"/>
              <a:t>This meeting is part of the July IEEE 802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https://web.cvent.com/event/64f6931c-b20d-44af-a54e-4830fa2f7097/summary</a:t>
            </a:r>
            <a:r>
              <a:rPr lang="en-US" dirty="0"/>
              <a:t> </a:t>
            </a:r>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kern="0" dirty="0"/>
          </a:p>
        </p:txBody>
      </p:sp>
    </p:spTree>
    <p:extLst>
      <p:ext uri="{BB962C8B-B14F-4D97-AF65-F5344CB8AC3E}">
        <p14:creationId xmlns:p14="http://schemas.microsoft.com/office/powerpoint/2010/main" val="19687203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marL="800100" lvl="1" indent="-342900">
              <a:buFont typeface="Arial" panose="020B0604020202020204" pitchFamily="34" charset="0"/>
              <a:buChar char="•"/>
            </a:pPr>
            <a:r>
              <a:rPr lang="en-US" altLang="en-US" sz="2400" dirty="0"/>
              <a:t>Sign in for .11 attendance credit</a:t>
            </a:r>
          </a:p>
          <a:p>
            <a:pPr marL="800100" lvl="1" indent="-342900">
              <a:buFont typeface="Arial" panose="020B0604020202020204" pitchFamily="34" charset="0"/>
              <a:buChar char="•"/>
            </a:pPr>
            <a:r>
              <a:rPr lang="en-US" altLang="en-US" sz="2400" dirty="0"/>
              <a:t>Noises off (if remote connected)</a:t>
            </a:r>
          </a:p>
          <a:p>
            <a:pPr marL="800100" lvl="1" indent="-342900">
              <a:buFont typeface="Arial" panose="020B0604020202020204" pitchFamily="34" charset="0"/>
              <a:buChar char="•"/>
            </a:pPr>
            <a:r>
              <a:rPr lang="en-US" altLang="en-US" sz="2400" dirty="0">
                <a:highlight>
                  <a:srgbClr val="FFFF00"/>
                </a:highlight>
              </a:rPr>
              <a:t>NO AUDIO CXN (if on-site connected)</a:t>
            </a:r>
          </a:p>
          <a:p>
            <a:pPr marL="800100" lvl="1" indent="-342900">
              <a:buFont typeface="Arial" panose="020B0604020202020204" pitchFamily="34" charset="0"/>
              <a:buChar char="•"/>
            </a:pPr>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383003357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30866</TotalTime>
  <Words>2424</Words>
  <Application>Microsoft Office PowerPoint</Application>
  <PresentationFormat>Widescreen</PresentationFormat>
  <Paragraphs>245</Paragraphs>
  <Slides>23</Slides>
  <Notes>9</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23</vt:i4>
      </vt:variant>
    </vt:vector>
  </HeadingPairs>
  <TitlesOfParts>
    <vt:vector size="30" baseType="lpstr">
      <vt:lpstr>Arial</vt:lpstr>
      <vt:lpstr>Calibri</vt:lpstr>
      <vt:lpstr>Helvetica</vt:lpstr>
      <vt:lpstr>Monotype Sorts</vt:lpstr>
      <vt:lpstr>Times New Roman</vt:lpstr>
      <vt:lpstr>Office Theme</vt:lpstr>
      <vt:lpstr>Document</vt:lpstr>
      <vt:lpstr>ARC-SC-agenda-July-2024</vt:lpstr>
      <vt:lpstr>Abstract</vt:lpstr>
      <vt:lpstr>IEEE 802.11   Architecture Standing Committee</vt:lpstr>
      <vt:lpstr>Registration for the July IEEE 802 session</vt:lpstr>
      <vt:lpstr>Attendance, etc.</vt:lpstr>
      <vt:lpstr>Meeting Protocol</vt:lpstr>
      <vt:lpstr>Participants have a duty to inform the IEEE</vt:lpstr>
      <vt:lpstr>Ways to inform IEEE</vt:lpstr>
      <vt:lpstr>Patent-related information</vt:lpstr>
      <vt:lpstr>IEEE SA Copyright Policy</vt:lpstr>
      <vt:lpstr>IEEE SA Copyright Policy</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ARC Agenda – (13 July (Mon), 8:00 EDT?), 16 July (Tues) 8:00, 18 July 2024 (Thurs) 8:00</vt:lpstr>
      <vt:lpstr>ARC (Architecture) – Other</vt:lpstr>
      <vt:lpstr>Prior meeting minutes</vt:lpstr>
      <vt:lpstr>IEEE Std 802 revision (P802REVc)</vt:lpstr>
      <vt:lpstr>P802REVc – Other ARC work</vt:lpstr>
      <vt:lpstr>Annex G way forward – Step 2</vt:lpstr>
      <vt:lpstr>WBA liaison on QoS (and L4S)</vt:lpstr>
      <vt:lpstr>Next steps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164</cp:revision>
  <cp:lastPrinted>1601-01-01T00:00:00Z</cp:lastPrinted>
  <dcterms:created xsi:type="dcterms:W3CDTF">2021-01-26T19:12:38Z</dcterms:created>
  <dcterms:modified xsi:type="dcterms:W3CDTF">2024-06-07T22:27:50Z</dcterms:modified>
</cp:coreProperties>
</file>