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modernComment_7F995AA7_D3B18944.xml" ContentType="application/vnd.ms-powerpoint.comments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140756674" r:id="rId6"/>
    <p:sldId id="2140756675" r:id="rId7"/>
    <p:sldId id="2140756647" r:id="rId8"/>
    <p:sldId id="2140756663" r:id="rId9"/>
    <p:sldId id="2140756667" r:id="rId10"/>
    <p:sldId id="2140756676" r:id="rId11"/>
    <p:sldId id="2140756677" r:id="rId12"/>
    <p:sldId id="2140756673" r:id="rId13"/>
    <p:sldId id="2140756655" r:id="rId14"/>
    <p:sldId id="264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4BD39BC-FDE6-967B-2000-500C0D6FAE19}" name="Hamid Hosseinianfar" initials="HH" userId="S::hhosseinianfar@ofinno.com::46abff03-335a-4e1c-b39c-3240940c570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1493"/>
    <a:srgbClr val="1E90FF"/>
    <a:srgbClr val="00FFFF"/>
    <a:srgbClr val="00FF00"/>
    <a:srgbClr val="0000CD"/>
    <a:srgbClr val="FF4500"/>
    <a:srgbClr val="BC8F8F"/>
    <a:srgbClr val="006400"/>
    <a:srgbClr val="FFD7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2917" autoAdjust="0"/>
  </p:normalViewPr>
  <p:slideViewPr>
    <p:cSldViewPr>
      <p:cViewPr varScale="1">
        <p:scale>
          <a:sx n="155" d="100"/>
          <a:sy n="155" d="100"/>
        </p:scale>
        <p:origin x="462" y="15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16" d="100"/>
          <a:sy n="116" d="100"/>
        </p:scale>
        <p:origin x="5022" y="11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8/10/relationships/authors" Target="authors.xml"/></Relationships>
</file>

<file path=ppt/comments/modernComment_7F995AA7_D3B18944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D4CA71A9-6FA9-4B8C-A344-131DE6061B34}" authorId="{54BD39BC-FDE6-967B-2000-500C0D6FAE19}" created="2024-05-24T18:27:32.435">
    <pc:sldMkLst xmlns:pc="http://schemas.microsoft.com/office/powerpoint/2013/main/command">
      <pc:docMk/>
      <pc:sldMk cId="3551627588" sldId="2140756647"/>
    </pc:sldMkLst>
    <p188:txBody>
      <a:bodyPr/>
      <a:lstStyle/>
      <a:p>
        <a:r>
          <a:rPr lang="en-US"/>
          <a:t>If you have a discussion on 1 tone per MHz put it here.</a:t>
        </a:r>
      </a:p>
    </p188:txBody>
  </p188:cm>
</p188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8548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9217" y="457200"/>
            <a:ext cx="10363200" cy="1470025"/>
          </a:xfrm>
        </p:spPr>
        <p:txBody>
          <a:bodyPr/>
          <a:lstStyle>
            <a:lvl1pPr>
              <a:defRPr lang="en-GB" dirty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1447800"/>
            <a:ext cx="8534400" cy="533400"/>
          </a:xfrm>
        </p:spPr>
        <p:txBody>
          <a:bodyPr/>
          <a:lstStyle>
            <a:lvl1pPr marL="0" indent="0" algn="ctr">
              <a:buNone/>
              <a:defRPr sz="2000" b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Hamid Hosseinianfar,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Hamid Hosseinianfar,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Hamid Hosseinianfar,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Hamid Hosseinianfar,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Hamid Hosseinianfar,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Hamid Hosseinianfar,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Hamid Hosseinianfar,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Hamid Hosseinianfar,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Hamid Hosseinianfar,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2024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Hamid Hosseinianfar,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802.11-24/0986r0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EDBB9B7-E278-01BC-E281-35F14B802976}"/>
              </a:ext>
            </a:extLst>
          </p:cNvPr>
          <p:cNvSpPr/>
          <p:nvPr userDrawn="1"/>
        </p:nvSpPr>
        <p:spPr bwMode="auto">
          <a:xfrm>
            <a:off x="457200" y="493691"/>
            <a:ext cx="228600" cy="20241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511-01-0uhr-pilot-tone-allocation-and-other-considerations-of-tone-distributed-rus-for-uhr.pptx" TargetMode="External"/><Relationship Id="rId13" Type="http://schemas.openxmlformats.org/officeDocument/2006/relationships/hyperlink" Target="https://mentor.ieee.org/802.11/dcn/23/11-23-2021-00-00bn-principle-and-methodology-for-dru-tone-plan-design.pptx" TargetMode="External"/><Relationship Id="rId3" Type="http://schemas.openxmlformats.org/officeDocument/2006/relationships/hyperlink" Target="https://mentor.ieee.org/802.11/dcn/23/11-23-1117-00-0uhr-dru-signaling-for-uhr.pptx" TargetMode="External"/><Relationship Id="rId7" Type="http://schemas.openxmlformats.org/officeDocument/2006/relationships/hyperlink" Target="https://mentor.ieee.org/802.11/dcn/23/11-23-1448-00-0uhr-further-considerations-on-dru.pptx" TargetMode="External"/><Relationship Id="rId12" Type="http://schemas.openxmlformats.org/officeDocument/2006/relationships/hyperlink" Target="https://mentor.ieee.org/802.11/dcn/23/11-23-2020-01-00bn-high-level-perspective-on-distributed-tone-ru-for-11bn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447-00-0uhr-cfo-impact-and-pilot-design-for-dru-follow-up.pptx" TargetMode="External"/><Relationship Id="rId11" Type="http://schemas.openxmlformats.org/officeDocument/2006/relationships/hyperlink" Target="https://mentor.ieee.org/802.11/dcn/23/11-23-2200-00-00bn-distribution-bandwidth-of-dru.pptx" TargetMode="External"/><Relationship Id="rId5" Type="http://schemas.openxmlformats.org/officeDocument/2006/relationships/hyperlink" Target="https://mentor.ieee.org/802.11/dcn/23/11-23-1988-02-00bn-considerations-on-dru-design-and-application.pptx" TargetMode="External"/><Relationship Id="rId10" Type="http://schemas.openxmlformats.org/officeDocument/2006/relationships/hyperlink" Target="https://mentor.ieee.org/802.11/dcn/23/11-23-1919-00-00bn-dru-proposal.pptx" TargetMode="External"/><Relationship Id="rId4" Type="http://schemas.openxmlformats.org/officeDocument/2006/relationships/hyperlink" Target="https://mentor.ieee.org/802.11/dcn/23/11-23-0037-00-0uhr-uhr-feature-to-overcome-psd-limitations-distributed-tone-resource-units.pptx" TargetMode="External"/><Relationship Id="rId9" Type="http://schemas.openxmlformats.org/officeDocument/2006/relationships/hyperlink" Target="https://mentor.ieee.org/802.11/dcn/23/11-23-1516-00-0uhr-use-case-for-distributed-rus-in-downlink.ppt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7F995AA7_D3B1894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7" y="457200"/>
            <a:ext cx="10363200" cy="1470025"/>
          </a:xfrm>
          <a:ln/>
        </p:spPr>
        <p:txBody>
          <a:bodyPr/>
          <a:lstStyle/>
          <a:p>
            <a:r>
              <a:rPr lang="en-GB" sz="2400" dirty="0"/>
              <a:t>Further Considerations for DRU Design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42294" y="1673612"/>
            <a:ext cx="8534400" cy="533400"/>
          </a:xfrm>
          <a:ln/>
        </p:spPr>
        <p:txBody>
          <a:bodyPr/>
          <a:lstStyle/>
          <a:p>
            <a:r>
              <a:rPr lang="en-GB" b="1" dirty="0"/>
              <a:t>Date:</a:t>
            </a:r>
            <a:r>
              <a:rPr lang="en-GB" dirty="0"/>
              <a:t> 2024-06-14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June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Hamid Hosseinianfar,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5535188"/>
              </p:ext>
            </p:extLst>
          </p:nvPr>
        </p:nvGraphicFramePr>
        <p:xfrm>
          <a:off x="536575" y="2620963"/>
          <a:ext cx="12204700" cy="326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77485" imgH="2810477" progId="Word.Document.8">
                  <p:embed/>
                </p:oleObj>
              </mc:Choice>
              <mc:Fallback>
                <p:oleObj name="Document" r:id="rId3" imgW="10477485" imgH="281047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2620963"/>
                        <a:ext cx="12204700" cy="32670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914A4-5CD2-A525-2092-3C2779EE9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26D941-A3F5-D7D9-A617-6627AA065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Maximum gain of 11.14 dB is no achievable for 20 MHz PPDU based on the current scheme of DRU design reusing the same size of </a:t>
            </a:r>
            <a:r>
              <a:rPr lang="en-US" b="0" dirty="0" err="1"/>
              <a:t>rRU</a:t>
            </a:r>
            <a:r>
              <a:rPr lang="en-US" b="0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 highest power boost for 20 MHz PPDU based on </a:t>
            </a:r>
            <a:r>
              <a:rPr lang="en-US" b="0" dirty="0" err="1"/>
              <a:t>rRU</a:t>
            </a:r>
            <a:r>
              <a:rPr lang="en-US" b="0" dirty="0"/>
              <a:t> design can be achieved for 26-tone DRU which is equal to 8.13 </a:t>
            </a:r>
            <a:r>
              <a:rPr lang="en-US" b="0" dirty="0" err="1"/>
              <a:t>dB.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We introduce a solution to disable some tones (odd/even) which lead to less number of tones per </a:t>
            </a:r>
            <a:r>
              <a:rPr lang="en-US" b="0" dirty="0" err="1"/>
              <a:t>MHz.</a:t>
            </a:r>
            <a:r>
              <a:rPr lang="en-US" b="0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3D9241-C03D-5910-1273-955CB692DA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D6981B-10C9-1018-4490-7CC507D55D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Hamid Hosseinianfar,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5B6D48-6038-9013-0AEB-3E44DE9C66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2442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29216" y="1676400"/>
            <a:ext cx="10957983" cy="4113213"/>
          </a:xfrm>
        </p:spPr>
        <p:txBody>
          <a:bodyPr/>
          <a:lstStyle/>
          <a:p>
            <a:pPr marL="285750" indent="-285750">
              <a:buFont typeface="+mj-lt"/>
              <a:buAutoNum type="arabicPeriod"/>
            </a:pPr>
            <a:r>
              <a:rPr lang="en-US" altLang="zh-CN" sz="1400" b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https://mentor.ieee.org/802.11/dcn/23/11-23-1117-00-0uhr-DRU-signaling-for-uhr.pptx</a:t>
            </a:r>
            <a:endParaRPr lang="en-US" altLang="zh-CN" sz="1400" b="0" dirty="0">
              <a:solidFill>
                <a:srgbClr val="0070C0"/>
              </a:solidFill>
            </a:endParaRPr>
          </a:p>
          <a:p>
            <a:pPr marL="285750" indent="-285750">
              <a:buFont typeface="+mj-lt"/>
              <a:buAutoNum type="arabicPeriod"/>
            </a:pPr>
            <a:r>
              <a:rPr lang="en-US" altLang="zh-CN" sz="1400" b="0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https://mentor.ieee.org/802.11/dcn/23/11-23-0037-00-0uhr-uhr-feature-to-overcome-psd-limitations-distributed-tone-resource-units.pptx</a:t>
            </a:r>
            <a:endParaRPr lang="en-US" altLang="zh-CN" sz="1400" b="0" dirty="0">
              <a:solidFill>
                <a:srgbClr val="0070C0"/>
              </a:solidFill>
            </a:endParaRPr>
          </a:p>
          <a:p>
            <a:pPr marL="285750" indent="-285750">
              <a:buFont typeface="+mj-lt"/>
              <a:buAutoNum type="arabicPeriod"/>
            </a:pPr>
            <a:r>
              <a:rPr lang="en-US" sz="1400" b="0" dirty="0">
                <a:solidFill>
                  <a:srgbClr val="0070C0"/>
                </a:solidFill>
                <a:hlinkClick r:id="rId5" tooltip="https://mentor.ieee.org/802.11/dcn/23/11-23-1988-02-00bn-considerations-on-dru-design-and-application.pptx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https://mentor.ieee.org/802.11/dcn/23/11-23-1988-02-00bn-considerations-on-DRU-design-and-application.pptx</a:t>
            </a:r>
            <a:endParaRPr lang="en-US" sz="1400" b="0" dirty="0">
              <a:solidFill>
                <a:srgbClr val="0070C0"/>
              </a:solidFill>
            </a:endParaRPr>
          </a:p>
          <a:p>
            <a:pPr marL="285750" indent="-285750">
              <a:buFont typeface="+mj-lt"/>
              <a:buAutoNum type="arabicPeriod"/>
            </a:pPr>
            <a:r>
              <a:rPr lang="en-US" sz="1400" b="0" dirty="0">
                <a:solidFill>
                  <a:srgbClr val="0070C0"/>
                </a:solidFill>
              </a:rPr>
              <a:t>https://mentor.ieee.org/802.11/dcn/23/11-23-1115-00-0uhr-cfo-impact-and-pilot-design-for-DRU.pptx</a:t>
            </a:r>
          </a:p>
          <a:p>
            <a:pPr marL="285750" indent="-285750">
              <a:buFont typeface="+mj-lt"/>
              <a:buAutoNum type="arabicPeriod"/>
            </a:pPr>
            <a:r>
              <a:rPr lang="en-US" altLang="zh-CN" sz="1400" b="0" dirty="0">
                <a:solidFill>
                  <a:srgbClr val="0070C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https://mentor.ieee.org/802.11/dcn/23/11-23-1447-00-0uhr-cfo-impact-and-pilot-design-for-DRU-follow-up.pptx</a:t>
            </a:r>
            <a:endParaRPr lang="en-US" altLang="zh-CN" sz="1400" b="0" dirty="0">
              <a:solidFill>
                <a:srgbClr val="0070C0"/>
              </a:solidFill>
            </a:endParaRPr>
          </a:p>
          <a:p>
            <a:pPr marL="285750" indent="-285750">
              <a:buFont typeface="+mj-lt"/>
              <a:buAutoNum type="arabicPeriod"/>
            </a:pPr>
            <a:r>
              <a:rPr lang="en-US" altLang="zh-CN" sz="1400" b="0" dirty="0">
                <a:solidFill>
                  <a:srgbClr val="0070C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https://mentor.ieee.org/802.11/dcn/23/11-23-1448-00-0uhr-further-considerations-on-DRU.pptx</a:t>
            </a:r>
            <a:endParaRPr lang="en-US" altLang="zh-CN" sz="1400" b="0" dirty="0">
              <a:solidFill>
                <a:srgbClr val="0070C0"/>
              </a:solidFill>
            </a:endParaRPr>
          </a:p>
          <a:p>
            <a:pPr marL="285750" indent="-285750">
              <a:buFont typeface="+mj-lt"/>
              <a:buAutoNum type="arabicPeriod"/>
            </a:pPr>
            <a:r>
              <a:rPr lang="en-US" sz="1400" b="0" dirty="0">
                <a:solidFill>
                  <a:srgbClr val="0070C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https://mentor.ieee.org/802.11/dcn/23/11-23-1511-01-0uhr-pilot-tone-allocation-and-other-considerations-of-tone-distributed-rus-for-uhr.pptx</a:t>
            </a:r>
            <a:endParaRPr lang="en-US" sz="1400" b="0" dirty="0">
              <a:solidFill>
                <a:srgbClr val="0070C0"/>
              </a:solidFill>
            </a:endParaRPr>
          </a:p>
          <a:p>
            <a:pPr marL="285750" indent="-285750">
              <a:buFont typeface="+mj-lt"/>
              <a:buAutoNum type="arabicPeriod"/>
            </a:pPr>
            <a:r>
              <a:rPr lang="en-US" sz="1400" b="0" dirty="0">
                <a:solidFill>
                  <a:srgbClr val="0070C0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https://mentor.ieee.org/802.11/dcn/23/11-23-1516-00-0uhr-use-case-for-distributed-rus-in-downlink.pptx</a:t>
            </a:r>
            <a:endParaRPr lang="en-US" sz="1400" b="0" dirty="0">
              <a:solidFill>
                <a:srgbClr val="0070C0"/>
              </a:solidFill>
            </a:endParaRPr>
          </a:p>
          <a:p>
            <a:pPr marL="285750" indent="-285750">
              <a:buFont typeface="+mj-lt"/>
              <a:buAutoNum type="arabicPeriod"/>
            </a:pPr>
            <a:r>
              <a:rPr lang="en-US" altLang="zh-CN" sz="1400" b="0" dirty="0">
                <a:solidFill>
                  <a:srgbClr val="0070C0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https://mentor.ieee.org/802.11/dcn/23/11-23-1919-00-00bn-DRU-proposal.pptx</a:t>
            </a:r>
            <a:endParaRPr lang="en-US" sz="1400" b="0" dirty="0">
              <a:solidFill>
                <a:srgbClr val="0070C0"/>
              </a:solidFill>
            </a:endParaRPr>
          </a:p>
          <a:p>
            <a:pPr marL="285750" indent="-285750">
              <a:buFont typeface="+mj-lt"/>
              <a:buAutoNum type="arabicPeriod"/>
            </a:pPr>
            <a:r>
              <a:rPr lang="en-GB" sz="1400" b="0" dirty="0">
                <a:solidFill>
                  <a:srgbClr val="0070C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https://mentor.ieee.org/802.11/dcn/23/11-23-2200-00-00bn-distribution-bandwidth-of-DRU.pptx</a:t>
            </a:r>
            <a:endParaRPr lang="en-US" sz="1400" b="0" dirty="0">
              <a:solidFill>
                <a:srgbClr val="0070C0"/>
              </a:solidFill>
              <a:hlinkClick r:id="rId12" tooltip="https://mentor.ieee.org/802.11/dcn/23/11-23-2020-01-00bn-high-level-perspective-on-distributed-tone-ru-for-11bn.pptx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285750" indent="-285750">
              <a:buFont typeface="+mj-lt"/>
              <a:buAutoNum type="arabicPeriod"/>
            </a:pPr>
            <a:r>
              <a:rPr lang="en-US" sz="1400" b="0" dirty="0">
                <a:solidFill>
                  <a:srgbClr val="0070C0"/>
                </a:solidFill>
                <a:hlinkClick r:id="rId12" tooltip="https://mentor.ieee.org/802.11/dcn/23/11-23-2020-01-00bn-high-level-perspective-on-distributed-tone-ru-for-11bn.pptx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https://mentor.ieee.org/802.11/dcn/23/11-23-2020-01-00bn-high-level-perspective-on-distributed-tone-ru-for-11bn.pptx</a:t>
            </a:r>
            <a:endParaRPr lang="en-US" sz="1400" b="0" dirty="0">
              <a:solidFill>
                <a:srgbClr val="0070C0"/>
              </a:solidFill>
            </a:endParaRPr>
          </a:p>
          <a:p>
            <a:pPr marL="285750" indent="-285750">
              <a:buFont typeface="+mj-lt"/>
              <a:buAutoNum type="arabicPeriod"/>
            </a:pPr>
            <a:r>
              <a:rPr lang="en-US" altLang="zh-CN" sz="1400" b="0" dirty="0">
                <a:solidFill>
                  <a:srgbClr val="0070C0"/>
                </a:solidFill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https://mentor.ieee.org/802.11/dcn/23/11-23-2021-00-00bn-principle-and-methodology-for-DRU-tone-plan-design.pptx</a:t>
            </a:r>
            <a:endParaRPr lang="en-GB" sz="1400" b="0" dirty="0">
              <a:solidFill>
                <a:srgbClr val="0070C0"/>
              </a:solidFill>
            </a:endParaRPr>
          </a:p>
          <a:p>
            <a:pPr marL="285750" indent="-285750">
              <a:buFont typeface="+mj-lt"/>
              <a:buAutoNum type="arabicPeriod"/>
            </a:pPr>
            <a:r>
              <a:rPr lang="en-US" altLang="zh-CN" sz="1400" b="0" dirty="0">
                <a:solidFill>
                  <a:srgbClr val="0070C0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https://mentor.ieee.org/802.11/dcn/23/11-23-1516-00-0uhr-use-case-for-distributed-rus-in-downlink.pptx</a:t>
            </a:r>
            <a:endParaRPr lang="en-US" altLang="zh-CN" sz="14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Hamid Hosseinianfar, Ofinno</a:t>
            </a:r>
            <a:endParaRPr lang="en-GB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E6FEC7D-EFCA-7BA6-5E45-72CF864B6E9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June 2024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89000" y="1751014"/>
            <a:ext cx="10693399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dirty="0"/>
              <a:t>To overcome PSD limitations for LPI devices in 6 GHz, </a:t>
            </a:r>
            <a:r>
              <a:rPr lang="en-US" altLang="ko-KR" sz="1800" b="0" u="sng" dirty="0">
                <a:solidFill>
                  <a:schemeClr val="tx1"/>
                </a:solidFill>
              </a:rPr>
              <a:t>distributed resource units (</a:t>
            </a:r>
            <a:r>
              <a:rPr lang="en-US" altLang="ko-KR" sz="1800" b="0" u="sng" dirty="0" err="1"/>
              <a:t>dRU</a:t>
            </a:r>
            <a:r>
              <a:rPr lang="en-US" altLang="ko-KR" sz="1800" b="0" u="sng" dirty="0"/>
              <a:t>) </a:t>
            </a:r>
            <a:r>
              <a:rPr lang="en-US" altLang="ko-KR" sz="1800" b="0" dirty="0"/>
              <a:t>was introduced in [2].</a:t>
            </a:r>
            <a:br>
              <a:rPr lang="en-US" altLang="ko-KR" sz="1800" b="0" dirty="0"/>
            </a:br>
            <a:endParaRPr lang="en-US" altLang="ko-KR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dirty="0">
                <a:solidFill>
                  <a:schemeClr val="tx1"/>
                </a:solidFill>
              </a:rPr>
              <a:t>In [2], It was shown that deploying </a:t>
            </a:r>
            <a:r>
              <a:rPr lang="en-US" altLang="ko-KR" sz="1800" b="0" dirty="0" err="1">
                <a:solidFill>
                  <a:schemeClr val="tx1"/>
                </a:solidFill>
              </a:rPr>
              <a:t>dRU</a:t>
            </a:r>
            <a:r>
              <a:rPr lang="en-US" altLang="ko-KR" sz="1800" b="0" dirty="0">
                <a:solidFill>
                  <a:schemeClr val="tx1"/>
                </a:solidFill>
              </a:rPr>
              <a:t> can boost the transmit power of UL OFDMA by up to </a:t>
            </a:r>
            <a:r>
              <a:rPr lang="en-US" altLang="ko-KR" sz="1800" b="1" dirty="0">
                <a:solidFill>
                  <a:schemeClr val="tx1"/>
                </a:solidFill>
              </a:rPr>
              <a:t>11.14 </a:t>
            </a:r>
            <a:r>
              <a:rPr lang="en-US" altLang="ko-KR" sz="1800" b="1" dirty="0" err="1">
                <a:solidFill>
                  <a:schemeClr val="tx1"/>
                </a:solidFill>
              </a:rPr>
              <a:t>dB.</a:t>
            </a:r>
            <a:br>
              <a:rPr lang="en-US" altLang="ko-KR" sz="1800" b="1" dirty="0">
                <a:solidFill>
                  <a:schemeClr val="tx1"/>
                </a:solidFill>
              </a:rPr>
            </a:br>
            <a:endParaRPr lang="en-US" altLang="ko-KR" sz="1800" b="1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j-lt"/>
              </a:rPr>
              <a:t>Given the existing framework of </a:t>
            </a:r>
            <a:r>
              <a:rPr lang="en-US" sz="1800" b="0" i="0" u="sng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j-lt"/>
              </a:rPr>
              <a:t>regular resource units (</a:t>
            </a:r>
            <a:r>
              <a:rPr lang="en-US" sz="1800" b="0" i="0" u="sng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j-lt"/>
              </a:rPr>
              <a:t>rRU</a:t>
            </a:r>
            <a:r>
              <a:rPr lang="en-US" sz="1800" b="0" i="0" u="sng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j-lt"/>
              </a:rPr>
              <a:t>) </a:t>
            </a:r>
            <a:r>
              <a:rPr lang="en-US" sz="18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j-lt"/>
              </a:rPr>
              <a:t>in 11ax, current research primarily aims to convert </a:t>
            </a:r>
            <a:r>
              <a:rPr lang="en-US" sz="1800" b="0" i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j-lt"/>
              </a:rPr>
              <a:t>rRU</a:t>
            </a:r>
            <a:r>
              <a:rPr lang="en-US" sz="18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j-lt"/>
              </a:rPr>
              <a:t> to </a:t>
            </a:r>
            <a:r>
              <a:rPr lang="en-US" sz="1800" b="0" i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j-lt"/>
              </a:rPr>
              <a:t>dRU</a:t>
            </a:r>
            <a:r>
              <a:rPr lang="en-US" sz="18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j-lt"/>
              </a:rPr>
              <a:t>, considering factors such as size, bandwidth distribution, puncturing, and the hybrid integration of </a:t>
            </a:r>
            <a:r>
              <a:rPr lang="en-US" sz="1800" b="0" i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j-lt"/>
              </a:rPr>
              <a:t>rRU</a:t>
            </a:r>
            <a:r>
              <a:rPr lang="en-US" sz="18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j-lt"/>
              </a:rPr>
              <a:t> and </a:t>
            </a:r>
            <a:r>
              <a:rPr lang="en-US" sz="1800" b="0" i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j-lt"/>
              </a:rPr>
              <a:t>dRU</a:t>
            </a:r>
            <a:r>
              <a:rPr lang="en-US" sz="18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j-lt"/>
              </a:rPr>
              <a:t> [3-13].</a:t>
            </a:r>
            <a:br>
              <a:rPr lang="en-US" sz="18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j-lt"/>
              </a:rPr>
            </a:br>
            <a:endParaRPr lang="en-US" sz="1800" b="0" i="0" dirty="0">
              <a:solidFill>
                <a:srgbClr val="0D0D0D"/>
              </a:solidFill>
              <a:effectLst/>
              <a:highlight>
                <a:srgbClr val="FFFFFF"/>
              </a:highlight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j-lt"/>
              </a:rPr>
              <a:t>Notably, existing </a:t>
            </a:r>
            <a:r>
              <a:rPr lang="en-US" sz="1800" b="0" i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j-lt"/>
              </a:rPr>
              <a:t>dRU</a:t>
            </a:r>
            <a:r>
              <a:rPr lang="en-US" sz="18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j-lt"/>
              </a:rPr>
              <a:t> designs are unable to achieve the maximum transmit power boost of </a:t>
            </a:r>
            <a:r>
              <a:rPr lang="en-US" sz="1800" i="0" dirty="0">
                <a:solidFill>
                  <a:schemeClr val="tx1"/>
                </a:solidFill>
                <a:effectLst/>
                <a:highlight>
                  <a:srgbClr val="FFFFFF"/>
                </a:highlight>
                <a:latin typeface="+mj-lt"/>
              </a:rPr>
              <a:t>11.14 dB </a:t>
            </a:r>
            <a:r>
              <a:rPr lang="en-US" sz="18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j-lt"/>
              </a:rPr>
              <a:t>for </a:t>
            </a:r>
            <a:r>
              <a:rPr lang="en-US" sz="180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j-lt"/>
              </a:rPr>
              <a:t>20 MHz </a:t>
            </a:r>
            <a:r>
              <a:rPr lang="en-US" sz="18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j-lt"/>
              </a:rPr>
              <a:t>spreading bandwidth.</a:t>
            </a:r>
            <a:br>
              <a:rPr lang="en-US" sz="18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j-lt"/>
              </a:rPr>
            </a:br>
            <a:endParaRPr lang="en-US" sz="1800" b="0" i="0" dirty="0">
              <a:solidFill>
                <a:srgbClr val="0D0D0D"/>
              </a:solidFill>
              <a:effectLst/>
              <a:highlight>
                <a:srgbClr val="FFFFFF"/>
              </a:highlight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j-lt"/>
              </a:rPr>
              <a:t>This contribution addresses additional considerations in designing a </a:t>
            </a:r>
            <a:r>
              <a:rPr lang="en-US" sz="1800" b="0" i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j-lt"/>
              </a:rPr>
              <a:t>dRU</a:t>
            </a:r>
            <a:r>
              <a:rPr lang="en-US" sz="18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j-lt"/>
              </a:rPr>
              <a:t> tailored specifically for </a:t>
            </a:r>
            <a:r>
              <a:rPr lang="en-US" sz="180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j-lt"/>
              </a:rPr>
              <a:t>20 MHz </a:t>
            </a:r>
            <a:r>
              <a:rPr lang="en-US" sz="1800" b="0" dirty="0">
                <a:solidFill>
                  <a:srgbClr val="0D0D0D"/>
                </a:solidFill>
                <a:highlight>
                  <a:srgbClr val="FFFFFF"/>
                </a:highlight>
                <a:latin typeface="+mj-lt"/>
              </a:rPr>
              <a:t>s</a:t>
            </a:r>
            <a:r>
              <a:rPr lang="en-US" sz="18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j-lt"/>
              </a:rPr>
              <a:t>preading bandwidth </a:t>
            </a:r>
            <a:r>
              <a:rPr lang="en-US" sz="1800" b="0" dirty="0">
                <a:solidFill>
                  <a:srgbClr val="0D0D0D"/>
                </a:solidFill>
                <a:highlight>
                  <a:srgbClr val="FFFFFF"/>
                </a:highlight>
                <a:latin typeface="+mj-lt"/>
              </a:rPr>
              <a:t>reaching</a:t>
            </a:r>
            <a:r>
              <a:rPr lang="en-US" sz="18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j-lt"/>
              </a:rPr>
              <a:t> for a maximum transmit power gain of </a:t>
            </a:r>
            <a:r>
              <a:rPr lang="en-US" sz="180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j-lt"/>
              </a:rPr>
              <a:t>11.14 </a:t>
            </a:r>
            <a:r>
              <a:rPr lang="en-US" sz="1800" i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j-lt"/>
              </a:rPr>
              <a:t>dB</a:t>
            </a:r>
            <a:r>
              <a:rPr lang="en-US" sz="1800" b="0" i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+mj-lt"/>
              </a:rPr>
              <a:t>.</a:t>
            </a:r>
            <a:endParaRPr lang="en-US" altLang="ko-KR" sz="1800" b="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Hamid Hosseinianfar,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805AAF4-3608-A62C-F74B-C17FE45FD587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June 2024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0559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257" y="676007"/>
            <a:ext cx="10513485" cy="740853"/>
          </a:xfrm>
        </p:spPr>
        <p:txBody>
          <a:bodyPr/>
          <a:lstStyle/>
          <a:p>
            <a:r>
              <a:rPr lang="en-US" altLang="ko-KR" sz="2400" dirty="0"/>
              <a:t>Background: </a:t>
            </a:r>
            <a:r>
              <a:rPr lang="en-US" sz="2400" dirty="0"/>
              <a:t>FCC Regulations on Low-Power Indoor Usage in the 6GHz Band</a:t>
            </a:r>
            <a:endParaRPr lang="ko-KR" altLang="en-US" sz="24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2BD768F7-4556-A141-F3C6-4316679E9429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June 2024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0F06AC4-3086-679E-D39B-D122E37F99D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Hamid Hosseinianfar,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5DAC830-5AAC-48C0-A57E-2670D9EE4D2E}"/>
              </a:ext>
            </a:extLst>
          </p:cNvPr>
          <p:cNvSpPr txBox="1"/>
          <p:nvPr/>
        </p:nvSpPr>
        <p:spPr>
          <a:xfrm>
            <a:off x="197332" y="1835167"/>
            <a:ext cx="472440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Strict PSD requirement  of -1dBm/MHz will cause reduced UL coverage range and UL/DL power imbalance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800" dirty="0">
                <a:solidFill>
                  <a:schemeClr val="tx1"/>
                </a:solidFill>
              </a:rPr>
              <a:t>The </a:t>
            </a:r>
            <a:r>
              <a:rPr lang="en-US" altLang="ko-KR" sz="1800" dirty="0" err="1">
                <a:solidFill>
                  <a:schemeClr val="tx1"/>
                </a:solidFill>
              </a:rPr>
              <a:t>dRU</a:t>
            </a:r>
            <a:r>
              <a:rPr lang="en-US" altLang="ko-KR" sz="1800" dirty="0">
                <a:solidFill>
                  <a:schemeClr val="tx1"/>
                </a:solidFill>
              </a:rPr>
              <a:t> concept is simply spreading the allocated tones to each STA across wider bandwidth </a:t>
            </a:r>
            <a:r>
              <a:rPr lang="en-US" sz="1800" b="1" dirty="0">
                <a:solidFill>
                  <a:schemeClr val="tx1"/>
                </a:solidFill>
              </a:rPr>
              <a:t>reducing #tones per 1 MHz</a:t>
            </a:r>
            <a:r>
              <a:rPr lang="en-US" altLang="ko-KR" sz="1800" dirty="0">
                <a:solidFill>
                  <a:schemeClr val="tx1"/>
                </a:solidFill>
              </a:rPr>
              <a:t> being assigned to each user. </a:t>
            </a:r>
            <a:endParaRPr lang="en-US" sz="18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800" b="0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algn="just"/>
            <a:endParaRPr lang="en-US" sz="1800" dirty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altLang="ko-KR" sz="1800" dirty="0">
              <a:solidFill>
                <a:schemeClr val="tx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D4892CB-23E1-33B5-41E2-F4BAE0FACC85}"/>
              </a:ext>
            </a:extLst>
          </p:cNvPr>
          <p:cNvGrpSpPr/>
          <p:nvPr/>
        </p:nvGrpSpPr>
        <p:grpSpPr>
          <a:xfrm>
            <a:off x="4876800" y="1828800"/>
            <a:ext cx="6989242" cy="3810000"/>
            <a:chOff x="5943600" y="1274242"/>
            <a:chExt cx="5926483" cy="3057663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F69CC385-1438-E901-C114-077E16F5A4B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943600" y="1274242"/>
              <a:ext cx="5926483" cy="3057663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0A61C34-A6FA-623F-2FA6-C1350276A441}"/>
                </a:ext>
              </a:extLst>
            </p:cNvPr>
            <p:cNvSpPr/>
            <p:nvPr/>
          </p:nvSpPr>
          <p:spPr>
            <a:xfrm>
              <a:off x="6019799" y="3774947"/>
              <a:ext cx="1123957" cy="492253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40290B3-96D6-BA51-F868-4EEDFFAA7505}"/>
                </a:ext>
              </a:extLst>
            </p:cNvPr>
            <p:cNvSpPr/>
            <p:nvPr/>
          </p:nvSpPr>
          <p:spPr>
            <a:xfrm>
              <a:off x="9906000" y="3774946"/>
              <a:ext cx="1905000" cy="492253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3ECCD8AF-81F5-6096-5339-7E8D6D5236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606" y="4191000"/>
            <a:ext cx="3958369" cy="176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468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Background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2BD768F7-4556-A141-F3C6-4316679E9429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June 2024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0F06AC4-3086-679E-D39B-D122E37F99D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Hamid Hosseinianfar,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C994C34-C43F-9E58-2A40-41F32C1E2DB8}"/>
              </a:ext>
            </a:extLst>
          </p:cNvPr>
          <p:cNvSpPr/>
          <p:nvPr/>
        </p:nvSpPr>
        <p:spPr bwMode="auto">
          <a:xfrm>
            <a:off x="1371599" y="1523999"/>
            <a:ext cx="9903885" cy="3806825"/>
          </a:xfrm>
          <a:prstGeom prst="roundRect">
            <a:avLst/>
          </a:prstGeom>
          <a:solidFill>
            <a:srgbClr val="00B0F0">
              <a:alpha val="20000"/>
            </a:srgbClr>
          </a:solidFill>
          <a:ln cap="rnd">
            <a:noFill/>
            <a:prstDash val="sysDot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>
                <a:solidFill>
                  <a:schemeClr val="tx1"/>
                </a:solidFill>
              </a:rPr>
              <a:t>Distributed Resource Units (</a:t>
            </a:r>
            <a:r>
              <a:rPr lang="en-US" altLang="ko-KR" dirty="0">
                <a:solidFill>
                  <a:schemeClr val="tx1"/>
                </a:solidFill>
              </a:rPr>
              <a:t>DRU) </a:t>
            </a:r>
            <a:r>
              <a:rPr lang="en-US" dirty="0">
                <a:solidFill>
                  <a:schemeClr val="tx1"/>
                </a:solidFill>
              </a:rPr>
              <a:t>boosts uplink OFDMA transmission power, especially in 6 GHz LPI scenarios.</a:t>
            </a:r>
            <a:endParaRPr lang="en-US" altLang="ko-KR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>
                <a:solidFill>
                  <a:schemeClr val="tx1"/>
                </a:solidFill>
              </a:rPr>
              <a:t>The concept is simply spreading/distributing the allocated tones to each STA across wider </a:t>
            </a:r>
            <a:r>
              <a:rPr lang="en-US" altLang="ko-KR" dirty="0">
                <a:solidFill>
                  <a:schemeClr val="tx1"/>
                </a:solidFill>
              </a:rPr>
              <a:t>bandwidth </a:t>
            </a:r>
            <a:r>
              <a:rPr lang="en-US" dirty="0">
                <a:solidFill>
                  <a:schemeClr val="tx1"/>
                </a:solidFill>
              </a:rPr>
              <a:t>reducing tones per 1 MHz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b="0" dirty="0">
                <a:solidFill>
                  <a:schemeClr val="tx1"/>
                </a:solidFill>
              </a:rPr>
              <a:t>being assigned to each user.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>
                <a:solidFill>
                  <a:schemeClr val="tx1"/>
                </a:solidFill>
              </a:rPr>
              <a:t>In [2], it was shown that DRU can boost the transmit power of UL by 11.14 </a:t>
            </a:r>
            <a:r>
              <a:rPr lang="en-US" altLang="ko-KR" b="0" dirty="0" err="1">
                <a:solidFill>
                  <a:schemeClr val="tx1"/>
                </a:solidFill>
              </a:rPr>
              <a:t>dB.</a:t>
            </a:r>
            <a:endParaRPr lang="en-US" altLang="ko-KR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627588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1C81003B-E4CA-233A-4F08-40B127006C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134" y="1231103"/>
            <a:ext cx="4462365" cy="522583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6DEEBBC-E995-12D2-194A-65AA94307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627" y="398328"/>
            <a:ext cx="10361084" cy="1065213"/>
          </a:xfrm>
        </p:spPr>
        <p:txBody>
          <a:bodyPr/>
          <a:lstStyle/>
          <a:p>
            <a:r>
              <a:rPr lang="en-US" altLang="ko-KR" sz="2400" dirty="0"/>
              <a:t>Background: </a:t>
            </a:r>
            <a:r>
              <a:rPr lang="en-US" altLang="ko-KR" sz="2400" b="1" dirty="0">
                <a:solidFill>
                  <a:schemeClr val="tx1"/>
                </a:solidFill>
              </a:rPr>
              <a:t>Resource Allocation Mechanism for </a:t>
            </a:r>
            <a:r>
              <a:rPr lang="en-US" altLang="ko-KR" sz="2400" b="1" dirty="0" err="1">
                <a:solidFill>
                  <a:schemeClr val="tx1"/>
                </a:solidFill>
              </a:rPr>
              <a:t>rRUs</a:t>
            </a:r>
            <a:r>
              <a:rPr lang="en-US" altLang="ko-KR" sz="2400" b="1" dirty="0">
                <a:solidFill>
                  <a:schemeClr val="tx1"/>
                </a:solidFill>
              </a:rPr>
              <a:t> in 11ax</a:t>
            </a:r>
            <a:endParaRPr lang="en-US" sz="24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EF45593-9F2B-56C0-2654-F99B5749FCC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A6C21A-2E02-C030-920D-CB7CCF00025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Hamid Hosseinianfar, Ofinno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ED2DA5-9CF3-C0DA-EA37-E2342B71CB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CAA6F04-BDD9-6C01-A621-AAE80C9A71DD}"/>
              </a:ext>
            </a:extLst>
          </p:cNvPr>
          <p:cNvGrpSpPr/>
          <p:nvPr/>
        </p:nvGrpSpPr>
        <p:grpSpPr>
          <a:xfrm>
            <a:off x="6584337" y="1752600"/>
            <a:ext cx="4820687" cy="4160149"/>
            <a:chOff x="7239214" y="2088251"/>
            <a:chExt cx="4820687" cy="4160149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CA6F38EF-561E-5834-CF59-49144395CF6B}"/>
                </a:ext>
              </a:extLst>
            </p:cNvPr>
            <p:cNvGrpSpPr/>
            <p:nvPr/>
          </p:nvGrpSpPr>
          <p:grpSpPr>
            <a:xfrm>
              <a:off x="9601414" y="3453625"/>
              <a:ext cx="1691600" cy="261610"/>
              <a:chOff x="8077200" y="3886210"/>
              <a:chExt cx="1784433" cy="457190"/>
            </a:xfrm>
          </p:grpSpPr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621441A0-1188-57F6-7AC4-C87EE785AAA6}"/>
                  </a:ext>
                </a:extLst>
              </p:cNvPr>
              <p:cNvSpPr/>
              <p:nvPr/>
            </p:nvSpPr>
            <p:spPr bwMode="auto">
              <a:xfrm>
                <a:off x="8077200" y="3886210"/>
                <a:ext cx="1784433" cy="457190"/>
              </a:xfrm>
              <a:prstGeom prst="rect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45720" rIns="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CE596E3E-4D44-BB81-56BC-4C37B483786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8880792" y="4111529"/>
                <a:ext cx="228600" cy="0"/>
              </a:xfrm>
              <a:prstGeom prst="line">
                <a:avLst/>
              </a:prstGeom>
              <a:solidFill>
                <a:srgbClr val="00B8FF"/>
              </a:solidFill>
              <a:ln w="47625" cap="rnd" cmpd="sng" algn="ctr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</p:grp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A79537DD-041E-C8A7-BCEB-CD630CAA664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242987" y="3777637"/>
              <a:ext cx="4491813" cy="627391"/>
            </a:xfrm>
            <a:prstGeom prst="rect">
              <a:avLst/>
            </a:prstGeom>
          </p:spPr>
        </p:pic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A848CCB-197F-5490-7E0E-6693981A8CE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620000" y="4943406"/>
              <a:ext cx="3886200" cy="0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8E51E4A-E6B2-4DC0-63BF-11302424360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620000" y="5324406"/>
              <a:ext cx="3886200" cy="0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68F3F7C-F70A-BD78-B27F-4CC53C525A9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588168" y="6218961"/>
              <a:ext cx="3886200" cy="1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3F50205-1903-73F6-AB38-7BC9C43B4831}"/>
                </a:ext>
              </a:extLst>
            </p:cNvPr>
            <p:cNvSpPr txBox="1"/>
            <p:nvPr/>
          </p:nvSpPr>
          <p:spPr>
            <a:xfrm>
              <a:off x="11609056" y="4758740"/>
              <a:ext cx="365806" cy="261610"/>
            </a:xfrm>
            <a:prstGeom prst="rect">
              <a:avLst/>
            </a:prstGeom>
            <a:solidFill>
              <a:srgbClr val="FFC000"/>
            </a:solidFill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AP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5FF0B393-D662-65BF-3678-05245A48CD3B}"/>
                </a:ext>
              </a:extLst>
            </p:cNvPr>
            <p:cNvSpPr txBox="1"/>
            <p:nvPr/>
          </p:nvSpPr>
          <p:spPr>
            <a:xfrm>
              <a:off x="11474368" y="5200975"/>
              <a:ext cx="522900" cy="261610"/>
            </a:xfrm>
            <a:prstGeom prst="rect">
              <a:avLst/>
            </a:prstGeom>
            <a:solidFill>
              <a:srgbClr val="FF1493"/>
            </a:solidFill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STA1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68C66A0-CDB2-4869-E54B-E7A5172CD655}"/>
                </a:ext>
              </a:extLst>
            </p:cNvPr>
            <p:cNvSpPr txBox="1"/>
            <p:nvPr/>
          </p:nvSpPr>
          <p:spPr>
            <a:xfrm>
              <a:off x="11469675" y="5986790"/>
              <a:ext cx="590226" cy="261610"/>
            </a:xfrm>
            <a:prstGeom prst="rect">
              <a:avLst/>
            </a:prstGeom>
            <a:solidFill>
              <a:srgbClr val="00FFFF"/>
            </a:solidFill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STA N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4483B67B-57ED-B646-291A-3ABA7126D382}"/>
                </a:ext>
              </a:extLst>
            </p:cNvPr>
            <p:cNvSpPr/>
            <p:nvPr/>
          </p:nvSpPr>
          <p:spPr bwMode="auto">
            <a:xfrm>
              <a:off x="10217091" y="5004642"/>
              <a:ext cx="1058394" cy="3197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100" dirty="0">
                  <a:solidFill>
                    <a:schemeClr val="tx1"/>
                  </a:solidFill>
                </a:rPr>
                <a:t>UL PPDU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D74F7B5-1D09-14D8-C22F-26771EF888E0}"/>
                </a:ext>
              </a:extLst>
            </p:cNvPr>
            <p:cNvSpPr/>
            <p:nvPr/>
          </p:nvSpPr>
          <p:spPr bwMode="auto">
            <a:xfrm>
              <a:off x="10217091" y="5899196"/>
              <a:ext cx="1058394" cy="3197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100" dirty="0">
                  <a:solidFill>
                    <a:schemeClr val="tx1"/>
                  </a:solidFill>
                </a:rPr>
                <a:t>UL PPDU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04467746-0C49-97EB-0EBE-BBBF10B2406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239214" y="2088251"/>
              <a:ext cx="4724400" cy="760933"/>
            </a:xfrm>
            <a:prstGeom prst="rect">
              <a:avLst/>
            </a:prstGeom>
          </p:spPr>
        </p:pic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486D12D5-CDE2-84E8-253F-114A76CAB98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0746288" y="5570307"/>
              <a:ext cx="0" cy="228600"/>
            </a:xfrm>
            <a:prstGeom prst="line">
              <a:avLst/>
            </a:prstGeom>
            <a:solidFill>
              <a:srgbClr val="00B8FF"/>
            </a:solidFill>
            <a:ln w="47625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C0A282A-5108-3FB2-88DB-67C09ABE67A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1734800" y="5570307"/>
              <a:ext cx="0" cy="228600"/>
            </a:xfrm>
            <a:prstGeom prst="line">
              <a:avLst/>
            </a:prstGeom>
            <a:solidFill>
              <a:srgbClr val="00B8FF"/>
            </a:solidFill>
            <a:ln w="47625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C107319A-C4FC-AB77-8ABC-08C5AFFECC2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9405153" y="4339572"/>
              <a:ext cx="2101047" cy="28661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9DD5450D-967E-78F1-C00C-E23FFF3C6116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7696200" y="4387704"/>
              <a:ext cx="621819" cy="22860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808E2D13-786F-AC3F-2D9F-6F6A7DC97B12}"/>
                </a:ext>
              </a:extLst>
            </p:cNvPr>
            <p:cNvSpPr/>
            <p:nvPr/>
          </p:nvSpPr>
          <p:spPr bwMode="auto">
            <a:xfrm>
              <a:off x="8346759" y="4616322"/>
              <a:ext cx="1058394" cy="3197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100" dirty="0">
                  <a:solidFill>
                    <a:schemeClr val="tx1"/>
                  </a:solidFill>
                </a:rPr>
                <a:t>Trigger Frame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A0E17E1-48FC-E93B-558B-16D87C6E6E8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0746288" y="3720044"/>
              <a:ext cx="546726" cy="14371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B000238A-07EC-FF6E-AD67-3D70167BF5BF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9619885" y="3702121"/>
              <a:ext cx="492240" cy="16560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707BF7CE-E9B3-0575-FD2B-A17B85DE50A0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7557072" y="2703403"/>
              <a:ext cx="2027438" cy="74161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6DABE67A-DCBE-8F90-01EE-77CA6D12D949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0185082" y="2762854"/>
              <a:ext cx="1741217" cy="69592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2DFF9F70-4CEB-A6B1-8608-897CFE45AC8F}"/>
                </a:ext>
              </a:extLst>
            </p:cNvPr>
            <p:cNvSpPr txBox="1"/>
            <p:nvPr/>
          </p:nvSpPr>
          <p:spPr>
            <a:xfrm>
              <a:off x="9601413" y="3454717"/>
              <a:ext cx="583667" cy="261610"/>
            </a:xfrm>
            <a:prstGeom prst="rect">
              <a:avLst/>
            </a:prstGeom>
            <a:solidFill>
              <a:srgbClr val="FF1493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UIF 1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E6DC464-BB34-128E-FEAB-4D18CCF8C260}"/>
                </a:ext>
              </a:extLst>
            </p:cNvPr>
            <p:cNvSpPr txBox="1"/>
            <p:nvPr/>
          </p:nvSpPr>
          <p:spPr>
            <a:xfrm>
              <a:off x="10742864" y="3453625"/>
              <a:ext cx="550151" cy="261610"/>
            </a:xfrm>
            <a:prstGeom prst="rect">
              <a:avLst/>
            </a:prstGeom>
            <a:solidFill>
              <a:srgbClr val="00FFFF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UIF N</a:t>
              </a:r>
            </a:p>
          </p:txBody>
        </p:sp>
      </p:grpSp>
      <p:sp>
        <p:nvSpPr>
          <p:cNvPr id="47" name="Rectangle 46">
            <a:extLst>
              <a:ext uri="{FF2B5EF4-FFF2-40B4-BE49-F238E27FC236}">
                <a16:creationId xmlns:a16="http://schemas.microsoft.com/office/drawing/2014/main" id="{F2777EA8-2111-9035-6028-86ACEA7F8600}"/>
              </a:ext>
            </a:extLst>
          </p:cNvPr>
          <p:cNvSpPr/>
          <p:nvPr/>
        </p:nvSpPr>
        <p:spPr bwMode="auto">
          <a:xfrm>
            <a:off x="7310414" y="1973578"/>
            <a:ext cx="496368" cy="325317"/>
          </a:xfrm>
          <a:prstGeom prst="rect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515C3EB-DF88-C3B8-5DDB-E2D01CD6663A}"/>
              </a:ext>
            </a:extLst>
          </p:cNvPr>
          <p:cNvSpPr/>
          <p:nvPr/>
        </p:nvSpPr>
        <p:spPr bwMode="auto">
          <a:xfrm>
            <a:off x="1191768" y="1600201"/>
            <a:ext cx="713232" cy="411480"/>
          </a:xfrm>
          <a:prstGeom prst="rect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8DA908A3-1B2A-D322-481D-0540705B81F5}"/>
              </a:ext>
            </a:extLst>
          </p:cNvPr>
          <p:cNvSpPr/>
          <p:nvPr/>
        </p:nvSpPr>
        <p:spPr bwMode="auto">
          <a:xfrm>
            <a:off x="1908522" y="2022295"/>
            <a:ext cx="5418306" cy="1064866"/>
          </a:xfrm>
          <a:custGeom>
            <a:avLst/>
            <a:gdLst>
              <a:gd name="connsiteX0" fmla="*/ 0 w 5418306"/>
              <a:gd name="connsiteY0" fmla="*/ 0 h 1064866"/>
              <a:gd name="connsiteX1" fmla="*/ 3881336 w 5418306"/>
              <a:gd name="connsiteY1" fmla="*/ 1060314 h 1064866"/>
              <a:gd name="connsiteX2" fmla="*/ 5418306 w 5418306"/>
              <a:gd name="connsiteY2" fmla="*/ 311285 h 1064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18306" h="1064866">
                <a:moveTo>
                  <a:pt x="0" y="0"/>
                </a:moveTo>
                <a:cubicBezTo>
                  <a:pt x="1489142" y="504216"/>
                  <a:pt x="2978285" y="1008433"/>
                  <a:pt x="3881336" y="1060314"/>
                </a:cubicBezTo>
                <a:cubicBezTo>
                  <a:pt x="4784387" y="1112195"/>
                  <a:pt x="5101346" y="711740"/>
                  <a:pt x="5418306" y="311285"/>
                </a:cubicBezTo>
              </a:path>
            </a:pathLst>
          </a:cu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6361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Arrow: Right 70">
            <a:extLst>
              <a:ext uri="{FF2B5EF4-FFF2-40B4-BE49-F238E27FC236}">
                <a16:creationId xmlns:a16="http://schemas.microsoft.com/office/drawing/2014/main" id="{28CEF2DA-4133-FA8C-E23E-F24E46806306}"/>
              </a:ext>
            </a:extLst>
          </p:cNvPr>
          <p:cNvSpPr/>
          <p:nvPr/>
        </p:nvSpPr>
        <p:spPr bwMode="auto">
          <a:xfrm>
            <a:off x="4924290" y="2603650"/>
            <a:ext cx="2127149" cy="2689746"/>
          </a:xfrm>
          <a:prstGeom prst="rightArrow">
            <a:avLst>
              <a:gd name="adj1" fmla="val 99680"/>
              <a:gd name="adj2" fmla="val 27347"/>
            </a:avLst>
          </a:prstGeom>
          <a:solidFill>
            <a:srgbClr val="00FFFF">
              <a:alpha val="5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C81003B-E4CA-233A-4F08-40B127006C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629" y="1042556"/>
            <a:ext cx="4371668" cy="511962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6DEEBBC-E995-12D2-194A-65AA94307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627" y="398328"/>
            <a:ext cx="10361084" cy="1065213"/>
          </a:xfrm>
        </p:spPr>
        <p:txBody>
          <a:bodyPr/>
          <a:lstStyle/>
          <a:p>
            <a:r>
              <a:rPr lang="en-US" altLang="ko-KR" sz="2400" dirty="0"/>
              <a:t>Background: </a:t>
            </a:r>
            <a:r>
              <a:rPr lang="en-US" altLang="ko-KR" sz="2400" b="1" dirty="0">
                <a:solidFill>
                  <a:schemeClr val="tx1"/>
                </a:solidFill>
              </a:rPr>
              <a:t>Example of a Trigger </a:t>
            </a:r>
            <a:r>
              <a:rPr lang="en-US" altLang="ko-KR" sz="2400" dirty="0">
                <a:solidFill>
                  <a:schemeClr val="tx1"/>
                </a:solidFill>
              </a:rPr>
              <a:t>F</a:t>
            </a:r>
            <a:r>
              <a:rPr lang="en-US" altLang="ko-KR" sz="2400" b="1" dirty="0">
                <a:solidFill>
                  <a:schemeClr val="tx1"/>
                </a:solidFill>
              </a:rPr>
              <a:t>rame </a:t>
            </a:r>
            <a:r>
              <a:rPr lang="en-US" altLang="ko-KR" sz="2400" dirty="0">
                <a:solidFill>
                  <a:schemeClr val="tx1"/>
                </a:solidFill>
              </a:rPr>
              <a:t>Signaling</a:t>
            </a:r>
            <a:r>
              <a:rPr lang="en-US" altLang="ko-KR" sz="2400" b="1" dirty="0">
                <a:solidFill>
                  <a:schemeClr val="tx1"/>
                </a:solidFill>
              </a:rPr>
              <a:t> for </a:t>
            </a:r>
            <a:r>
              <a:rPr lang="en-US" altLang="ko-KR" sz="2400" b="1" dirty="0" err="1">
                <a:solidFill>
                  <a:schemeClr val="tx1"/>
                </a:solidFill>
              </a:rPr>
              <a:t>dRU</a:t>
            </a:r>
            <a:endParaRPr lang="en-US" sz="24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EF45593-9F2B-56C0-2654-F99B5749FCC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A6C21A-2E02-C030-920D-CB7CCF00025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Hamid Hosseinianfar, Ofinno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ED2DA5-9CF3-C0DA-EA37-E2342B71CB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65189FEF-BF5C-D21B-A885-0ACEADF08200}"/>
              </a:ext>
            </a:extLst>
          </p:cNvPr>
          <p:cNvSpPr txBox="1"/>
          <p:nvPr/>
        </p:nvSpPr>
        <p:spPr>
          <a:xfrm>
            <a:off x="4883254" y="3188682"/>
            <a:ext cx="161491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1600" dirty="0">
                <a:solidFill>
                  <a:schemeClr val="tx1"/>
                </a:solidFill>
              </a:rPr>
              <a:t>The existing RU Allocation indices subfield can be reused for </a:t>
            </a:r>
            <a:r>
              <a:rPr lang="en-US" altLang="ko-KR" sz="1600" dirty="0" err="1">
                <a:solidFill>
                  <a:schemeClr val="tx1"/>
                </a:solidFill>
              </a:rPr>
              <a:t>dRU</a:t>
            </a:r>
            <a:r>
              <a:rPr lang="en-US" altLang="ko-KR" sz="1600" dirty="0">
                <a:solidFill>
                  <a:schemeClr val="tx1"/>
                </a:solidFill>
              </a:rPr>
              <a:t> allocation</a:t>
            </a:r>
          </a:p>
          <a:p>
            <a:pPr algn="ctr"/>
            <a:endParaRPr lang="en-US" altLang="ko-KR" sz="1600" dirty="0">
              <a:solidFill>
                <a:schemeClr val="tx1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5FB5AE6-0FF6-6B71-4219-2EA4AD9561B6}"/>
              </a:ext>
            </a:extLst>
          </p:cNvPr>
          <p:cNvSpPr txBox="1"/>
          <p:nvPr/>
        </p:nvSpPr>
        <p:spPr>
          <a:xfrm>
            <a:off x="7001563" y="1292400"/>
            <a:ext cx="4609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Trigger frame for both </a:t>
            </a:r>
            <a:r>
              <a:rPr lang="en-US" sz="1800" b="1" dirty="0" err="1">
                <a:solidFill>
                  <a:schemeClr val="tx1"/>
                </a:solidFill>
              </a:rPr>
              <a:t>rRU</a:t>
            </a:r>
            <a:r>
              <a:rPr lang="en-US" sz="1800" b="1" dirty="0">
                <a:solidFill>
                  <a:schemeClr val="tx1"/>
                </a:solidFill>
              </a:rPr>
              <a:t> and </a:t>
            </a:r>
            <a:r>
              <a:rPr lang="en-US" sz="1800" b="1" dirty="0" err="1">
                <a:solidFill>
                  <a:schemeClr val="tx1"/>
                </a:solidFill>
              </a:rPr>
              <a:t>dRU</a:t>
            </a:r>
            <a:r>
              <a:rPr lang="en-US" sz="1800" b="1" dirty="0">
                <a:solidFill>
                  <a:schemeClr val="tx1"/>
                </a:solidFill>
              </a:rPr>
              <a:t> modes 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4264A81-8DA1-35E6-B004-368E0C93BD92}"/>
              </a:ext>
            </a:extLst>
          </p:cNvPr>
          <p:cNvSpPr txBox="1"/>
          <p:nvPr/>
        </p:nvSpPr>
        <p:spPr>
          <a:xfrm>
            <a:off x="6978703" y="4683082"/>
            <a:ext cx="44918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Using the same RU indices as </a:t>
            </a:r>
            <a:r>
              <a:rPr lang="en-US" sz="1600" dirty="0" err="1">
                <a:solidFill>
                  <a:schemeClr val="tx1"/>
                </a:solidFill>
              </a:rPr>
              <a:t>rRU</a:t>
            </a:r>
            <a:r>
              <a:rPr lang="en-US" sz="1600" dirty="0">
                <a:solidFill>
                  <a:schemeClr val="tx1"/>
                </a:solidFill>
              </a:rPr>
              <a:t> (Same table)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</a:t>
            </a:r>
            <a:r>
              <a:rPr lang="en-US" sz="1600" dirty="0" err="1">
                <a:solidFill>
                  <a:schemeClr val="tx1"/>
                </a:solidFill>
              </a:rPr>
              <a:t>dRU</a:t>
            </a:r>
            <a:r>
              <a:rPr lang="en-US" sz="1600" dirty="0">
                <a:solidFill>
                  <a:schemeClr val="tx1"/>
                </a:solidFill>
              </a:rPr>
              <a:t>/</a:t>
            </a:r>
            <a:r>
              <a:rPr lang="en-US" sz="1600" dirty="0" err="1">
                <a:solidFill>
                  <a:schemeClr val="tx1"/>
                </a:solidFill>
              </a:rPr>
              <a:t>rRU</a:t>
            </a:r>
            <a:r>
              <a:rPr lang="en-US" sz="1600" dirty="0">
                <a:solidFill>
                  <a:schemeClr val="tx1"/>
                </a:solidFill>
              </a:rPr>
              <a:t> mode selection can be communicated through </a:t>
            </a:r>
            <a:r>
              <a:rPr lang="en-US" sz="1600" b="1" u="sng" dirty="0">
                <a:solidFill>
                  <a:schemeClr val="tx1"/>
                </a:solidFill>
              </a:rPr>
              <a:t>common Info </a:t>
            </a:r>
            <a:r>
              <a:rPr lang="en-US" sz="1600" dirty="0">
                <a:solidFill>
                  <a:schemeClr val="tx1"/>
                </a:solidFill>
              </a:rPr>
              <a:t>subfield</a:t>
            </a:r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1DCA5869-D55B-3BDE-410E-F1E46F866C25}"/>
              </a:ext>
            </a:extLst>
          </p:cNvPr>
          <p:cNvGrpSpPr/>
          <p:nvPr/>
        </p:nvGrpSpPr>
        <p:grpSpPr>
          <a:xfrm>
            <a:off x="7035226" y="1988498"/>
            <a:ext cx="4724400" cy="2501144"/>
            <a:chOff x="7035226" y="1988498"/>
            <a:chExt cx="4724400" cy="2501144"/>
          </a:xfrm>
        </p:grpSpPr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10C662CD-8839-1D38-D21C-37306F94502F}"/>
                </a:ext>
              </a:extLst>
            </p:cNvPr>
            <p:cNvGrpSpPr/>
            <p:nvPr/>
          </p:nvGrpSpPr>
          <p:grpSpPr>
            <a:xfrm>
              <a:off x="9397426" y="3353872"/>
              <a:ext cx="1691600" cy="261610"/>
              <a:chOff x="8077200" y="3886210"/>
              <a:chExt cx="1784433" cy="457190"/>
            </a:xfrm>
          </p:grpSpPr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4396D15C-F780-82CA-0C1C-C94EFDABDD89}"/>
                  </a:ext>
                </a:extLst>
              </p:cNvPr>
              <p:cNvSpPr/>
              <p:nvPr/>
            </p:nvSpPr>
            <p:spPr bwMode="auto">
              <a:xfrm>
                <a:off x="8077200" y="3886210"/>
                <a:ext cx="1784433" cy="457190"/>
              </a:xfrm>
              <a:prstGeom prst="rect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45720" rIns="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FD073E5F-1609-162A-AB53-2551B2E073D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8880792" y="4111529"/>
                <a:ext cx="228600" cy="0"/>
              </a:xfrm>
              <a:prstGeom prst="line">
                <a:avLst/>
              </a:prstGeom>
              <a:solidFill>
                <a:srgbClr val="00B8FF"/>
              </a:solidFill>
              <a:ln w="47625" cap="rnd" cmpd="sng" algn="ctr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</p:grpSp>
        <p:pic>
          <p:nvPicPr>
            <p:cNvPr id="48" name="Picture 47">
              <a:extLst>
                <a:ext uri="{FF2B5EF4-FFF2-40B4-BE49-F238E27FC236}">
                  <a16:creationId xmlns:a16="http://schemas.microsoft.com/office/drawing/2014/main" id="{2D3DBB66-9446-7796-512F-19DB6F61AD5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38999" y="3677884"/>
              <a:ext cx="4491813" cy="627391"/>
            </a:xfrm>
            <a:prstGeom prst="rect">
              <a:avLst/>
            </a:prstGeom>
          </p:spPr>
        </p:pic>
        <p:pic>
          <p:nvPicPr>
            <p:cNvPr id="57" name="Picture 56">
              <a:extLst>
                <a:ext uri="{FF2B5EF4-FFF2-40B4-BE49-F238E27FC236}">
                  <a16:creationId xmlns:a16="http://schemas.microsoft.com/office/drawing/2014/main" id="{02655848-A1E7-095D-F3EB-8BE9CB192ED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035226" y="1988498"/>
              <a:ext cx="4724400" cy="760933"/>
            </a:xfrm>
            <a:prstGeom prst="rect">
              <a:avLst/>
            </a:prstGeom>
          </p:spPr>
        </p:pic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F3D3AE42-6F2C-A222-2B2A-177672BF64A2}"/>
                </a:ext>
              </a:extLst>
            </p:cNvPr>
            <p:cNvSpPr/>
            <p:nvPr/>
          </p:nvSpPr>
          <p:spPr bwMode="auto">
            <a:xfrm>
              <a:off x="7035226" y="3703604"/>
              <a:ext cx="4495586" cy="78603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br>
                <a:rPr lang="en-US" sz="1100" dirty="0">
                  <a:solidFill>
                    <a:schemeClr val="tx1"/>
                  </a:solidFill>
                </a:rPr>
              </a:br>
              <a:br>
                <a:rPr lang="en-US" sz="1100" dirty="0">
                  <a:solidFill>
                    <a:schemeClr val="tx1"/>
                  </a:solidFill>
                </a:rPr>
              </a:br>
              <a:br>
                <a:rPr lang="en-US" sz="1100" dirty="0">
                  <a:solidFill>
                    <a:schemeClr val="tx1"/>
                  </a:solidFill>
                </a:rPr>
              </a:br>
              <a:r>
                <a:rPr lang="en-US" sz="1100" dirty="0">
                  <a:solidFill>
                    <a:schemeClr val="tx1"/>
                  </a:solidFill>
                </a:rPr>
                <a:t>Trigger Frame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5481261B-891B-4430-6685-C408DAF95C36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0542300" y="3620291"/>
              <a:ext cx="546726" cy="14371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52D5A1FC-DA03-0706-2F03-58E8F81CFFB1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9415897" y="3602368"/>
              <a:ext cx="492240" cy="16560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5CB61719-51CC-6D0E-2E3E-C22BF4CB87BF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7353084" y="2603650"/>
              <a:ext cx="2027438" cy="74161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82EA5697-4CCF-A113-A1FD-7EE36ACCEC0F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9981094" y="2663101"/>
              <a:ext cx="1741217" cy="69592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6B5DF8EE-141B-9FEF-4C3A-0936C998E719}"/>
                </a:ext>
              </a:extLst>
            </p:cNvPr>
            <p:cNvSpPr txBox="1"/>
            <p:nvPr/>
          </p:nvSpPr>
          <p:spPr>
            <a:xfrm>
              <a:off x="9397425" y="3354964"/>
              <a:ext cx="583667" cy="261610"/>
            </a:xfrm>
            <a:prstGeom prst="rect">
              <a:avLst/>
            </a:prstGeom>
            <a:solidFill>
              <a:srgbClr val="FF1493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UIF 1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625EB71D-0BFC-5C1E-36DE-27ADAC2532FB}"/>
                </a:ext>
              </a:extLst>
            </p:cNvPr>
            <p:cNvSpPr txBox="1"/>
            <p:nvPr/>
          </p:nvSpPr>
          <p:spPr>
            <a:xfrm>
              <a:off x="10538876" y="3353872"/>
              <a:ext cx="550151" cy="261610"/>
            </a:xfrm>
            <a:prstGeom prst="rect">
              <a:avLst/>
            </a:prstGeom>
            <a:solidFill>
              <a:srgbClr val="00FFFF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UIF N</a:t>
              </a:r>
            </a:p>
          </p:txBody>
        </p: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1F903F60-C187-D239-3409-BD88FFA0AA73}"/>
              </a:ext>
            </a:extLst>
          </p:cNvPr>
          <p:cNvSpPr/>
          <p:nvPr/>
        </p:nvSpPr>
        <p:spPr bwMode="auto">
          <a:xfrm>
            <a:off x="7772400" y="2206305"/>
            <a:ext cx="496368" cy="325317"/>
          </a:xfrm>
          <a:prstGeom prst="rect">
            <a:avLst/>
          </a:prstGeom>
          <a:noFill/>
          <a:ln w="222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4BF421-1BB8-97E2-46C9-82A3D2ED5382}"/>
              </a:ext>
            </a:extLst>
          </p:cNvPr>
          <p:cNvSpPr/>
          <p:nvPr/>
        </p:nvSpPr>
        <p:spPr bwMode="auto">
          <a:xfrm>
            <a:off x="9296400" y="3785736"/>
            <a:ext cx="564730" cy="292868"/>
          </a:xfrm>
          <a:prstGeom prst="rect">
            <a:avLst/>
          </a:prstGeom>
          <a:noFill/>
          <a:ln w="222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8002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585BD-D32B-AAE2-E220-2BBA021A6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381000"/>
            <a:ext cx="10361084" cy="1065213"/>
          </a:xfrm>
        </p:spPr>
        <p:txBody>
          <a:bodyPr/>
          <a:lstStyle/>
          <a:p>
            <a:r>
              <a:rPr lang="en-US" sz="2400" dirty="0"/>
              <a:t>Problem: Supporting Maximum Power Boost for 20 MHz PPDU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62F58ED-123E-F925-EB44-33B1C09412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0744" y="1056045"/>
            <a:ext cx="10914594" cy="4113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Motivation: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 err="1"/>
              <a:t>dRU</a:t>
            </a:r>
            <a:r>
              <a:rPr lang="en-US" sz="1600" b="0" dirty="0"/>
              <a:t> sizes are considered the same as </a:t>
            </a:r>
            <a:r>
              <a:rPr lang="en-US" sz="1600" b="0" dirty="0" err="1"/>
              <a:t>rRU</a:t>
            </a:r>
            <a:r>
              <a:rPr lang="en-US" sz="1600" b="0" dirty="0"/>
              <a:t> design in 11 ax to minimize the OFDMA architecture of 11ax deploying </a:t>
            </a:r>
            <a:r>
              <a:rPr lang="en-US" sz="1600" b="0" dirty="0" err="1"/>
              <a:t>dRU</a:t>
            </a:r>
            <a:r>
              <a:rPr lang="en-US" sz="1600" b="0" dirty="0"/>
              <a:t> and signaling complexity.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b="0" dirty="0"/>
              <a:t>26-tones DRU is the smallest size DRU still send </a:t>
            </a:r>
            <a:r>
              <a:rPr lang="en-GB" sz="1600" dirty="0"/>
              <a:t>2 tones per MHz </a:t>
            </a:r>
            <a:r>
              <a:rPr lang="en-GB" sz="1600" b="0" dirty="0"/>
              <a:t>and push to send </a:t>
            </a:r>
            <a:r>
              <a:rPr lang="en-US" sz="1600" b="0" dirty="0"/>
              <a:t>3 dB less per tone compared to maximum power boost of 11.14 dB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11.14 dB power boost may be achievable for 20 MHz Spread BW </a:t>
            </a:r>
            <a:r>
              <a:rPr lang="en-US" sz="1600" b="0" dirty="0">
                <a:solidFill>
                  <a:schemeClr val="tx1"/>
                </a:solidFill>
              </a:rPr>
              <a:t>by designing </a:t>
            </a:r>
            <a:r>
              <a:rPr lang="en-US" sz="1600" b="0" dirty="0" err="1">
                <a:solidFill>
                  <a:schemeClr val="tx1"/>
                </a:solidFill>
              </a:rPr>
              <a:t>dRU</a:t>
            </a:r>
            <a:r>
              <a:rPr lang="en-US" sz="1600" b="0" dirty="0">
                <a:solidFill>
                  <a:schemeClr val="tx1"/>
                </a:solidFill>
              </a:rPr>
              <a:t> with less than 26 tones</a:t>
            </a:r>
            <a:endParaRPr lang="en-US" sz="1600" dirty="0">
              <a:solidFill>
                <a:schemeClr val="tx1"/>
              </a:solidFill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600" b="0" dirty="0"/>
              <a:t>However, there is no straightforward mechanism for deploying under 26 tones </a:t>
            </a:r>
            <a:r>
              <a:rPr lang="en-US" sz="1600" b="0" dirty="0" err="1"/>
              <a:t>dRU</a:t>
            </a:r>
            <a:endParaRPr lang="en-US" sz="1600" b="0" dirty="0"/>
          </a:p>
          <a:p>
            <a:pPr marL="628650" lvl="1" indent="-228600">
              <a:buFont typeface="Arial" panose="020B0604020202020204" pitchFamily="34" charset="0"/>
              <a:buChar char="•"/>
            </a:pPr>
            <a:r>
              <a:rPr lang="en-US" sz="1600" dirty="0"/>
              <a:t>The trigger frame design is more complicated as the new </a:t>
            </a:r>
            <a:r>
              <a:rPr lang="en-US" sz="1600" dirty="0" err="1"/>
              <a:t>dRU</a:t>
            </a:r>
            <a:r>
              <a:rPr lang="en-US" sz="1600" dirty="0"/>
              <a:t> size are not available in the RU index table.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sz="1600" dirty="0"/>
              <a:t>More combination: more memory required at AP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64E13B7-5C7F-5DD8-4872-45A9AF04ADF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930183-9C56-DE89-1F8B-8F0471F64F5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Hamid Hosseinianfar,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E3C366-F6B5-0404-B1B7-29603C49E2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E1860496-5436-2F08-A546-E31FC3B84EE3}"/>
              </a:ext>
            </a:extLst>
          </p:cNvPr>
          <p:cNvSpPr txBox="1"/>
          <p:nvPr/>
        </p:nvSpPr>
        <p:spPr>
          <a:xfrm>
            <a:off x="2743200" y="3785653"/>
            <a:ext cx="6725729" cy="2585323"/>
          </a:xfrm>
          <a:prstGeom prst="rect">
            <a:avLst/>
          </a:prstGeom>
          <a:solidFill>
            <a:srgbClr val="92D050">
              <a:alpha val="20000"/>
            </a:srgbClr>
          </a:solidFill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Power Boost vs number of tones per MHz [11].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  <a:p>
            <a:br>
              <a:rPr lang="en-US" sz="1800" dirty="0">
                <a:solidFill>
                  <a:schemeClr val="tx1"/>
                </a:solidFill>
              </a:rPr>
            </a:br>
            <a:br>
              <a:rPr lang="en-US" sz="1800" dirty="0">
                <a:solidFill>
                  <a:schemeClr val="tx1"/>
                </a:solidFill>
              </a:rPr>
            </a:br>
            <a:br>
              <a:rPr lang="en-US" sz="1800" dirty="0">
                <a:solidFill>
                  <a:schemeClr val="tx1"/>
                </a:solidFill>
              </a:rPr>
            </a:br>
            <a:br>
              <a:rPr lang="en-US" sz="1800" dirty="0">
                <a:solidFill>
                  <a:schemeClr val="tx1"/>
                </a:solidFill>
              </a:rPr>
            </a:br>
            <a:br>
              <a:rPr lang="en-US" sz="1800" dirty="0">
                <a:solidFill>
                  <a:schemeClr val="tx1"/>
                </a:solidFill>
              </a:rPr>
            </a:br>
            <a:endParaRPr lang="en-US" sz="1800" dirty="0">
              <a:solidFill>
                <a:schemeClr val="tx1"/>
              </a:solidFill>
            </a:endParaRPr>
          </a:p>
        </p:txBody>
      </p:sp>
      <p:graphicFrame>
        <p:nvGraphicFramePr>
          <p:cNvPr id="223" name="Table 222">
            <a:extLst>
              <a:ext uri="{FF2B5EF4-FFF2-40B4-BE49-F238E27FC236}">
                <a16:creationId xmlns:a16="http://schemas.microsoft.com/office/drawing/2014/main" id="{CCAF6C5F-F2DF-3464-EB97-8B38F42F27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6264118"/>
              </p:ext>
            </p:extLst>
          </p:nvPr>
        </p:nvGraphicFramePr>
        <p:xfrm>
          <a:off x="2895600" y="4126870"/>
          <a:ext cx="6506848" cy="2194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4372">
                  <a:extLst>
                    <a:ext uri="{9D8B030D-6E8A-4147-A177-3AD203B41FA5}">
                      <a16:colId xmlns:a16="http://schemas.microsoft.com/office/drawing/2014/main" val="1953354043"/>
                    </a:ext>
                  </a:extLst>
                </a:gridCol>
                <a:gridCol w="928746">
                  <a:extLst>
                    <a:ext uri="{9D8B030D-6E8A-4147-A177-3AD203B41FA5}">
                      <a16:colId xmlns:a16="http://schemas.microsoft.com/office/drawing/2014/main" val="3300509165"/>
                    </a:ext>
                  </a:extLst>
                </a:gridCol>
                <a:gridCol w="928746">
                  <a:extLst>
                    <a:ext uri="{9D8B030D-6E8A-4147-A177-3AD203B41FA5}">
                      <a16:colId xmlns:a16="http://schemas.microsoft.com/office/drawing/2014/main" val="1242605817"/>
                    </a:ext>
                  </a:extLst>
                </a:gridCol>
                <a:gridCol w="928746">
                  <a:extLst>
                    <a:ext uri="{9D8B030D-6E8A-4147-A177-3AD203B41FA5}">
                      <a16:colId xmlns:a16="http://schemas.microsoft.com/office/drawing/2014/main" val="3351417276"/>
                    </a:ext>
                  </a:extLst>
                </a:gridCol>
                <a:gridCol w="928746">
                  <a:extLst>
                    <a:ext uri="{9D8B030D-6E8A-4147-A177-3AD203B41FA5}">
                      <a16:colId xmlns:a16="http://schemas.microsoft.com/office/drawing/2014/main" val="197202204"/>
                    </a:ext>
                  </a:extLst>
                </a:gridCol>
                <a:gridCol w="928746">
                  <a:extLst>
                    <a:ext uri="{9D8B030D-6E8A-4147-A177-3AD203B41FA5}">
                      <a16:colId xmlns:a16="http://schemas.microsoft.com/office/drawing/2014/main" val="2510646583"/>
                    </a:ext>
                  </a:extLst>
                </a:gridCol>
                <a:gridCol w="928746">
                  <a:extLst>
                    <a:ext uri="{9D8B030D-6E8A-4147-A177-3AD203B41FA5}">
                      <a16:colId xmlns:a16="http://schemas.microsoft.com/office/drawing/2014/main" val="298333851"/>
                    </a:ext>
                  </a:extLst>
                </a:gridCol>
              </a:tblGrid>
              <a:tr h="17247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RU Size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BW20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BW40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BW80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9096963"/>
                  </a:ext>
                </a:extLst>
              </a:tr>
              <a:tr h="3166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#Tone/MHz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Power Boost (dB)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#Tone/MHz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Power Boost (dB)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#Tone/MHz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Power Boost (dB)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4341648"/>
                  </a:ext>
                </a:extLst>
              </a:tr>
              <a:tr h="1724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DRU26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8.13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11.14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11.14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9394139"/>
                  </a:ext>
                </a:extLst>
              </a:tr>
              <a:tr h="1724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DRU52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6.37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8.13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11.14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9343985"/>
                  </a:ext>
                </a:extLst>
              </a:tr>
              <a:tr h="1724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DRU106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3.56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6.37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8.13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7151224"/>
                  </a:ext>
                </a:extLst>
              </a:tr>
              <a:tr h="1724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DRU242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N/A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N/A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2.69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5.12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79780"/>
                  </a:ext>
                </a:extLst>
              </a:tr>
              <a:tr h="1724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DRU484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N/A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N/A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N/A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N/A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2.69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0227533"/>
                  </a:ext>
                </a:extLst>
              </a:tr>
              <a:tr h="1724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DRU996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N/A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N/A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N/A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N/A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N/A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N/A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11592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6413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348B1-6911-5F25-BC3A-774DFF753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989" y="608918"/>
            <a:ext cx="11392060" cy="685800"/>
          </a:xfrm>
        </p:spPr>
        <p:txBody>
          <a:bodyPr/>
          <a:lstStyle/>
          <a:p>
            <a:r>
              <a:rPr lang="en-US" sz="2800" dirty="0"/>
              <a:t>Tone Disabling for DRU (1)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319C66-A7AA-2079-3F09-E9E3E4FC3F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5814B-89A9-7B12-0D4B-442BDA85585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Hamid Hosseinianfar,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C33F4DD-933F-70B9-9A78-D6784FE779E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2024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6D1B6A-7C12-D51F-275D-390969B121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288" y="1418420"/>
            <a:ext cx="5029201" cy="4975243"/>
          </a:xfrm>
        </p:spPr>
        <p:txBody>
          <a:bodyPr/>
          <a:lstStyle/>
          <a:p>
            <a:pPr marL="0" indent="0"/>
            <a:endParaRPr lang="en-US" sz="1200" b="0" dirty="0">
              <a:solidFill>
                <a:schemeClr val="tx1"/>
              </a:solidFill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b="0" dirty="0">
              <a:solidFill>
                <a:schemeClr val="tx1"/>
              </a:solidFill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b="0" dirty="0">
              <a:solidFill>
                <a:schemeClr val="tx1"/>
              </a:solidFill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b="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43" name="Content Placeholder 6">
            <a:extLst>
              <a:ext uri="{FF2B5EF4-FFF2-40B4-BE49-F238E27FC236}">
                <a16:creationId xmlns:a16="http://schemas.microsoft.com/office/drawing/2014/main" id="{DEA1349F-464F-0867-930E-3778EFC4899F}"/>
              </a:ext>
            </a:extLst>
          </p:cNvPr>
          <p:cNvSpPr txBox="1">
            <a:spLocks/>
          </p:cNvSpPr>
          <p:nvPr/>
        </p:nvSpPr>
        <p:spPr bwMode="auto">
          <a:xfrm>
            <a:off x="717519" y="1396120"/>
            <a:ext cx="10756961" cy="154830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b="0" kern="0" dirty="0">
                <a:solidFill>
                  <a:schemeClr val="tx1"/>
                </a:solidFill>
                <a:latin typeface="+mj-lt"/>
              </a:rPr>
              <a:t>To improve the power boost, the STA can disable some of the tones of 26 tones DRU. Disabling a tone means transmitting zero energy on the tone.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b="0" kern="0" dirty="0">
                <a:solidFill>
                  <a:schemeClr val="tx1"/>
                </a:solidFill>
                <a:latin typeface="+mj-lt"/>
              </a:rPr>
              <a:t>The STA can use either odd or even tones of 26 tones DRU.</a:t>
            </a:r>
          </a:p>
          <a:p>
            <a:pPr marL="571500" lvl="1" indent="-171450" algn="just">
              <a:buFont typeface="Arial" panose="020B0604020202020204" pitchFamily="34" charset="0"/>
              <a:buChar char="•"/>
            </a:pPr>
            <a:r>
              <a:rPr lang="en-US" sz="1800" kern="0" dirty="0">
                <a:solidFill>
                  <a:schemeClr val="tx1"/>
                </a:solidFill>
                <a:latin typeface="+mj-lt"/>
              </a:rPr>
              <a:t>Example: </a:t>
            </a:r>
            <a:r>
              <a:rPr lang="en-US" sz="1800" b="0" kern="0" dirty="0">
                <a:solidFill>
                  <a:schemeClr val="tx1"/>
                </a:solidFill>
                <a:latin typeface="+mj-lt"/>
              </a:rPr>
              <a:t>for 26 tones </a:t>
            </a:r>
            <a:r>
              <a:rPr lang="en-US" sz="1800" kern="0" dirty="0">
                <a:solidFill>
                  <a:schemeClr val="tx1"/>
                </a:solidFill>
                <a:latin typeface="+mj-lt"/>
              </a:rPr>
              <a:t>D</a:t>
            </a:r>
            <a:r>
              <a:rPr lang="en-US" sz="1800" b="0" kern="0" dirty="0">
                <a:solidFill>
                  <a:schemeClr val="tx1"/>
                </a:solidFill>
                <a:latin typeface="+mj-lt"/>
              </a:rPr>
              <a:t>RU 20MHz spreading BW the power boost is 8.13 </a:t>
            </a:r>
            <a:r>
              <a:rPr lang="en-US" sz="1800" b="0" kern="0" dirty="0" err="1">
                <a:solidFill>
                  <a:schemeClr val="tx1"/>
                </a:solidFill>
                <a:latin typeface="+mj-lt"/>
              </a:rPr>
              <a:t>dB.</a:t>
            </a:r>
            <a:r>
              <a:rPr lang="en-US" sz="1800" b="0" kern="0" dirty="0">
                <a:solidFill>
                  <a:schemeClr val="tx1"/>
                </a:solidFill>
                <a:latin typeface="+mj-lt"/>
              </a:rPr>
              <a:t> By selecting </a:t>
            </a:r>
            <a:r>
              <a:rPr lang="en-US" sz="1800" kern="0" dirty="0">
                <a:solidFill>
                  <a:schemeClr val="tx1"/>
                </a:solidFill>
                <a:latin typeface="+mj-lt"/>
              </a:rPr>
              <a:t>odd/even</a:t>
            </a:r>
            <a:r>
              <a:rPr lang="en-US" sz="1800" b="0" kern="0" dirty="0">
                <a:solidFill>
                  <a:schemeClr val="tx1"/>
                </a:solidFill>
                <a:latin typeface="+mj-lt"/>
              </a:rPr>
              <a:t> excluding other rest, as shown in the figure maximum power boost of 11.14 dB is achievable. 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F7D0D46-D865-026E-D90A-A0C2D13D2ACA}"/>
              </a:ext>
            </a:extLst>
          </p:cNvPr>
          <p:cNvGrpSpPr/>
          <p:nvPr/>
        </p:nvGrpSpPr>
        <p:grpSpPr>
          <a:xfrm>
            <a:off x="5001412" y="4822169"/>
            <a:ext cx="499054" cy="2160843"/>
            <a:chOff x="3566488" y="4235626"/>
            <a:chExt cx="431190" cy="1144195"/>
          </a:xfrm>
        </p:grpSpPr>
        <p:sp>
          <p:nvSpPr>
            <p:cNvPr id="134" name="Arc 133">
              <a:extLst>
                <a:ext uri="{FF2B5EF4-FFF2-40B4-BE49-F238E27FC236}">
                  <a16:creationId xmlns:a16="http://schemas.microsoft.com/office/drawing/2014/main" id="{A240F36E-DD5D-292C-4FD6-909E0E9CBB14}"/>
                </a:ext>
              </a:extLst>
            </p:cNvPr>
            <p:cNvSpPr/>
            <p:nvPr/>
          </p:nvSpPr>
          <p:spPr bwMode="auto">
            <a:xfrm>
              <a:off x="3566488" y="4235626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solidFill>
              <a:srgbClr val="00B8FF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5" name="Arc 134">
              <a:extLst>
                <a:ext uri="{FF2B5EF4-FFF2-40B4-BE49-F238E27FC236}">
                  <a16:creationId xmlns:a16="http://schemas.microsoft.com/office/drawing/2014/main" id="{644848FF-2908-97CC-34DB-1174B9339E25}"/>
                </a:ext>
              </a:extLst>
            </p:cNvPr>
            <p:cNvSpPr/>
            <p:nvPr/>
          </p:nvSpPr>
          <p:spPr bwMode="auto">
            <a:xfrm>
              <a:off x="3615889" y="4237059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noFill/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6" name="Arc 135">
              <a:extLst>
                <a:ext uri="{FF2B5EF4-FFF2-40B4-BE49-F238E27FC236}">
                  <a16:creationId xmlns:a16="http://schemas.microsoft.com/office/drawing/2014/main" id="{6C7D0CBE-97C8-BAAC-43DA-931854843AE2}"/>
                </a:ext>
              </a:extLst>
            </p:cNvPr>
            <p:cNvSpPr/>
            <p:nvPr/>
          </p:nvSpPr>
          <p:spPr bwMode="auto">
            <a:xfrm>
              <a:off x="3665054" y="4237059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noFill/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7" name="Arc 136">
              <a:extLst>
                <a:ext uri="{FF2B5EF4-FFF2-40B4-BE49-F238E27FC236}">
                  <a16:creationId xmlns:a16="http://schemas.microsoft.com/office/drawing/2014/main" id="{C59362C4-0499-4AD4-6608-CE55DEE8E369}"/>
                </a:ext>
              </a:extLst>
            </p:cNvPr>
            <p:cNvSpPr/>
            <p:nvPr/>
          </p:nvSpPr>
          <p:spPr bwMode="auto">
            <a:xfrm>
              <a:off x="3712609" y="4237059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noFill/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8" name="Arc 137">
              <a:extLst>
                <a:ext uri="{FF2B5EF4-FFF2-40B4-BE49-F238E27FC236}">
                  <a16:creationId xmlns:a16="http://schemas.microsoft.com/office/drawing/2014/main" id="{7BA07192-8F4F-108E-E928-E0AFB35AD30F}"/>
                </a:ext>
              </a:extLst>
            </p:cNvPr>
            <p:cNvSpPr/>
            <p:nvPr/>
          </p:nvSpPr>
          <p:spPr bwMode="auto">
            <a:xfrm>
              <a:off x="3758910" y="4236342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noFill/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9" name="Arc 138">
              <a:extLst>
                <a:ext uri="{FF2B5EF4-FFF2-40B4-BE49-F238E27FC236}">
                  <a16:creationId xmlns:a16="http://schemas.microsoft.com/office/drawing/2014/main" id="{78D8A7BB-96FC-AE40-9877-2DAEC70F4DC3}"/>
                </a:ext>
              </a:extLst>
            </p:cNvPr>
            <p:cNvSpPr/>
            <p:nvPr/>
          </p:nvSpPr>
          <p:spPr bwMode="auto">
            <a:xfrm>
              <a:off x="3808311" y="4237775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noFill/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0" name="Arc 139">
              <a:extLst>
                <a:ext uri="{FF2B5EF4-FFF2-40B4-BE49-F238E27FC236}">
                  <a16:creationId xmlns:a16="http://schemas.microsoft.com/office/drawing/2014/main" id="{BC030E21-1244-8BCA-000E-ECE2A9868520}"/>
                </a:ext>
              </a:extLst>
            </p:cNvPr>
            <p:cNvSpPr/>
            <p:nvPr/>
          </p:nvSpPr>
          <p:spPr bwMode="auto">
            <a:xfrm>
              <a:off x="3857476" y="4237775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noFill/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1" name="Arc 140">
              <a:extLst>
                <a:ext uri="{FF2B5EF4-FFF2-40B4-BE49-F238E27FC236}">
                  <a16:creationId xmlns:a16="http://schemas.microsoft.com/office/drawing/2014/main" id="{ACE524CB-B749-977B-C261-3450C2BD99B6}"/>
                </a:ext>
              </a:extLst>
            </p:cNvPr>
            <p:cNvSpPr/>
            <p:nvPr/>
          </p:nvSpPr>
          <p:spPr bwMode="auto">
            <a:xfrm>
              <a:off x="3905031" y="4237775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noFill/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2" name="Arc 141">
              <a:extLst>
                <a:ext uri="{FF2B5EF4-FFF2-40B4-BE49-F238E27FC236}">
                  <a16:creationId xmlns:a16="http://schemas.microsoft.com/office/drawing/2014/main" id="{7838B41A-591C-2E47-4720-292FE22D01EA}"/>
                </a:ext>
              </a:extLst>
            </p:cNvPr>
            <p:cNvSpPr/>
            <p:nvPr/>
          </p:nvSpPr>
          <p:spPr bwMode="auto">
            <a:xfrm>
              <a:off x="3951959" y="4236342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noFill/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C5B46D93-31D2-98BB-F66D-016917B12302}"/>
              </a:ext>
            </a:extLst>
          </p:cNvPr>
          <p:cNvGrpSpPr/>
          <p:nvPr/>
        </p:nvGrpSpPr>
        <p:grpSpPr>
          <a:xfrm>
            <a:off x="5507061" y="4820140"/>
            <a:ext cx="499054" cy="2160843"/>
            <a:chOff x="3566488" y="4235626"/>
            <a:chExt cx="431190" cy="1144195"/>
          </a:xfrm>
        </p:grpSpPr>
        <p:sp>
          <p:nvSpPr>
            <p:cNvPr id="125" name="Arc 124">
              <a:extLst>
                <a:ext uri="{FF2B5EF4-FFF2-40B4-BE49-F238E27FC236}">
                  <a16:creationId xmlns:a16="http://schemas.microsoft.com/office/drawing/2014/main" id="{70C96F75-6C3D-5D65-746D-A788AED5B271}"/>
                </a:ext>
              </a:extLst>
            </p:cNvPr>
            <p:cNvSpPr/>
            <p:nvPr/>
          </p:nvSpPr>
          <p:spPr bwMode="auto">
            <a:xfrm>
              <a:off x="3566488" y="4235626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solidFill>
              <a:schemeClr val="bg1"/>
            </a:solidFill>
            <a:ln w="31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6" name="Arc 125">
              <a:extLst>
                <a:ext uri="{FF2B5EF4-FFF2-40B4-BE49-F238E27FC236}">
                  <a16:creationId xmlns:a16="http://schemas.microsoft.com/office/drawing/2014/main" id="{DC478167-2BDD-B75D-E284-705CEFF3F31D}"/>
                </a:ext>
              </a:extLst>
            </p:cNvPr>
            <p:cNvSpPr/>
            <p:nvPr/>
          </p:nvSpPr>
          <p:spPr bwMode="auto">
            <a:xfrm>
              <a:off x="3615889" y="4237059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noFill/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7" name="Arc 126">
              <a:extLst>
                <a:ext uri="{FF2B5EF4-FFF2-40B4-BE49-F238E27FC236}">
                  <a16:creationId xmlns:a16="http://schemas.microsoft.com/office/drawing/2014/main" id="{B1DF168E-8EC2-8272-5316-542B63EE479D}"/>
                </a:ext>
              </a:extLst>
            </p:cNvPr>
            <p:cNvSpPr/>
            <p:nvPr/>
          </p:nvSpPr>
          <p:spPr bwMode="auto">
            <a:xfrm>
              <a:off x="3665054" y="4237059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noFill/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8" name="Arc 127">
              <a:extLst>
                <a:ext uri="{FF2B5EF4-FFF2-40B4-BE49-F238E27FC236}">
                  <a16:creationId xmlns:a16="http://schemas.microsoft.com/office/drawing/2014/main" id="{EE9B602A-F540-506D-C78F-1D4A87EE0225}"/>
                </a:ext>
              </a:extLst>
            </p:cNvPr>
            <p:cNvSpPr/>
            <p:nvPr/>
          </p:nvSpPr>
          <p:spPr bwMode="auto">
            <a:xfrm>
              <a:off x="3712609" y="4237059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noFill/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9" name="Arc 128">
              <a:extLst>
                <a:ext uri="{FF2B5EF4-FFF2-40B4-BE49-F238E27FC236}">
                  <a16:creationId xmlns:a16="http://schemas.microsoft.com/office/drawing/2014/main" id="{1EC18A7C-8BF2-D331-E7B8-CB197B23585A}"/>
                </a:ext>
              </a:extLst>
            </p:cNvPr>
            <p:cNvSpPr/>
            <p:nvPr/>
          </p:nvSpPr>
          <p:spPr bwMode="auto">
            <a:xfrm>
              <a:off x="3758910" y="4236342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noFill/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0" name="Arc 129">
              <a:extLst>
                <a:ext uri="{FF2B5EF4-FFF2-40B4-BE49-F238E27FC236}">
                  <a16:creationId xmlns:a16="http://schemas.microsoft.com/office/drawing/2014/main" id="{37667ADD-11BC-07BC-665E-95496DC44873}"/>
                </a:ext>
              </a:extLst>
            </p:cNvPr>
            <p:cNvSpPr/>
            <p:nvPr/>
          </p:nvSpPr>
          <p:spPr bwMode="auto">
            <a:xfrm>
              <a:off x="3808311" y="4237775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noFill/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1" name="Arc 130">
              <a:extLst>
                <a:ext uri="{FF2B5EF4-FFF2-40B4-BE49-F238E27FC236}">
                  <a16:creationId xmlns:a16="http://schemas.microsoft.com/office/drawing/2014/main" id="{2B0EF035-EB25-D134-5C36-6051BC28B1D9}"/>
                </a:ext>
              </a:extLst>
            </p:cNvPr>
            <p:cNvSpPr/>
            <p:nvPr/>
          </p:nvSpPr>
          <p:spPr bwMode="auto">
            <a:xfrm>
              <a:off x="3857476" y="4237775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noFill/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2" name="Arc 131">
              <a:extLst>
                <a:ext uri="{FF2B5EF4-FFF2-40B4-BE49-F238E27FC236}">
                  <a16:creationId xmlns:a16="http://schemas.microsoft.com/office/drawing/2014/main" id="{1B4EE9B6-9B6D-24C9-2C63-0BE4834D6D01}"/>
                </a:ext>
              </a:extLst>
            </p:cNvPr>
            <p:cNvSpPr/>
            <p:nvPr/>
          </p:nvSpPr>
          <p:spPr bwMode="auto">
            <a:xfrm>
              <a:off x="3905031" y="4237775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noFill/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3" name="Arc 132">
              <a:extLst>
                <a:ext uri="{FF2B5EF4-FFF2-40B4-BE49-F238E27FC236}">
                  <a16:creationId xmlns:a16="http://schemas.microsoft.com/office/drawing/2014/main" id="{8DD78EF7-5E2E-FBB8-B42F-D430C92642DC}"/>
                </a:ext>
              </a:extLst>
            </p:cNvPr>
            <p:cNvSpPr/>
            <p:nvPr/>
          </p:nvSpPr>
          <p:spPr bwMode="auto">
            <a:xfrm>
              <a:off x="3951959" y="4236342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noFill/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6FB1BF36-578A-DDDA-99C9-F0EA3D99476A}"/>
              </a:ext>
            </a:extLst>
          </p:cNvPr>
          <p:cNvGrpSpPr/>
          <p:nvPr/>
        </p:nvGrpSpPr>
        <p:grpSpPr>
          <a:xfrm>
            <a:off x="8268304" y="4824198"/>
            <a:ext cx="499054" cy="2160843"/>
            <a:chOff x="3566488" y="4235626"/>
            <a:chExt cx="431190" cy="1144195"/>
          </a:xfrm>
        </p:grpSpPr>
        <p:sp>
          <p:nvSpPr>
            <p:cNvPr id="116" name="Arc 115">
              <a:extLst>
                <a:ext uri="{FF2B5EF4-FFF2-40B4-BE49-F238E27FC236}">
                  <a16:creationId xmlns:a16="http://schemas.microsoft.com/office/drawing/2014/main" id="{8D2C75C6-DBCE-8029-89BB-45137ABC4316}"/>
                </a:ext>
              </a:extLst>
            </p:cNvPr>
            <p:cNvSpPr/>
            <p:nvPr/>
          </p:nvSpPr>
          <p:spPr bwMode="auto">
            <a:xfrm>
              <a:off x="3566488" y="4235626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solidFill>
              <a:schemeClr val="bg1"/>
            </a:solidFill>
            <a:ln w="31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7" name="Arc 116">
              <a:extLst>
                <a:ext uri="{FF2B5EF4-FFF2-40B4-BE49-F238E27FC236}">
                  <a16:creationId xmlns:a16="http://schemas.microsoft.com/office/drawing/2014/main" id="{363D6337-2379-CEC5-5739-1666DFA0A6D0}"/>
                </a:ext>
              </a:extLst>
            </p:cNvPr>
            <p:cNvSpPr/>
            <p:nvPr/>
          </p:nvSpPr>
          <p:spPr bwMode="auto">
            <a:xfrm>
              <a:off x="3615889" y="4237059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noFill/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8" name="Arc 117">
              <a:extLst>
                <a:ext uri="{FF2B5EF4-FFF2-40B4-BE49-F238E27FC236}">
                  <a16:creationId xmlns:a16="http://schemas.microsoft.com/office/drawing/2014/main" id="{A08687DD-3070-0B27-9273-33B42D0EBC2A}"/>
                </a:ext>
              </a:extLst>
            </p:cNvPr>
            <p:cNvSpPr/>
            <p:nvPr/>
          </p:nvSpPr>
          <p:spPr bwMode="auto">
            <a:xfrm>
              <a:off x="3665054" y="4237059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noFill/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9" name="Arc 118">
              <a:extLst>
                <a:ext uri="{FF2B5EF4-FFF2-40B4-BE49-F238E27FC236}">
                  <a16:creationId xmlns:a16="http://schemas.microsoft.com/office/drawing/2014/main" id="{6D1255D2-6A42-B8D9-1848-9CF5DAC50532}"/>
                </a:ext>
              </a:extLst>
            </p:cNvPr>
            <p:cNvSpPr/>
            <p:nvPr/>
          </p:nvSpPr>
          <p:spPr bwMode="auto">
            <a:xfrm>
              <a:off x="3712609" y="4237059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noFill/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0" name="Arc 119">
              <a:extLst>
                <a:ext uri="{FF2B5EF4-FFF2-40B4-BE49-F238E27FC236}">
                  <a16:creationId xmlns:a16="http://schemas.microsoft.com/office/drawing/2014/main" id="{2A5C8DB2-97BE-13DE-E710-9A0F1B52D447}"/>
                </a:ext>
              </a:extLst>
            </p:cNvPr>
            <p:cNvSpPr/>
            <p:nvPr/>
          </p:nvSpPr>
          <p:spPr bwMode="auto">
            <a:xfrm>
              <a:off x="3758910" y="4236342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noFill/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1" name="Arc 120">
              <a:extLst>
                <a:ext uri="{FF2B5EF4-FFF2-40B4-BE49-F238E27FC236}">
                  <a16:creationId xmlns:a16="http://schemas.microsoft.com/office/drawing/2014/main" id="{7B721DD1-B1AF-BB34-D3C7-8CF12C487094}"/>
                </a:ext>
              </a:extLst>
            </p:cNvPr>
            <p:cNvSpPr/>
            <p:nvPr/>
          </p:nvSpPr>
          <p:spPr bwMode="auto">
            <a:xfrm>
              <a:off x="3808311" y="4237775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noFill/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2" name="Arc 121">
              <a:extLst>
                <a:ext uri="{FF2B5EF4-FFF2-40B4-BE49-F238E27FC236}">
                  <a16:creationId xmlns:a16="http://schemas.microsoft.com/office/drawing/2014/main" id="{C812A32E-233D-40F2-2BE3-2FB7F720BE52}"/>
                </a:ext>
              </a:extLst>
            </p:cNvPr>
            <p:cNvSpPr/>
            <p:nvPr/>
          </p:nvSpPr>
          <p:spPr bwMode="auto">
            <a:xfrm>
              <a:off x="3857476" y="4237775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noFill/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3" name="Arc 122">
              <a:extLst>
                <a:ext uri="{FF2B5EF4-FFF2-40B4-BE49-F238E27FC236}">
                  <a16:creationId xmlns:a16="http://schemas.microsoft.com/office/drawing/2014/main" id="{851C8FE8-D261-8009-886A-009B30107B4A}"/>
                </a:ext>
              </a:extLst>
            </p:cNvPr>
            <p:cNvSpPr/>
            <p:nvPr/>
          </p:nvSpPr>
          <p:spPr bwMode="auto">
            <a:xfrm>
              <a:off x="3905031" y="4237775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noFill/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4" name="Arc 123">
              <a:extLst>
                <a:ext uri="{FF2B5EF4-FFF2-40B4-BE49-F238E27FC236}">
                  <a16:creationId xmlns:a16="http://schemas.microsoft.com/office/drawing/2014/main" id="{8692F13E-2597-9FE3-4D7D-F0F2835C8F6F}"/>
                </a:ext>
              </a:extLst>
            </p:cNvPr>
            <p:cNvSpPr/>
            <p:nvPr/>
          </p:nvSpPr>
          <p:spPr bwMode="auto">
            <a:xfrm>
              <a:off x="3951959" y="4236342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noFill/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A242CC34-D356-AAB9-0AA2-555A58C84A22}"/>
              </a:ext>
            </a:extLst>
          </p:cNvPr>
          <p:cNvGrpSpPr/>
          <p:nvPr/>
        </p:nvGrpSpPr>
        <p:grpSpPr>
          <a:xfrm>
            <a:off x="3969584" y="4820140"/>
            <a:ext cx="499054" cy="2160843"/>
            <a:chOff x="3566488" y="4235626"/>
            <a:chExt cx="431190" cy="1144195"/>
          </a:xfrm>
        </p:grpSpPr>
        <p:sp>
          <p:nvSpPr>
            <p:cNvPr id="107" name="Arc 106">
              <a:extLst>
                <a:ext uri="{FF2B5EF4-FFF2-40B4-BE49-F238E27FC236}">
                  <a16:creationId xmlns:a16="http://schemas.microsoft.com/office/drawing/2014/main" id="{20E3B05B-3EC0-7532-B5B8-3FF87205A097}"/>
                </a:ext>
              </a:extLst>
            </p:cNvPr>
            <p:cNvSpPr/>
            <p:nvPr/>
          </p:nvSpPr>
          <p:spPr bwMode="auto">
            <a:xfrm>
              <a:off x="3566488" y="4235626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solidFill>
              <a:srgbClr val="00B8FF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8" name="Arc 107">
              <a:extLst>
                <a:ext uri="{FF2B5EF4-FFF2-40B4-BE49-F238E27FC236}">
                  <a16:creationId xmlns:a16="http://schemas.microsoft.com/office/drawing/2014/main" id="{A31A71DD-E638-4F6C-C06F-A4F6CEC94E01}"/>
                </a:ext>
              </a:extLst>
            </p:cNvPr>
            <p:cNvSpPr/>
            <p:nvPr/>
          </p:nvSpPr>
          <p:spPr bwMode="auto">
            <a:xfrm>
              <a:off x="3615889" y="4237059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noFill/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9" name="Arc 108">
              <a:extLst>
                <a:ext uri="{FF2B5EF4-FFF2-40B4-BE49-F238E27FC236}">
                  <a16:creationId xmlns:a16="http://schemas.microsoft.com/office/drawing/2014/main" id="{9354C5DF-58D6-C71D-7779-9F75F0044A4C}"/>
                </a:ext>
              </a:extLst>
            </p:cNvPr>
            <p:cNvSpPr/>
            <p:nvPr/>
          </p:nvSpPr>
          <p:spPr bwMode="auto">
            <a:xfrm>
              <a:off x="3665054" y="4237059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noFill/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0" name="Arc 109">
              <a:extLst>
                <a:ext uri="{FF2B5EF4-FFF2-40B4-BE49-F238E27FC236}">
                  <a16:creationId xmlns:a16="http://schemas.microsoft.com/office/drawing/2014/main" id="{257D0FFC-28A4-6DEE-28E2-54F395D989EC}"/>
                </a:ext>
              </a:extLst>
            </p:cNvPr>
            <p:cNvSpPr/>
            <p:nvPr/>
          </p:nvSpPr>
          <p:spPr bwMode="auto">
            <a:xfrm>
              <a:off x="3712609" y="4237059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noFill/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1" name="Arc 110">
              <a:extLst>
                <a:ext uri="{FF2B5EF4-FFF2-40B4-BE49-F238E27FC236}">
                  <a16:creationId xmlns:a16="http://schemas.microsoft.com/office/drawing/2014/main" id="{F898C181-0527-0D16-B775-E63D2198F063}"/>
                </a:ext>
              </a:extLst>
            </p:cNvPr>
            <p:cNvSpPr/>
            <p:nvPr/>
          </p:nvSpPr>
          <p:spPr bwMode="auto">
            <a:xfrm>
              <a:off x="3758910" y="4236342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noFill/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2" name="Arc 111">
              <a:extLst>
                <a:ext uri="{FF2B5EF4-FFF2-40B4-BE49-F238E27FC236}">
                  <a16:creationId xmlns:a16="http://schemas.microsoft.com/office/drawing/2014/main" id="{6EFEB825-08A9-E960-EE61-13F83A9D2090}"/>
                </a:ext>
              </a:extLst>
            </p:cNvPr>
            <p:cNvSpPr/>
            <p:nvPr/>
          </p:nvSpPr>
          <p:spPr bwMode="auto">
            <a:xfrm>
              <a:off x="3808311" y="4237775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noFill/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3" name="Arc 112">
              <a:extLst>
                <a:ext uri="{FF2B5EF4-FFF2-40B4-BE49-F238E27FC236}">
                  <a16:creationId xmlns:a16="http://schemas.microsoft.com/office/drawing/2014/main" id="{E750E8C3-8529-FF2F-02C5-16DA77345DD9}"/>
                </a:ext>
              </a:extLst>
            </p:cNvPr>
            <p:cNvSpPr/>
            <p:nvPr/>
          </p:nvSpPr>
          <p:spPr bwMode="auto">
            <a:xfrm>
              <a:off x="3857476" y="4237775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noFill/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4" name="Arc 113">
              <a:extLst>
                <a:ext uri="{FF2B5EF4-FFF2-40B4-BE49-F238E27FC236}">
                  <a16:creationId xmlns:a16="http://schemas.microsoft.com/office/drawing/2014/main" id="{301B8B1B-8A0A-9435-CE06-272D814DD358}"/>
                </a:ext>
              </a:extLst>
            </p:cNvPr>
            <p:cNvSpPr/>
            <p:nvPr/>
          </p:nvSpPr>
          <p:spPr bwMode="auto">
            <a:xfrm>
              <a:off x="3905031" y="4237775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noFill/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5" name="Arc 114">
              <a:extLst>
                <a:ext uri="{FF2B5EF4-FFF2-40B4-BE49-F238E27FC236}">
                  <a16:creationId xmlns:a16="http://schemas.microsoft.com/office/drawing/2014/main" id="{7A63F4AD-32B7-981A-9113-044735EC6CD3}"/>
                </a:ext>
              </a:extLst>
            </p:cNvPr>
            <p:cNvSpPr/>
            <p:nvPr/>
          </p:nvSpPr>
          <p:spPr bwMode="auto">
            <a:xfrm>
              <a:off x="3951959" y="4236342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noFill/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799A720A-9E87-AEE3-02DF-81CEA5BA92AD}"/>
              </a:ext>
            </a:extLst>
          </p:cNvPr>
          <p:cNvGrpSpPr/>
          <p:nvPr/>
        </p:nvGrpSpPr>
        <p:grpSpPr>
          <a:xfrm>
            <a:off x="4492719" y="4821040"/>
            <a:ext cx="499054" cy="2154838"/>
            <a:chOff x="3566488" y="4235626"/>
            <a:chExt cx="431190" cy="1144195"/>
          </a:xfrm>
        </p:grpSpPr>
        <p:sp>
          <p:nvSpPr>
            <p:cNvPr id="98" name="Arc 97">
              <a:extLst>
                <a:ext uri="{FF2B5EF4-FFF2-40B4-BE49-F238E27FC236}">
                  <a16:creationId xmlns:a16="http://schemas.microsoft.com/office/drawing/2014/main" id="{966BE772-6F74-2891-AC75-561D935F8D4E}"/>
                </a:ext>
              </a:extLst>
            </p:cNvPr>
            <p:cNvSpPr/>
            <p:nvPr/>
          </p:nvSpPr>
          <p:spPr bwMode="auto">
            <a:xfrm>
              <a:off x="3566488" y="4235626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noFill/>
            <a:ln w="31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9" name="Arc 98">
              <a:extLst>
                <a:ext uri="{FF2B5EF4-FFF2-40B4-BE49-F238E27FC236}">
                  <a16:creationId xmlns:a16="http://schemas.microsoft.com/office/drawing/2014/main" id="{BC063CA8-D1B4-D280-3E5A-F2964920F60E}"/>
                </a:ext>
              </a:extLst>
            </p:cNvPr>
            <p:cNvSpPr/>
            <p:nvPr/>
          </p:nvSpPr>
          <p:spPr bwMode="auto">
            <a:xfrm>
              <a:off x="3615889" y="4237059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noFill/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0" name="Arc 99">
              <a:extLst>
                <a:ext uri="{FF2B5EF4-FFF2-40B4-BE49-F238E27FC236}">
                  <a16:creationId xmlns:a16="http://schemas.microsoft.com/office/drawing/2014/main" id="{BC66EC54-D8C9-0230-DEC2-5F0746A8C4B9}"/>
                </a:ext>
              </a:extLst>
            </p:cNvPr>
            <p:cNvSpPr/>
            <p:nvPr/>
          </p:nvSpPr>
          <p:spPr bwMode="auto">
            <a:xfrm>
              <a:off x="3665054" y="4237059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noFill/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1" name="Arc 100">
              <a:extLst>
                <a:ext uri="{FF2B5EF4-FFF2-40B4-BE49-F238E27FC236}">
                  <a16:creationId xmlns:a16="http://schemas.microsoft.com/office/drawing/2014/main" id="{43E858F5-AA3A-616F-BAD3-A9A040630642}"/>
                </a:ext>
              </a:extLst>
            </p:cNvPr>
            <p:cNvSpPr/>
            <p:nvPr/>
          </p:nvSpPr>
          <p:spPr bwMode="auto">
            <a:xfrm>
              <a:off x="3712609" y="4237059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noFill/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2" name="Arc 101">
              <a:extLst>
                <a:ext uri="{FF2B5EF4-FFF2-40B4-BE49-F238E27FC236}">
                  <a16:creationId xmlns:a16="http://schemas.microsoft.com/office/drawing/2014/main" id="{543981C1-4B4E-F9B9-BB8A-FA39B919BE6D}"/>
                </a:ext>
              </a:extLst>
            </p:cNvPr>
            <p:cNvSpPr/>
            <p:nvPr/>
          </p:nvSpPr>
          <p:spPr bwMode="auto">
            <a:xfrm>
              <a:off x="3758910" y="4236342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noFill/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3" name="Arc 102">
              <a:extLst>
                <a:ext uri="{FF2B5EF4-FFF2-40B4-BE49-F238E27FC236}">
                  <a16:creationId xmlns:a16="http://schemas.microsoft.com/office/drawing/2014/main" id="{7A9B94B3-3124-DD38-0EEB-F14138708C81}"/>
                </a:ext>
              </a:extLst>
            </p:cNvPr>
            <p:cNvSpPr/>
            <p:nvPr/>
          </p:nvSpPr>
          <p:spPr bwMode="auto">
            <a:xfrm>
              <a:off x="3808311" y="4237775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noFill/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4" name="Arc 103">
              <a:extLst>
                <a:ext uri="{FF2B5EF4-FFF2-40B4-BE49-F238E27FC236}">
                  <a16:creationId xmlns:a16="http://schemas.microsoft.com/office/drawing/2014/main" id="{7FB9676E-2641-A950-80C5-C25F7E1239E0}"/>
                </a:ext>
              </a:extLst>
            </p:cNvPr>
            <p:cNvSpPr/>
            <p:nvPr/>
          </p:nvSpPr>
          <p:spPr bwMode="auto">
            <a:xfrm>
              <a:off x="3857476" y="4237775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noFill/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5" name="Arc 104">
              <a:extLst>
                <a:ext uri="{FF2B5EF4-FFF2-40B4-BE49-F238E27FC236}">
                  <a16:creationId xmlns:a16="http://schemas.microsoft.com/office/drawing/2014/main" id="{77750EBA-9D5B-B6A8-B769-1E7287E9BA19}"/>
                </a:ext>
              </a:extLst>
            </p:cNvPr>
            <p:cNvSpPr/>
            <p:nvPr/>
          </p:nvSpPr>
          <p:spPr bwMode="auto">
            <a:xfrm>
              <a:off x="3905031" y="4237775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noFill/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6" name="Arc 105">
              <a:extLst>
                <a:ext uri="{FF2B5EF4-FFF2-40B4-BE49-F238E27FC236}">
                  <a16:creationId xmlns:a16="http://schemas.microsoft.com/office/drawing/2014/main" id="{981C3B17-AB86-AED0-C731-627F5D75EB39}"/>
                </a:ext>
              </a:extLst>
            </p:cNvPr>
            <p:cNvSpPr/>
            <p:nvPr/>
          </p:nvSpPr>
          <p:spPr bwMode="auto">
            <a:xfrm>
              <a:off x="3951959" y="4236342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noFill/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ECEFC414-6C77-324D-BFB8-C8EF3DCDFFC5}"/>
                  </a:ext>
                </a:extLst>
              </p:cNvPr>
              <p:cNvSpPr txBox="1"/>
              <p:nvPr/>
            </p:nvSpPr>
            <p:spPr>
              <a:xfrm>
                <a:off x="3106367" y="5546392"/>
                <a:ext cx="787239" cy="3226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5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1050" dirty="0">
                              <a:solidFill>
                                <a:schemeClr val="tx1"/>
                              </a:solidFill>
                              <a:latin typeface="+mj-lt"/>
                            </a:rPr>
                            <m:t>PSD</m:t>
                          </m:r>
                        </m:e>
                        <m:sub>
                          <m:r>
                            <a:rPr lang="en-US" sz="105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𝑀𝑎𝑥</m:t>
                          </m:r>
                        </m:sub>
                      </m:sSub>
                    </m:oMath>
                  </m:oMathPara>
                </a14:m>
                <a:endParaRPr lang="en-US" sz="1050" dirty="0">
                  <a:solidFill>
                    <a:schemeClr val="tx1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ECEFC414-6C77-324D-BFB8-C8EF3DCDFF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6367" y="5546392"/>
                <a:ext cx="787239" cy="3226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4" name="Group 43">
            <a:extLst>
              <a:ext uri="{FF2B5EF4-FFF2-40B4-BE49-F238E27FC236}">
                <a16:creationId xmlns:a16="http://schemas.microsoft.com/office/drawing/2014/main" id="{4C8FE43A-3A1C-45A7-CC91-26D30E6450F3}"/>
              </a:ext>
            </a:extLst>
          </p:cNvPr>
          <p:cNvGrpSpPr/>
          <p:nvPr/>
        </p:nvGrpSpPr>
        <p:grpSpPr>
          <a:xfrm>
            <a:off x="7753658" y="4830508"/>
            <a:ext cx="499054" cy="2160843"/>
            <a:chOff x="3566488" y="4235626"/>
            <a:chExt cx="431190" cy="1144195"/>
          </a:xfrm>
        </p:grpSpPr>
        <p:sp>
          <p:nvSpPr>
            <p:cNvPr id="89" name="Arc 88">
              <a:extLst>
                <a:ext uri="{FF2B5EF4-FFF2-40B4-BE49-F238E27FC236}">
                  <a16:creationId xmlns:a16="http://schemas.microsoft.com/office/drawing/2014/main" id="{80195E07-AD9E-B219-A317-D41A36C73B3F}"/>
                </a:ext>
              </a:extLst>
            </p:cNvPr>
            <p:cNvSpPr/>
            <p:nvPr/>
          </p:nvSpPr>
          <p:spPr bwMode="auto">
            <a:xfrm>
              <a:off x="3566488" y="4235626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solidFill>
              <a:srgbClr val="00B8FF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0" name="Arc 89">
              <a:extLst>
                <a:ext uri="{FF2B5EF4-FFF2-40B4-BE49-F238E27FC236}">
                  <a16:creationId xmlns:a16="http://schemas.microsoft.com/office/drawing/2014/main" id="{56EE88DD-F8FA-1407-1FBF-366A38683FE4}"/>
                </a:ext>
              </a:extLst>
            </p:cNvPr>
            <p:cNvSpPr/>
            <p:nvPr/>
          </p:nvSpPr>
          <p:spPr bwMode="auto">
            <a:xfrm>
              <a:off x="3615889" y="4237059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noFill/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1" name="Arc 90">
              <a:extLst>
                <a:ext uri="{FF2B5EF4-FFF2-40B4-BE49-F238E27FC236}">
                  <a16:creationId xmlns:a16="http://schemas.microsoft.com/office/drawing/2014/main" id="{E67F92C5-DF68-5797-7D02-BF4E63A121E7}"/>
                </a:ext>
              </a:extLst>
            </p:cNvPr>
            <p:cNvSpPr/>
            <p:nvPr/>
          </p:nvSpPr>
          <p:spPr bwMode="auto">
            <a:xfrm>
              <a:off x="3665054" y="4237059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noFill/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2" name="Arc 91">
              <a:extLst>
                <a:ext uri="{FF2B5EF4-FFF2-40B4-BE49-F238E27FC236}">
                  <a16:creationId xmlns:a16="http://schemas.microsoft.com/office/drawing/2014/main" id="{097EB79D-8994-2BA4-10BA-4016ED77186B}"/>
                </a:ext>
              </a:extLst>
            </p:cNvPr>
            <p:cNvSpPr/>
            <p:nvPr/>
          </p:nvSpPr>
          <p:spPr bwMode="auto">
            <a:xfrm>
              <a:off x="3712609" y="4237059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noFill/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3" name="Arc 92">
              <a:extLst>
                <a:ext uri="{FF2B5EF4-FFF2-40B4-BE49-F238E27FC236}">
                  <a16:creationId xmlns:a16="http://schemas.microsoft.com/office/drawing/2014/main" id="{68820889-C2FA-7CD9-7167-CD564EFB03B8}"/>
                </a:ext>
              </a:extLst>
            </p:cNvPr>
            <p:cNvSpPr/>
            <p:nvPr/>
          </p:nvSpPr>
          <p:spPr bwMode="auto">
            <a:xfrm>
              <a:off x="3758910" y="4236342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noFill/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4" name="Arc 93">
              <a:extLst>
                <a:ext uri="{FF2B5EF4-FFF2-40B4-BE49-F238E27FC236}">
                  <a16:creationId xmlns:a16="http://schemas.microsoft.com/office/drawing/2014/main" id="{5802F2ED-76E9-B79F-5F4F-DF800006F79F}"/>
                </a:ext>
              </a:extLst>
            </p:cNvPr>
            <p:cNvSpPr/>
            <p:nvPr/>
          </p:nvSpPr>
          <p:spPr bwMode="auto">
            <a:xfrm>
              <a:off x="3808311" y="4237775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noFill/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5" name="Arc 94">
              <a:extLst>
                <a:ext uri="{FF2B5EF4-FFF2-40B4-BE49-F238E27FC236}">
                  <a16:creationId xmlns:a16="http://schemas.microsoft.com/office/drawing/2014/main" id="{1ACDE135-E57D-9557-8888-77239F0AECA9}"/>
                </a:ext>
              </a:extLst>
            </p:cNvPr>
            <p:cNvSpPr/>
            <p:nvPr/>
          </p:nvSpPr>
          <p:spPr bwMode="auto">
            <a:xfrm>
              <a:off x="3857476" y="4237775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noFill/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6" name="Arc 95">
              <a:extLst>
                <a:ext uri="{FF2B5EF4-FFF2-40B4-BE49-F238E27FC236}">
                  <a16:creationId xmlns:a16="http://schemas.microsoft.com/office/drawing/2014/main" id="{5556C455-C3F9-DCA1-40C2-0F44FA33943D}"/>
                </a:ext>
              </a:extLst>
            </p:cNvPr>
            <p:cNvSpPr/>
            <p:nvPr/>
          </p:nvSpPr>
          <p:spPr bwMode="auto">
            <a:xfrm>
              <a:off x="3905031" y="4237775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noFill/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7" name="Arc 96">
              <a:extLst>
                <a:ext uri="{FF2B5EF4-FFF2-40B4-BE49-F238E27FC236}">
                  <a16:creationId xmlns:a16="http://schemas.microsoft.com/office/drawing/2014/main" id="{C7778727-D5A2-6EE2-DDAB-6ADC32C2737D}"/>
                </a:ext>
              </a:extLst>
            </p:cNvPr>
            <p:cNvSpPr/>
            <p:nvPr/>
          </p:nvSpPr>
          <p:spPr bwMode="auto">
            <a:xfrm>
              <a:off x="3951959" y="4236342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noFill/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9A08A5A6-6363-64D9-2231-1F1312DD9765}"/>
                  </a:ext>
                </a:extLst>
              </p:cNvPr>
              <p:cNvSpPr txBox="1"/>
              <p:nvPr/>
            </p:nvSpPr>
            <p:spPr>
              <a:xfrm>
                <a:off x="3091649" y="4611113"/>
                <a:ext cx="876367" cy="3315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5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1050" dirty="0">
                              <a:solidFill>
                                <a:schemeClr val="tx1"/>
                              </a:solidFill>
                              <a:latin typeface="+mj-lt"/>
                            </a:rPr>
                            <m:t>P</m:t>
                          </m:r>
                        </m:e>
                        <m:sub>
                          <m:r>
                            <a:rPr lang="en-US" sz="105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𝑇𝑜𝑛𝑒</m:t>
                          </m:r>
                          <m:r>
                            <a:rPr lang="en-US" sz="105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05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𝑀𝑎𝑥</m:t>
                          </m:r>
                        </m:sub>
                      </m:sSub>
                    </m:oMath>
                  </m:oMathPara>
                </a14:m>
                <a:endParaRPr lang="en-US" sz="1050" dirty="0">
                  <a:solidFill>
                    <a:schemeClr val="tx1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9A08A5A6-6363-64D9-2231-1F1312DD97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649" y="4611113"/>
                <a:ext cx="876367" cy="33156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6" name="Group 45">
            <a:extLst>
              <a:ext uri="{FF2B5EF4-FFF2-40B4-BE49-F238E27FC236}">
                <a16:creationId xmlns:a16="http://schemas.microsoft.com/office/drawing/2014/main" id="{A9FC64BC-7D32-15F1-E361-10C080C383A3}"/>
              </a:ext>
            </a:extLst>
          </p:cNvPr>
          <p:cNvGrpSpPr/>
          <p:nvPr/>
        </p:nvGrpSpPr>
        <p:grpSpPr>
          <a:xfrm>
            <a:off x="3873094" y="3169476"/>
            <a:ext cx="5804306" cy="3026584"/>
            <a:chOff x="838200" y="3637598"/>
            <a:chExt cx="5015008" cy="2382202"/>
          </a:xfrm>
        </p:grpSpPr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7A04AAE9-B2CB-F4C9-237F-6954B78EE12A}"/>
                </a:ext>
              </a:extLst>
            </p:cNvPr>
            <p:cNvGrpSpPr/>
            <p:nvPr/>
          </p:nvGrpSpPr>
          <p:grpSpPr>
            <a:xfrm>
              <a:off x="2255443" y="3930380"/>
              <a:ext cx="431190" cy="1144195"/>
              <a:chOff x="3566488" y="4235626"/>
              <a:chExt cx="431190" cy="1144195"/>
            </a:xfrm>
          </p:grpSpPr>
          <p:sp>
            <p:nvSpPr>
              <p:cNvPr id="80" name="Arc 79">
                <a:extLst>
                  <a:ext uri="{FF2B5EF4-FFF2-40B4-BE49-F238E27FC236}">
                    <a16:creationId xmlns:a16="http://schemas.microsoft.com/office/drawing/2014/main" id="{B5566D74-C307-C6C6-E4E8-9F88C6D313CE}"/>
                  </a:ext>
                </a:extLst>
              </p:cNvPr>
              <p:cNvSpPr/>
              <p:nvPr/>
            </p:nvSpPr>
            <p:spPr bwMode="auto">
              <a:xfrm>
                <a:off x="3566488" y="4235626"/>
                <a:ext cx="45719" cy="1142046"/>
              </a:xfrm>
              <a:prstGeom prst="arc">
                <a:avLst>
                  <a:gd name="adj1" fmla="val 10933742"/>
                  <a:gd name="adj2" fmla="val 0"/>
                </a:avLst>
              </a:prstGeom>
              <a:solidFill>
                <a:srgbClr val="00B8FF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1" name="Arc 80">
                <a:extLst>
                  <a:ext uri="{FF2B5EF4-FFF2-40B4-BE49-F238E27FC236}">
                    <a16:creationId xmlns:a16="http://schemas.microsoft.com/office/drawing/2014/main" id="{B40B51CA-9039-3D13-F29B-1CBF4A4968D2}"/>
                  </a:ext>
                </a:extLst>
              </p:cNvPr>
              <p:cNvSpPr/>
              <p:nvPr/>
            </p:nvSpPr>
            <p:spPr bwMode="auto">
              <a:xfrm>
                <a:off x="3615889" y="4237059"/>
                <a:ext cx="45719" cy="1142046"/>
              </a:xfrm>
              <a:prstGeom prst="arc">
                <a:avLst>
                  <a:gd name="adj1" fmla="val 10933742"/>
                  <a:gd name="adj2" fmla="val 0"/>
                </a:avLst>
              </a:prstGeom>
              <a:noFill/>
              <a:ln w="3175" cap="rnd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2" name="Arc 81">
                <a:extLst>
                  <a:ext uri="{FF2B5EF4-FFF2-40B4-BE49-F238E27FC236}">
                    <a16:creationId xmlns:a16="http://schemas.microsoft.com/office/drawing/2014/main" id="{50257BAD-8AC5-E732-4B25-5E04FAD34E74}"/>
                  </a:ext>
                </a:extLst>
              </p:cNvPr>
              <p:cNvSpPr/>
              <p:nvPr/>
            </p:nvSpPr>
            <p:spPr bwMode="auto">
              <a:xfrm>
                <a:off x="3665054" y="4237059"/>
                <a:ext cx="45719" cy="1142046"/>
              </a:xfrm>
              <a:prstGeom prst="arc">
                <a:avLst>
                  <a:gd name="adj1" fmla="val 10933742"/>
                  <a:gd name="adj2" fmla="val 0"/>
                </a:avLst>
              </a:prstGeom>
              <a:noFill/>
              <a:ln w="3175" cap="rnd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3" name="Arc 82">
                <a:extLst>
                  <a:ext uri="{FF2B5EF4-FFF2-40B4-BE49-F238E27FC236}">
                    <a16:creationId xmlns:a16="http://schemas.microsoft.com/office/drawing/2014/main" id="{13B5D625-176D-47F3-88C3-92B4EF93B69F}"/>
                  </a:ext>
                </a:extLst>
              </p:cNvPr>
              <p:cNvSpPr/>
              <p:nvPr/>
            </p:nvSpPr>
            <p:spPr bwMode="auto">
              <a:xfrm>
                <a:off x="3712609" y="4237059"/>
                <a:ext cx="45719" cy="1142046"/>
              </a:xfrm>
              <a:prstGeom prst="arc">
                <a:avLst>
                  <a:gd name="adj1" fmla="val 10933742"/>
                  <a:gd name="adj2" fmla="val 0"/>
                </a:avLst>
              </a:prstGeom>
              <a:noFill/>
              <a:ln w="3175" cap="rnd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4" name="Arc 83">
                <a:extLst>
                  <a:ext uri="{FF2B5EF4-FFF2-40B4-BE49-F238E27FC236}">
                    <a16:creationId xmlns:a16="http://schemas.microsoft.com/office/drawing/2014/main" id="{F170A3E0-15CA-D0A3-9CA3-1B1B0B8BE306}"/>
                  </a:ext>
                </a:extLst>
              </p:cNvPr>
              <p:cNvSpPr/>
              <p:nvPr/>
            </p:nvSpPr>
            <p:spPr bwMode="auto">
              <a:xfrm>
                <a:off x="3758910" y="4236342"/>
                <a:ext cx="45719" cy="1142046"/>
              </a:xfrm>
              <a:prstGeom prst="arc">
                <a:avLst>
                  <a:gd name="adj1" fmla="val 10933742"/>
                  <a:gd name="adj2" fmla="val 0"/>
                </a:avLst>
              </a:prstGeom>
              <a:noFill/>
              <a:ln w="3175" cap="rnd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5" name="Arc 84">
                <a:extLst>
                  <a:ext uri="{FF2B5EF4-FFF2-40B4-BE49-F238E27FC236}">
                    <a16:creationId xmlns:a16="http://schemas.microsoft.com/office/drawing/2014/main" id="{C2CCAC03-AD5C-EED8-3117-96D2647FF1B3}"/>
                  </a:ext>
                </a:extLst>
              </p:cNvPr>
              <p:cNvSpPr/>
              <p:nvPr/>
            </p:nvSpPr>
            <p:spPr bwMode="auto">
              <a:xfrm>
                <a:off x="3808311" y="4237775"/>
                <a:ext cx="45719" cy="1142046"/>
              </a:xfrm>
              <a:prstGeom prst="arc">
                <a:avLst>
                  <a:gd name="adj1" fmla="val 10933742"/>
                  <a:gd name="adj2" fmla="val 0"/>
                </a:avLst>
              </a:prstGeom>
              <a:noFill/>
              <a:ln w="3175" cap="rnd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6" name="Arc 85">
                <a:extLst>
                  <a:ext uri="{FF2B5EF4-FFF2-40B4-BE49-F238E27FC236}">
                    <a16:creationId xmlns:a16="http://schemas.microsoft.com/office/drawing/2014/main" id="{2698E840-CBC8-E839-A763-886A81E36D4C}"/>
                  </a:ext>
                </a:extLst>
              </p:cNvPr>
              <p:cNvSpPr/>
              <p:nvPr/>
            </p:nvSpPr>
            <p:spPr bwMode="auto">
              <a:xfrm>
                <a:off x="3857476" y="4237775"/>
                <a:ext cx="45719" cy="1142046"/>
              </a:xfrm>
              <a:prstGeom prst="arc">
                <a:avLst>
                  <a:gd name="adj1" fmla="val 10933742"/>
                  <a:gd name="adj2" fmla="val 0"/>
                </a:avLst>
              </a:prstGeom>
              <a:noFill/>
              <a:ln w="3175" cap="rnd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7" name="Arc 86">
                <a:extLst>
                  <a:ext uri="{FF2B5EF4-FFF2-40B4-BE49-F238E27FC236}">
                    <a16:creationId xmlns:a16="http://schemas.microsoft.com/office/drawing/2014/main" id="{4A7FC150-A76E-F7E5-75B8-8AD8D2E8A8C8}"/>
                  </a:ext>
                </a:extLst>
              </p:cNvPr>
              <p:cNvSpPr/>
              <p:nvPr/>
            </p:nvSpPr>
            <p:spPr bwMode="auto">
              <a:xfrm>
                <a:off x="3905031" y="4237775"/>
                <a:ext cx="45719" cy="1142046"/>
              </a:xfrm>
              <a:prstGeom prst="arc">
                <a:avLst>
                  <a:gd name="adj1" fmla="val 10933742"/>
                  <a:gd name="adj2" fmla="val 0"/>
                </a:avLst>
              </a:prstGeom>
              <a:noFill/>
              <a:ln w="3175" cap="rnd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8" name="Arc 87">
                <a:extLst>
                  <a:ext uri="{FF2B5EF4-FFF2-40B4-BE49-F238E27FC236}">
                    <a16:creationId xmlns:a16="http://schemas.microsoft.com/office/drawing/2014/main" id="{6CFBF0AA-3A5F-3AFA-7D3B-401E5CAA9918}"/>
                  </a:ext>
                </a:extLst>
              </p:cNvPr>
              <p:cNvSpPr/>
              <p:nvPr/>
            </p:nvSpPr>
            <p:spPr bwMode="auto">
              <a:xfrm>
                <a:off x="3951959" y="4236342"/>
                <a:ext cx="45719" cy="1142046"/>
              </a:xfrm>
              <a:prstGeom prst="arc">
                <a:avLst>
                  <a:gd name="adj1" fmla="val 10933742"/>
                  <a:gd name="adj2" fmla="val 0"/>
                </a:avLst>
              </a:prstGeom>
              <a:noFill/>
              <a:ln w="3175" cap="rnd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48" name="Arc 47">
              <a:extLst>
                <a:ext uri="{FF2B5EF4-FFF2-40B4-BE49-F238E27FC236}">
                  <a16:creationId xmlns:a16="http://schemas.microsoft.com/office/drawing/2014/main" id="{04D2A687-152C-F875-86BA-78D67B0DEFEE}"/>
                </a:ext>
              </a:extLst>
            </p:cNvPr>
            <p:cNvSpPr/>
            <p:nvPr/>
          </p:nvSpPr>
          <p:spPr bwMode="auto">
            <a:xfrm>
              <a:off x="2699008" y="3930380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solidFill>
              <a:schemeClr val="bg1"/>
            </a:solidFill>
            <a:ln w="31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5D28BF02-0AA6-5A88-5365-9E9DAFF57ABF}"/>
                </a:ext>
              </a:extLst>
            </p:cNvPr>
            <p:cNvSpPr/>
            <p:nvPr/>
          </p:nvSpPr>
          <p:spPr bwMode="auto">
            <a:xfrm>
              <a:off x="914400" y="5787015"/>
              <a:ext cx="4164101" cy="207020"/>
            </a:xfrm>
            <a:prstGeom prst="rect">
              <a:avLst/>
            </a:prstGeom>
            <a:solidFill>
              <a:srgbClr val="00B8FF">
                <a:alpha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9D494D60-06FD-CC31-096B-E0BCBD2AD979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995477" y="4627994"/>
              <a:ext cx="1097922" cy="31725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D36F202A-27BA-77EC-8EDA-BF65985AAFF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357495" y="4522872"/>
              <a:ext cx="757269" cy="41466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2E6E2969-DEFB-8026-8C95-F8FA6E4A83E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141219" y="4501403"/>
              <a:ext cx="1001746" cy="442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3E0730CE-ABE9-834A-CC3B-ADEB7899ECB5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232512" y="3637598"/>
              <a:ext cx="0" cy="9144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CFFE5531-132D-8B1C-DFEC-C7CE7AD428AE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914400" y="3984239"/>
              <a:ext cx="0" cy="184802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2B283575-E015-E3AD-D3EC-AB9D16B7BC1F}"/>
                </a:ext>
              </a:extLst>
            </p:cNvPr>
            <p:cNvSpPr txBox="1"/>
            <p:nvPr/>
          </p:nvSpPr>
          <p:spPr>
            <a:xfrm>
              <a:off x="5599612" y="5583218"/>
              <a:ext cx="25359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f</a:t>
              </a:r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73A2294D-B602-43DA-F7CD-C37200438CEE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362364" y="4943289"/>
              <a:ext cx="0" cy="107651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786930D6-CB71-99BE-EC74-858C23DA38F9}"/>
                </a:ext>
              </a:extLst>
            </p:cNvPr>
            <p:cNvSpPr txBox="1"/>
            <p:nvPr/>
          </p:nvSpPr>
          <p:spPr>
            <a:xfrm>
              <a:off x="2827815" y="5755864"/>
              <a:ext cx="630301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20 MHz</a:t>
              </a:r>
            </a:p>
          </p:txBody>
        </p: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7932926B-9251-29B3-1EC8-061D24987113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996796" y="4946680"/>
              <a:ext cx="0" cy="107312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7DB29E0B-5E43-51CC-51DF-DC667437C78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38200" y="5787633"/>
              <a:ext cx="4712323" cy="356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019B82DF-8161-B083-519E-FDE398506D8F}"/>
                </a:ext>
              </a:extLst>
            </p:cNvPr>
            <p:cNvCxnSpPr>
              <a:cxnSpLocks/>
              <a:stCxn id="43" idx="3"/>
            </p:cNvCxnSpPr>
            <p:nvPr/>
          </p:nvCxnSpPr>
          <p:spPr bwMode="auto">
            <a:xfrm>
              <a:off x="855923" y="5635409"/>
              <a:ext cx="4474953" cy="339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0BD23464-441A-B32E-E8C9-D23F49B49F9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008323" y="5787809"/>
              <a:ext cx="4474953" cy="339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CDE33BB7-5046-B838-9957-98B10FB008F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38200" y="4943289"/>
              <a:ext cx="4474953" cy="339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238813B1-E9BE-A797-C84F-5AA978A21536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5076523" y="4465320"/>
              <a:ext cx="1319" cy="155448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FC335779-B28A-725B-1523-44E7C67BEB8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512980" y="5476715"/>
              <a:ext cx="230844" cy="0"/>
            </a:xfrm>
            <a:prstGeom prst="line">
              <a:avLst/>
            </a:prstGeom>
            <a:solidFill>
              <a:srgbClr val="00B8FF"/>
            </a:solidFill>
            <a:ln w="381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F8897B86-6B17-484B-CDC4-AC16D9A35A6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512980" y="5206774"/>
              <a:ext cx="230844" cy="0"/>
            </a:xfrm>
            <a:prstGeom prst="line">
              <a:avLst/>
            </a:prstGeom>
            <a:solidFill>
              <a:srgbClr val="00B8FF"/>
            </a:solidFill>
            <a:ln w="381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3E3A358E-A7A7-E4B4-8A9E-0378809C60CC}"/>
                </a:ext>
              </a:extLst>
            </p:cNvPr>
            <p:cNvSpPr/>
            <p:nvPr/>
          </p:nvSpPr>
          <p:spPr bwMode="auto">
            <a:xfrm>
              <a:off x="911763" y="5642539"/>
              <a:ext cx="4164101" cy="139337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0" name="Arc 69">
              <a:extLst>
                <a:ext uri="{FF2B5EF4-FFF2-40B4-BE49-F238E27FC236}">
                  <a16:creationId xmlns:a16="http://schemas.microsoft.com/office/drawing/2014/main" id="{D8F7FC11-CEAC-17B9-D3F4-3CAE582BE4E0}"/>
                </a:ext>
              </a:extLst>
            </p:cNvPr>
            <p:cNvSpPr/>
            <p:nvPr/>
          </p:nvSpPr>
          <p:spPr bwMode="auto">
            <a:xfrm>
              <a:off x="2748409" y="3931813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noFill/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1" name="Arc 70">
              <a:extLst>
                <a:ext uri="{FF2B5EF4-FFF2-40B4-BE49-F238E27FC236}">
                  <a16:creationId xmlns:a16="http://schemas.microsoft.com/office/drawing/2014/main" id="{B57C754E-EB54-EFA2-63AC-0173A9C42931}"/>
                </a:ext>
              </a:extLst>
            </p:cNvPr>
            <p:cNvSpPr/>
            <p:nvPr/>
          </p:nvSpPr>
          <p:spPr bwMode="auto">
            <a:xfrm>
              <a:off x="2797574" y="3931813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noFill/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2" name="Arc 71">
              <a:extLst>
                <a:ext uri="{FF2B5EF4-FFF2-40B4-BE49-F238E27FC236}">
                  <a16:creationId xmlns:a16="http://schemas.microsoft.com/office/drawing/2014/main" id="{C65421F9-2479-E076-A027-DAEBC2837EE5}"/>
                </a:ext>
              </a:extLst>
            </p:cNvPr>
            <p:cNvSpPr/>
            <p:nvPr/>
          </p:nvSpPr>
          <p:spPr bwMode="auto">
            <a:xfrm>
              <a:off x="2845129" y="3931813"/>
              <a:ext cx="45719" cy="1142046"/>
            </a:xfrm>
            <a:prstGeom prst="arc">
              <a:avLst>
                <a:gd name="adj1" fmla="val 10933742"/>
                <a:gd name="adj2" fmla="val 0"/>
              </a:avLst>
            </a:prstGeom>
            <a:noFill/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FCCCEC33-FB53-F0AA-BB72-34CFD90B6C9D}"/>
                </a:ext>
              </a:extLst>
            </p:cNvPr>
            <p:cNvSpPr/>
            <p:nvPr/>
          </p:nvSpPr>
          <p:spPr bwMode="auto">
            <a:xfrm>
              <a:off x="2257406" y="4537939"/>
              <a:ext cx="630301" cy="147517"/>
            </a:xfrm>
            <a:prstGeom prst="rect">
              <a:avLst/>
            </a:prstGeom>
            <a:solidFill>
              <a:srgbClr val="FFC000">
                <a:alpha val="5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 MHz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ECE7AD8B-C36D-C9C3-C9E8-427EFEBA33E0}"/>
                </a:ext>
              </a:extLst>
            </p:cNvPr>
            <p:cNvSpPr txBox="1"/>
            <p:nvPr/>
          </p:nvSpPr>
          <p:spPr>
            <a:xfrm>
              <a:off x="3590399" y="4118614"/>
              <a:ext cx="759166" cy="3126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Disabled</a:t>
              </a:r>
            </a:p>
          </p:txBody>
        </p:sp>
        <p:cxnSp>
          <p:nvCxnSpPr>
            <p:cNvPr id="79" name="Straight Arrow Connector 78">
              <a:extLst>
                <a:ext uri="{FF2B5EF4-FFF2-40B4-BE49-F238E27FC236}">
                  <a16:creationId xmlns:a16="http://schemas.microsoft.com/office/drawing/2014/main" id="{8EA589A6-1A72-36D3-3672-67751A80F0FB}"/>
                </a:ext>
              </a:extLst>
            </p:cNvPr>
            <p:cNvCxnSpPr>
              <a:stCxn id="78" idx="1"/>
            </p:cNvCxnSpPr>
            <p:nvPr/>
          </p:nvCxnSpPr>
          <p:spPr bwMode="auto">
            <a:xfrm flipH="1" flipV="1">
              <a:off x="2744727" y="4249419"/>
              <a:ext cx="845672" cy="25501"/>
            </a:xfrm>
            <a:prstGeom prst="straightConnector1">
              <a:avLst/>
            </a:prstGeom>
            <a:solidFill>
              <a:srgbClr val="00B8FF"/>
            </a:solidFill>
            <a:ln w="31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stealth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4" name="TextBox 263">
                <a:extLst>
                  <a:ext uri="{FF2B5EF4-FFF2-40B4-BE49-F238E27FC236}">
                    <a16:creationId xmlns:a16="http://schemas.microsoft.com/office/drawing/2014/main" id="{D1D67607-F762-0C27-0483-24A945A82F3E}"/>
                  </a:ext>
                </a:extLst>
              </p:cNvPr>
              <p:cNvSpPr txBox="1"/>
              <p:nvPr/>
            </p:nvSpPr>
            <p:spPr>
              <a:xfrm>
                <a:off x="7645636" y="4495567"/>
                <a:ext cx="825742" cy="3971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05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=13</m:t>
                      </m:r>
                    </m:oMath>
                  </m:oMathPara>
                </a14:m>
                <a:endParaRPr lang="en-US" sz="1050" dirty="0">
                  <a:solidFill>
                    <a:srgbClr val="FF0000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264" name="TextBox 263">
                <a:extLst>
                  <a:ext uri="{FF2B5EF4-FFF2-40B4-BE49-F238E27FC236}">
                    <a16:creationId xmlns:a16="http://schemas.microsoft.com/office/drawing/2014/main" id="{D1D67607-F762-0C27-0483-24A945A82F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5636" y="4495567"/>
                <a:ext cx="825742" cy="39717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5" name="TextBox 264">
                <a:extLst>
                  <a:ext uri="{FF2B5EF4-FFF2-40B4-BE49-F238E27FC236}">
                    <a16:creationId xmlns:a16="http://schemas.microsoft.com/office/drawing/2014/main" id="{2519A8E0-A2C9-13A8-4448-388B0E0F4F2B}"/>
                  </a:ext>
                </a:extLst>
              </p:cNvPr>
              <p:cNvSpPr txBox="1"/>
              <p:nvPr/>
            </p:nvSpPr>
            <p:spPr>
              <a:xfrm>
                <a:off x="3820887" y="4508683"/>
                <a:ext cx="389565" cy="3971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1050" dirty="0">
                  <a:solidFill>
                    <a:srgbClr val="FF0000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265" name="TextBox 264">
                <a:extLst>
                  <a:ext uri="{FF2B5EF4-FFF2-40B4-BE49-F238E27FC236}">
                    <a16:creationId xmlns:a16="http://schemas.microsoft.com/office/drawing/2014/main" id="{2519A8E0-A2C9-13A8-4448-388B0E0F4F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0887" y="4508683"/>
                <a:ext cx="389565" cy="39717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6" name="TextBox 265">
                <a:extLst>
                  <a:ext uri="{FF2B5EF4-FFF2-40B4-BE49-F238E27FC236}">
                    <a16:creationId xmlns:a16="http://schemas.microsoft.com/office/drawing/2014/main" id="{010CEB59-B9C8-ED3A-8D37-DEC990FE1853}"/>
                  </a:ext>
                </a:extLst>
              </p:cNvPr>
              <p:cNvSpPr txBox="1"/>
              <p:nvPr/>
            </p:nvSpPr>
            <p:spPr>
              <a:xfrm>
                <a:off x="4834359" y="4511664"/>
                <a:ext cx="389565" cy="3971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sz="1050" dirty="0">
                  <a:solidFill>
                    <a:srgbClr val="FF0000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266" name="TextBox 265">
                <a:extLst>
                  <a:ext uri="{FF2B5EF4-FFF2-40B4-BE49-F238E27FC236}">
                    <a16:creationId xmlns:a16="http://schemas.microsoft.com/office/drawing/2014/main" id="{010CEB59-B9C8-ED3A-8D37-DEC990FE18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4359" y="4511664"/>
                <a:ext cx="389565" cy="39717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3" name="Straight Arrow Connector 272">
            <a:extLst>
              <a:ext uri="{FF2B5EF4-FFF2-40B4-BE49-F238E27FC236}">
                <a16:creationId xmlns:a16="http://schemas.microsoft.com/office/drawing/2014/main" id="{7EC44BD5-B3C2-E71A-6D7F-912691271D80}"/>
              </a:ext>
            </a:extLst>
          </p:cNvPr>
          <p:cNvCxnSpPr>
            <a:cxnSpLocks/>
          </p:cNvCxnSpPr>
          <p:nvPr/>
        </p:nvCxnSpPr>
        <p:spPr bwMode="auto">
          <a:xfrm flipH="1">
            <a:off x="6125982" y="4833320"/>
            <a:ext cx="0" cy="10579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4" name="TextBox 273">
                <a:extLst>
                  <a:ext uri="{FF2B5EF4-FFF2-40B4-BE49-F238E27FC236}">
                    <a16:creationId xmlns:a16="http://schemas.microsoft.com/office/drawing/2014/main" id="{34D85C50-F63D-FEE7-16D2-3F02D58BD4A0}"/>
                  </a:ext>
                </a:extLst>
              </p:cNvPr>
              <p:cNvSpPr txBox="1"/>
              <p:nvPr/>
            </p:nvSpPr>
            <p:spPr>
              <a:xfrm>
                <a:off x="6014846" y="5327902"/>
                <a:ext cx="989734" cy="3971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05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1.14 </m:t>
                      </m:r>
                      <m:r>
                        <a:rPr lang="en-US" sz="105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𝑑𝐵</m:t>
                      </m:r>
                    </m:oMath>
                  </m:oMathPara>
                </a14:m>
                <a:endParaRPr lang="en-US" sz="1050" dirty="0">
                  <a:solidFill>
                    <a:schemeClr val="tx1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274" name="TextBox 273">
                <a:extLst>
                  <a:ext uri="{FF2B5EF4-FFF2-40B4-BE49-F238E27FC236}">
                    <a16:creationId xmlns:a16="http://schemas.microsoft.com/office/drawing/2014/main" id="{34D85C50-F63D-FEE7-16D2-3F02D58BD4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4846" y="5327902"/>
                <a:ext cx="989734" cy="39717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3" name="TextBox 342">
            <a:extLst>
              <a:ext uri="{FF2B5EF4-FFF2-40B4-BE49-F238E27FC236}">
                <a16:creationId xmlns:a16="http://schemas.microsoft.com/office/drawing/2014/main" id="{3EB9FB5D-A2DC-309A-EC81-672DFD63A101}"/>
              </a:ext>
            </a:extLst>
          </p:cNvPr>
          <p:cNvSpPr txBox="1"/>
          <p:nvPr/>
        </p:nvSpPr>
        <p:spPr>
          <a:xfrm>
            <a:off x="5433501" y="3124200"/>
            <a:ext cx="676636" cy="481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n =1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4" name="TextBox 343">
                <a:extLst>
                  <a:ext uri="{FF2B5EF4-FFF2-40B4-BE49-F238E27FC236}">
                    <a16:creationId xmlns:a16="http://schemas.microsoft.com/office/drawing/2014/main" id="{0E60C4B5-8CCF-A503-3C46-E0903213A4FE}"/>
                  </a:ext>
                </a:extLst>
              </p:cNvPr>
              <p:cNvSpPr txBox="1"/>
              <p:nvPr/>
            </p:nvSpPr>
            <p:spPr>
              <a:xfrm>
                <a:off x="6541999" y="4132122"/>
                <a:ext cx="1375907" cy="73938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0" i="1" kern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  <m:func>
                        <m:funcPr>
                          <m:ctrlPr>
                            <a:rPr lang="en-US" sz="1050" b="0" i="1" kern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050" b="0" kern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sz="1050" b="0" i="1" kern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050" b="0" i="1" kern="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050" b="0" i="1" kern="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13</m:t>
                                  </m:r>
                                </m:num>
                                <m:den>
                                  <m:r>
                                    <a:rPr lang="en-US" sz="1050" b="0" i="1" kern="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1050" b="0" i="1" kern="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US" sz="1050" dirty="0"/>
              </a:p>
            </p:txBody>
          </p:sp>
        </mc:Choice>
        <mc:Fallback xmlns="">
          <p:sp>
            <p:nvSpPr>
              <p:cNvPr id="344" name="TextBox 343">
                <a:extLst>
                  <a:ext uri="{FF2B5EF4-FFF2-40B4-BE49-F238E27FC236}">
                    <a16:creationId xmlns:a16="http://schemas.microsoft.com/office/drawing/2014/main" id="{0E60C4B5-8CCF-A503-3C46-E0903213A4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1999" y="4132122"/>
                <a:ext cx="1375907" cy="73938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7" name="Straight Arrow Connector 346">
            <a:extLst>
              <a:ext uri="{FF2B5EF4-FFF2-40B4-BE49-F238E27FC236}">
                <a16:creationId xmlns:a16="http://schemas.microsoft.com/office/drawing/2014/main" id="{3108B50D-499F-C445-428D-B234C05F5274}"/>
              </a:ext>
            </a:extLst>
          </p:cNvPr>
          <p:cNvCxnSpPr>
            <a:cxnSpLocks/>
          </p:cNvCxnSpPr>
          <p:nvPr/>
        </p:nvCxnSpPr>
        <p:spPr bwMode="auto">
          <a:xfrm flipV="1">
            <a:off x="6202292" y="4671063"/>
            <a:ext cx="555039" cy="49128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/>
          </a:ln>
          <a:effectLst/>
        </p:spPr>
      </p:cxnSp>
    </p:spTree>
    <p:extLst>
      <p:ext uri="{BB962C8B-B14F-4D97-AF65-F5344CB8AC3E}">
        <p14:creationId xmlns:p14="http://schemas.microsoft.com/office/powerpoint/2010/main" val="848074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348B1-6911-5F25-BC3A-774DFF753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989" y="608918"/>
            <a:ext cx="11048999" cy="685800"/>
          </a:xfrm>
        </p:spPr>
        <p:txBody>
          <a:bodyPr/>
          <a:lstStyle/>
          <a:p>
            <a:r>
              <a:rPr lang="en-US" sz="2800" dirty="0"/>
              <a:t>Tone Disabling for DRU (2)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319C66-A7AA-2079-3F09-E9E3E4FC3F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5814B-89A9-7B12-0D4B-442BDA85585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Hamid Hosseinianfar,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C33F4DD-933F-70B9-9A78-D6784FE779E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2024</a:t>
            </a:r>
            <a:endParaRPr lang="en-GB" dirty="0"/>
          </a:p>
        </p:txBody>
      </p:sp>
      <p:sp>
        <p:nvSpPr>
          <p:cNvPr id="143" name="Content Placeholder 6">
            <a:extLst>
              <a:ext uri="{FF2B5EF4-FFF2-40B4-BE49-F238E27FC236}">
                <a16:creationId xmlns:a16="http://schemas.microsoft.com/office/drawing/2014/main" id="{DEA1349F-464F-0867-930E-3778EFC4899F}"/>
              </a:ext>
            </a:extLst>
          </p:cNvPr>
          <p:cNvSpPr txBox="1">
            <a:spLocks/>
          </p:cNvSpPr>
          <p:nvPr/>
        </p:nvSpPr>
        <p:spPr bwMode="auto">
          <a:xfrm>
            <a:off x="450001" y="1578180"/>
            <a:ext cx="5957960" cy="467090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>
                <a:solidFill>
                  <a:schemeClr val="tx1"/>
                </a:solidFill>
                <a:latin typeface="+mj-lt"/>
              </a:rPr>
              <a:t>The STA can indicate tone disabling of 26-DRU to the AP by sending a request frame which can include Odd/Even tones disabled flag.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>
                <a:solidFill>
                  <a:schemeClr val="tx1"/>
                </a:solidFill>
                <a:latin typeface="+mj-lt"/>
              </a:rPr>
              <a:t>The AP can allocate a 26 tone DRU to the STA and know that only odd/even tones will be used for uplink transmission by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>
                <a:solidFill>
                  <a:schemeClr val="tx1"/>
                </a:solidFill>
                <a:latin typeface="+mj-lt"/>
              </a:rPr>
              <a:t>Without any modification in Trigger frame, STA can transmit with maximum achievable power boost of 11.14 dB using tone disabling.</a:t>
            </a:r>
          </a:p>
          <a:p>
            <a:pPr marL="0" indent="0"/>
            <a:br>
              <a:rPr lang="en-US" sz="2000" b="0" kern="0" dirty="0">
                <a:solidFill>
                  <a:schemeClr val="tx1"/>
                </a:solidFill>
                <a:latin typeface="+mj-lt"/>
              </a:rPr>
            </a:br>
            <a:endParaRPr lang="en-US" sz="2000" b="0" kern="0" dirty="0">
              <a:solidFill>
                <a:schemeClr val="tx1"/>
              </a:solidFill>
              <a:latin typeface="+mj-lt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D54AB2C-4D63-463F-2530-C24F46BF455B}"/>
              </a:ext>
            </a:extLst>
          </p:cNvPr>
          <p:cNvGrpSpPr/>
          <p:nvPr/>
        </p:nvGrpSpPr>
        <p:grpSpPr>
          <a:xfrm>
            <a:off x="7010400" y="2044601"/>
            <a:ext cx="4787714" cy="2778601"/>
            <a:chOff x="6949190" y="1924081"/>
            <a:chExt cx="4787714" cy="2778601"/>
          </a:xfrm>
        </p:grpSpPr>
        <p:grpSp>
          <p:nvGrpSpPr>
            <p:cNvPr id="162" name="Group 161">
              <a:extLst>
                <a:ext uri="{FF2B5EF4-FFF2-40B4-BE49-F238E27FC236}">
                  <a16:creationId xmlns:a16="http://schemas.microsoft.com/office/drawing/2014/main" id="{5DD4A1F9-8170-E822-60D2-C92C97B97C7B}"/>
                </a:ext>
              </a:extLst>
            </p:cNvPr>
            <p:cNvGrpSpPr/>
            <p:nvPr/>
          </p:nvGrpSpPr>
          <p:grpSpPr>
            <a:xfrm>
              <a:off x="6949190" y="1924081"/>
              <a:ext cx="4787714" cy="2778601"/>
              <a:chOff x="6949190" y="1915238"/>
              <a:chExt cx="4787714" cy="2778601"/>
            </a:xfrm>
          </p:grpSpPr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94EB0787-DECA-CBC8-822F-72244CFB4F4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498696" y="2871165"/>
                <a:ext cx="4114800" cy="0"/>
              </a:xfrm>
              <a:prstGeom prst="line">
                <a:avLst/>
              </a:prstGeom>
              <a:solidFill>
                <a:srgbClr val="00B8FF"/>
              </a:solidFill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818FFD0E-7734-270A-31FA-951A2C9BC6F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513686" y="3470986"/>
                <a:ext cx="4114800" cy="0"/>
              </a:xfrm>
              <a:prstGeom prst="line">
                <a:avLst/>
              </a:prstGeom>
              <a:solidFill>
                <a:srgbClr val="00B8FF"/>
              </a:solidFill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AE6D68AC-397A-A974-E4E6-78C993B1758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486798" y="4170620"/>
                <a:ext cx="4114800" cy="1"/>
              </a:xfrm>
              <a:prstGeom prst="line">
                <a:avLst/>
              </a:prstGeom>
              <a:solidFill>
                <a:srgbClr val="00B8FF"/>
              </a:solidFill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01232F29-FDD8-B2C9-9117-E452CD7B3550}"/>
                  </a:ext>
                </a:extLst>
              </p:cNvPr>
              <p:cNvSpPr txBox="1"/>
              <p:nvPr/>
            </p:nvSpPr>
            <p:spPr>
              <a:xfrm>
                <a:off x="7010239" y="2714932"/>
                <a:ext cx="413896" cy="307777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A3BADE1-1816-0578-5B16-214882088636}"/>
                  </a:ext>
                </a:extLst>
              </p:cNvPr>
              <p:cNvSpPr txBox="1"/>
              <p:nvPr/>
            </p:nvSpPr>
            <p:spPr>
              <a:xfrm>
                <a:off x="6951794" y="3343248"/>
                <a:ext cx="598305" cy="307777"/>
              </a:xfrm>
              <a:prstGeom prst="rect">
                <a:avLst/>
              </a:prstGeom>
              <a:solidFill>
                <a:srgbClr val="FF1493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STA1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250E3BC-8926-5E3F-4350-E7DB6595709D}"/>
                  </a:ext>
                </a:extLst>
              </p:cNvPr>
              <p:cNvSpPr txBox="1"/>
              <p:nvPr/>
            </p:nvSpPr>
            <p:spPr>
              <a:xfrm>
                <a:off x="6949190" y="3962563"/>
                <a:ext cx="633315" cy="307777"/>
              </a:xfrm>
              <a:prstGeom prst="rect">
                <a:avLst/>
              </a:prstGeom>
              <a:solidFill>
                <a:srgbClr val="00FFFF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STA 2</a:t>
                </a: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9DDF0F0-6C77-85C7-A308-C67ED5CD3C12}"/>
                  </a:ext>
                </a:extLst>
              </p:cNvPr>
              <p:cNvSpPr/>
              <p:nvPr/>
            </p:nvSpPr>
            <p:spPr bwMode="auto">
              <a:xfrm>
                <a:off x="9707372" y="3178943"/>
                <a:ext cx="893994" cy="292042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45720" rIns="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400" dirty="0">
                    <a:solidFill>
                      <a:schemeClr val="tx1"/>
                    </a:solidFill>
                  </a:rPr>
                  <a:t>TB PPDU</a:t>
                </a:r>
                <a:endPara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290410A3-F038-0792-E853-661036F95D18}"/>
                  </a:ext>
                </a:extLst>
              </p:cNvPr>
              <p:cNvSpPr/>
              <p:nvPr/>
            </p:nvSpPr>
            <p:spPr bwMode="auto">
              <a:xfrm>
                <a:off x="9707372" y="3855763"/>
                <a:ext cx="893994" cy="314856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45720" rIns="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400" dirty="0">
                    <a:solidFill>
                      <a:schemeClr val="tx1"/>
                    </a:solidFill>
                  </a:rPr>
                  <a:t>TB PPDU</a:t>
                </a:r>
                <a:endPara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44" name="Rectangle 143">
                <a:extLst>
                  <a:ext uri="{FF2B5EF4-FFF2-40B4-BE49-F238E27FC236}">
                    <a16:creationId xmlns:a16="http://schemas.microsoft.com/office/drawing/2014/main" id="{40EBF14F-9171-2D5D-C603-C8065663DD43}"/>
                  </a:ext>
                </a:extLst>
              </p:cNvPr>
              <p:cNvSpPr/>
              <p:nvPr/>
            </p:nvSpPr>
            <p:spPr bwMode="auto">
              <a:xfrm>
                <a:off x="8819091" y="2563388"/>
                <a:ext cx="308986" cy="307777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45720" rIns="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400" dirty="0">
                    <a:solidFill>
                      <a:schemeClr val="tx1"/>
                    </a:solidFill>
                  </a:rPr>
                  <a:t>TF</a:t>
                </a:r>
                <a:endPara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45" name="Rectangle 144">
                <a:extLst>
                  <a:ext uri="{FF2B5EF4-FFF2-40B4-BE49-F238E27FC236}">
                    <a16:creationId xmlns:a16="http://schemas.microsoft.com/office/drawing/2014/main" id="{426D434F-5BD5-B2A8-43AE-B6AAE334ACE8}"/>
                  </a:ext>
                </a:extLst>
              </p:cNvPr>
              <p:cNvSpPr/>
              <p:nvPr/>
            </p:nvSpPr>
            <p:spPr bwMode="auto">
              <a:xfrm>
                <a:off x="7672073" y="3859391"/>
                <a:ext cx="501337" cy="307777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45720" rIns="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400" dirty="0">
                    <a:solidFill>
                      <a:schemeClr val="tx1"/>
                    </a:solidFill>
                  </a:rPr>
                  <a:t>Frame</a:t>
                </a:r>
                <a:endPara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49" name="Straight Arrow Connector 148">
                <a:extLst>
                  <a:ext uri="{FF2B5EF4-FFF2-40B4-BE49-F238E27FC236}">
                    <a16:creationId xmlns:a16="http://schemas.microsoft.com/office/drawing/2014/main" id="{DC935086-557B-EC9E-CDDA-00C93B272E0B}"/>
                  </a:ext>
                </a:extLst>
              </p:cNvPr>
              <p:cNvCxnSpPr>
                <a:cxnSpLocks/>
                <a:stCxn id="145" idx="0"/>
              </p:cNvCxnSpPr>
              <p:nvPr/>
            </p:nvCxnSpPr>
            <p:spPr bwMode="auto">
              <a:xfrm flipH="1" flipV="1">
                <a:off x="7922741" y="2621077"/>
                <a:ext cx="1" cy="1238314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151" name="TextBox 150">
                <a:extLst>
                  <a:ext uri="{FF2B5EF4-FFF2-40B4-BE49-F238E27FC236}">
                    <a16:creationId xmlns:a16="http://schemas.microsoft.com/office/drawing/2014/main" id="{FE11EBD2-0D78-B1E5-2010-5800ED8557E2}"/>
                  </a:ext>
                </a:extLst>
              </p:cNvPr>
              <p:cNvSpPr txBox="1"/>
              <p:nvPr/>
            </p:nvSpPr>
            <p:spPr>
              <a:xfrm>
                <a:off x="7580672" y="4170619"/>
                <a:ext cx="1700512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indent="0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400" dirty="0">
                    <a:solidFill>
                      <a:schemeClr val="tx1"/>
                    </a:solidFill>
                  </a:rPr>
                  <a:t>Disable odd tones</a:t>
                </a:r>
                <a:br>
                  <a:rPr lang="en-US" sz="1400" dirty="0">
                    <a:solidFill>
                      <a:schemeClr val="tx1"/>
                    </a:solidFill>
                  </a:rPr>
                </a:br>
                <a:r>
                  <a:rPr lang="en-US" sz="1400" dirty="0">
                    <a:solidFill>
                      <a:schemeClr val="tx1"/>
                    </a:solidFill>
                  </a:rPr>
                  <a:t> for 26-tone </a:t>
                </a:r>
                <a:r>
                  <a:rPr lang="en-US" sz="1400" dirty="0" err="1">
                    <a:solidFill>
                      <a:schemeClr val="tx1"/>
                    </a:solidFill>
                  </a:rPr>
                  <a:t>dRU</a:t>
                </a:r>
                <a:endPara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57" name="TextBox 156">
                <a:extLst>
                  <a:ext uri="{FF2B5EF4-FFF2-40B4-BE49-F238E27FC236}">
                    <a16:creationId xmlns:a16="http://schemas.microsoft.com/office/drawing/2014/main" id="{20E8DDF1-A789-E997-F53C-4518F72F5536}"/>
                  </a:ext>
                </a:extLst>
              </p:cNvPr>
              <p:cNvSpPr txBox="1"/>
              <p:nvPr/>
            </p:nvSpPr>
            <p:spPr>
              <a:xfrm>
                <a:off x="8421348" y="2194458"/>
                <a:ext cx="1804442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indent="0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400" dirty="0">
                    <a:solidFill>
                      <a:schemeClr val="tx1"/>
                    </a:solidFill>
                  </a:rPr>
                  <a:t>26-tone </a:t>
                </a:r>
                <a:r>
                  <a:rPr lang="en-US" sz="1400" dirty="0" err="1">
                    <a:solidFill>
                      <a:schemeClr val="tx1"/>
                    </a:solidFill>
                  </a:rPr>
                  <a:t>dRU</a:t>
                </a:r>
                <a:r>
                  <a:rPr lang="en-US" sz="1400" dirty="0">
                    <a:solidFill>
                      <a:schemeClr val="tx1"/>
                    </a:solidFill>
                  </a:rPr>
                  <a:t> to STA 2</a:t>
                </a:r>
                <a:endPara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58" name="TextBox 157">
                <a:extLst>
                  <a:ext uri="{FF2B5EF4-FFF2-40B4-BE49-F238E27FC236}">
                    <a16:creationId xmlns:a16="http://schemas.microsoft.com/office/drawing/2014/main" id="{44594B1C-77C7-7219-DDB0-51964FF3AB19}"/>
                  </a:ext>
                </a:extLst>
              </p:cNvPr>
              <p:cNvSpPr txBox="1"/>
              <p:nvPr/>
            </p:nvSpPr>
            <p:spPr>
              <a:xfrm>
                <a:off x="8421348" y="1915238"/>
                <a:ext cx="1804442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indent="0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400" dirty="0">
                    <a:solidFill>
                      <a:schemeClr val="tx1"/>
                    </a:solidFill>
                  </a:rPr>
                  <a:t>26-tone </a:t>
                </a:r>
                <a:r>
                  <a:rPr lang="en-US" sz="1400" dirty="0" err="1">
                    <a:solidFill>
                      <a:schemeClr val="tx1"/>
                    </a:solidFill>
                  </a:rPr>
                  <a:t>dRU</a:t>
                </a:r>
                <a:r>
                  <a:rPr lang="en-US" sz="1400" dirty="0">
                    <a:solidFill>
                      <a:schemeClr val="tx1"/>
                    </a:solidFill>
                  </a:rPr>
                  <a:t> to STA 1</a:t>
                </a:r>
                <a:endPara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59" name="TextBox 158">
                <a:extLst>
                  <a:ext uri="{FF2B5EF4-FFF2-40B4-BE49-F238E27FC236}">
                    <a16:creationId xmlns:a16="http://schemas.microsoft.com/office/drawing/2014/main" id="{D51A5D91-76E8-B2FB-6CFD-1CB7746FE4B8}"/>
                  </a:ext>
                </a:extLst>
              </p:cNvPr>
              <p:cNvSpPr txBox="1"/>
              <p:nvPr/>
            </p:nvSpPr>
            <p:spPr>
              <a:xfrm>
                <a:off x="9621429" y="2842437"/>
                <a:ext cx="2115475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indent="0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400" dirty="0">
                    <a:solidFill>
                      <a:schemeClr val="tx1"/>
                    </a:solidFill>
                  </a:rPr>
                  <a:t>Power Boost: 8.13 dB</a:t>
                </a:r>
                <a:endPara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60" name="TextBox 159">
                <a:extLst>
                  <a:ext uri="{FF2B5EF4-FFF2-40B4-BE49-F238E27FC236}">
                    <a16:creationId xmlns:a16="http://schemas.microsoft.com/office/drawing/2014/main" id="{0B5A4D7C-AF54-88DA-0884-D68FDF12DEAD}"/>
                  </a:ext>
                </a:extLst>
              </p:cNvPr>
              <p:cNvSpPr txBox="1"/>
              <p:nvPr/>
            </p:nvSpPr>
            <p:spPr>
              <a:xfrm>
                <a:off x="9621429" y="3528237"/>
                <a:ext cx="1860349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indent="0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400" dirty="0">
                    <a:solidFill>
                      <a:schemeClr val="tx1"/>
                    </a:solidFill>
                  </a:rPr>
                  <a:t>Power Boost: 11.14 dB</a:t>
                </a:r>
                <a:endPara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3EF9D081-FC94-9BEE-6C56-8961E76A258E}"/>
                </a:ext>
              </a:extLst>
            </p:cNvPr>
            <p:cNvSpPr/>
            <p:nvPr/>
          </p:nvSpPr>
          <p:spPr bwMode="auto">
            <a:xfrm>
              <a:off x="10601366" y="2138599"/>
              <a:ext cx="727208" cy="72903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400" dirty="0">
                  <a:solidFill>
                    <a:schemeClr val="tx1"/>
                  </a:solidFill>
                </a:rPr>
                <a:t>MBA</a:t>
              </a:r>
              <a:br>
                <a:rPr lang="en-US" sz="1400" dirty="0">
                  <a:solidFill>
                    <a:schemeClr val="tx1"/>
                  </a:solidFill>
                </a:rPr>
              </a:br>
              <a:r>
                <a:rPr lang="en-US" sz="1400" dirty="0">
                  <a:solidFill>
                    <a:schemeClr val="tx1"/>
                  </a:solidFill>
                </a:rPr>
                <a:t>STA1</a:t>
              </a:r>
              <a:br>
                <a:rPr lang="en-US" sz="1400" dirty="0">
                  <a:solidFill>
                    <a:schemeClr val="tx1"/>
                  </a:solidFill>
                </a:rPr>
              </a:br>
              <a:r>
                <a:rPr lang="en-US" sz="1400" dirty="0">
                  <a:solidFill>
                    <a:schemeClr val="tx1"/>
                  </a:solidFill>
                </a:rPr>
                <a:t>STA 2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64673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e2c101d-a2cd-422a-8def-68f602a38e9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1E1DE0EA5792E41B5C296A71155C214" ma:contentTypeVersion="5" ma:contentTypeDescription="Create a new document." ma:contentTypeScope="" ma:versionID="a80e7b40dca0364a40116bfe97720c35">
  <xsd:schema xmlns:xsd="http://www.w3.org/2001/XMLSchema" xmlns:xs="http://www.w3.org/2001/XMLSchema" xmlns:p="http://schemas.microsoft.com/office/2006/metadata/properties" xmlns:ns3="7e2c101d-a2cd-422a-8def-68f602a38e91" targetNamespace="http://schemas.microsoft.com/office/2006/metadata/properties" ma:root="true" ma:fieldsID="66076015392692899f2720fb607e198d" ns3:_="">
    <xsd:import namespace="7e2c101d-a2cd-422a-8def-68f602a38e91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2c101d-a2cd-422a-8def-68f602a38e91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2804997-F963-4C12-B899-C13A29AE2B7C}">
  <ds:schemaRefs>
    <ds:schemaRef ds:uri="http://purl.org/dc/dcmitype/"/>
    <ds:schemaRef ds:uri="http://purl.org/dc/elements/1.1/"/>
    <ds:schemaRef ds:uri="7e2c101d-a2cd-422a-8def-68f602a38e91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2314C1C-85C8-4E26-B84D-FC9B8CD6F1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ADFA74-2AEA-4052-A052-D072AD554B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e2c101d-a2cd-422a-8def-68f602a38e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Legacy_Device_Out_of_the_Loop</Template>
  <TotalTime>17665</TotalTime>
  <Words>1255</Words>
  <Application>Microsoft Office PowerPoint</Application>
  <PresentationFormat>Widescreen</PresentationFormat>
  <Paragraphs>198</Paragraphs>
  <Slides>11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Arial Unicode MS</vt:lpstr>
      <vt:lpstr>Calibri</vt:lpstr>
      <vt:lpstr>Cambria Math</vt:lpstr>
      <vt:lpstr>Times New Roman</vt:lpstr>
      <vt:lpstr>Office Theme</vt:lpstr>
      <vt:lpstr>Document</vt:lpstr>
      <vt:lpstr>Further Considerations for DRU Design</vt:lpstr>
      <vt:lpstr>Introduction</vt:lpstr>
      <vt:lpstr>Background: FCC Regulations on Low-Power Indoor Usage in the 6GHz Band</vt:lpstr>
      <vt:lpstr>Background</vt:lpstr>
      <vt:lpstr>Background: Resource Allocation Mechanism for rRUs in 11ax</vt:lpstr>
      <vt:lpstr>Background: Example of a Trigger Frame Signaling for dRU</vt:lpstr>
      <vt:lpstr>Problem: Supporting Maximum Power Boost for 20 MHz PPDU</vt:lpstr>
      <vt:lpstr>Tone Disabling for DRU (1)</vt:lpstr>
      <vt:lpstr>Tone Disabling for DRU (2)</vt:lpstr>
      <vt:lpstr>Conclusion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Hamid Hosseinianfar</dc:creator>
  <cp:keywords/>
  <cp:lastModifiedBy>Hamid Hosseinianfar</cp:lastModifiedBy>
  <cp:revision>108</cp:revision>
  <cp:lastPrinted>1601-01-01T00:00:00Z</cp:lastPrinted>
  <dcterms:created xsi:type="dcterms:W3CDTF">2024-02-13T19:42:00Z</dcterms:created>
  <dcterms:modified xsi:type="dcterms:W3CDTF">2024-06-14T17:31:23Z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0x010100D1E1DE0EA5792E41B5C296A71155C214</vt:lpwstr>
  </property>
</Properties>
</file>