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2367" r:id="rId4"/>
    <p:sldId id="423" r:id="rId5"/>
    <p:sldId id="2369" r:id="rId6"/>
    <p:sldId id="2368" r:id="rId7"/>
    <p:sldId id="2370" r:id="rId8"/>
    <p:sldId id="863" r:id="rId9"/>
    <p:sldId id="848" r:id="rId10"/>
    <p:sldId id="2376" r:id="rId11"/>
    <p:sldId id="2375" r:id="rId12"/>
    <p:sldId id="754" r:id="rId13"/>
    <p:sldId id="755" r:id="rId14"/>
    <p:sldId id="458" r:id="rId15"/>
    <p:sldId id="489" r:id="rId16"/>
    <p:sldId id="814" r:id="rId17"/>
    <p:sldId id="815" r:id="rId18"/>
    <p:sldId id="749" r:id="rId19"/>
    <p:sldId id="767" r:id="rId20"/>
    <p:sldId id="768" r:id="rId21"/>
    <p:sldId id="746"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863"/>
            <p14:sldId id="848"/>
            <p14:sldId id="2376"/>
            <p14:sldId id="2375"/>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EF92BF-B6AF-4EC0-832C-E65F2CCEB19E}" v="10" dt="2024-07-18T13:44:25.79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p:scale>
          <a:sx n="80" d="100"/>
          <a:sy n="80" d="100"/>
        </p:scale>
        <p:origin x="336" y="2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8EEF92BF-B6AF-4EC0-832C-E65F2CCEB19E}"/>
    <pc:docChg chg="undo custSel modSld modMainMaster">
      <pc:chgData name="Mike Montemurro" userId="40c20c913ca7511e" providerId="LiveId" clId="{8EEF92BF-B6AF-4EC0-832C-E65F2CCEB19E}" dt="2024-07-18T13:48:55.445" v="445" actId="20577"/>
      <pc:docMkLst>
        <pc:docMk/>
      </pc:docMkLst>
      <pc:sldChg chg="modSp mod">
        <pc:chgData name="Mike Montemurro" userId="40c20c913ca7511e" providerId="LiveId" clId="{8EEF92BF-B6AF-4EC0-832C-E65F2CCEB19E}" dt="2024-07-18T13:48:19.019" v="443" actId="255"/>
        <pc:sldMkLst>
          <pc:docMk/>
          <pc:sldMk cId="3056178945" sldId="848"/>
        </pc:sldMkLst>
        <pc:spChg chg="mod">
          <ac:chgData name="Mike Montemurro" userId="40c20c913ca7511e" providerId="LiveId" clId="{8EEF92BF-B6AF-4EC0-832C-E65F2CCEB19E}" dt="2024-07-18T13:48:19.019" v="443" actId="255"/>
          <ac:spMkLst>
            <pc:docMk/>
            <pc:sldMk cId="3056178945" sldId="848"/>
            <ac:spMk id="5" creationId="{312E63CB-7AA4-47E9-A213-073D8CADFEE1}"/>
          </ac:spMkLst>
        </pc:spChg>
      </pc:sldChg>
      <pc:sldChg chg="modSp mod">
        <pc:chgData name="Mike Montemurro" userId="40c20c913ca7511e" providerId="LiveId" clId="{8EEF92BF-B6AF-4EC0-832C-E65F2CCEB19E}" dt="2024-07-18T13:41:55.246" v="360" actId="207"/>
        <pc:sldMkLst>
          <pc:docMk/>
          <pc:sldMk cId="3276047351" sldId="863"/>
        </pc:sldMkLst>
        <pc:spChg chg="mod">
          <ac:chgData name="Mike Montemurro" userId="40c20c913ca7511e" providerId="LiveId" clId="{8EEF92BF-B6AF-4EC0-832C-E65F2CCEB19E}" dt="2024-07-18T13:41:55.246" v="360" actId="207"/>
          <ac:spMkLst>
            <pc:docMk/>
            <pc:sldMk cId="3276047351" sldId="863"/>
            <ac:spMk id="2" creationId="{6F345F46-AFF6-18FA-4D1E-837DFE5D44B7}"/>
          </ac:spMkLst>
        </pc:spChg>
      </pc:sldChg>
      <pc:sldChg chg="addSp modSp mod">
        <pc:chgData name="Mike Montemurro" userId="40c20c913ca7511e" providerId="LiveId" clId="{8EEF92BF-B6AF-4EC0-832C-E65F2CCEB19E}" dt="2024-07-18T13:09:24.155" v="358" actId="20577"/>
        <pc:sldMkLst>
          <pc:docMk/>
          <pc:sldMk cId="3028779059" sldId="2368"/>
        </pc:sldMkLst>
        <pc:spChg chg="mod">
          <ac:chgData name="Mike Montemurro" userId="40c20c913ca7511e" providerId="LiveId" clId="{8EEF92BF-B6AF-4EC0-832C-E65F2CCEB19E}" dt="2024-07-18T13:09:19.460" v="354" actId="21"/>
          <ac:spMkLst>
            <pc:docMk/>
            <pc:sldMk cId="3028779059" sldId="2368"/>
            <ac:spMk id="2" creationId="{7D79007B-AF56-597C-C6F8-BB87C87B9569}"/>
          </ac:spMkLst>
        </pc:spChg>
        <pc:spChg chg="mod">
          <ac:chgData name="Mike Montemurro" userId="40c20c913ca7511e" providerId="LiveId" clId="{8EEF92BF-B6AF-4EC0-832C-E65F2CCEB19E}" dt="2024-07-17T16:26:43.459" v="142" actId="21"/>
          <ac:spMkLst>
            <pc:docMk/>
            <pc:sldMk cId="3028779059" sldId="2368"/>
            <ac:spMk id="3" creationId="{5B8DD137-6145-B9BE-7DF1-F35ABF1216E8}"/>
          </ac:spMkLst>
        </pc:spChg>
        <pc:spChg chg="mod">
          <ac:chgData name="Mike Montemurro" userId="40c20c913ca7511e" providerId="LiveId" clId="{8EEF92BF-B6AF-4EC0-832C-E65F2CCEB19E}" dt="2024-07-17T17:40:34.037" v="147" actId="20577"/>
          <ac:spMkLst>
            <pc:docMk/>
            <pc:sldMk cId="3028779059" sldId="2368"/>
            <ac:spMk id="4" creationId="{EF87BD29-945B-D4C4-6CE4-E0CC7808D00F}"/>
          </ac:spMkLst>
        </pc:spChg>
        <pc:spChg chg="add mod">
          <ac:chgData name="Mike Montemurro" userId="40c20c913ca7511e" providerId="LiveId" clId="{8EEF92BF-B6AF-4EC0-832C-E65F2CCEB19E}" dt="2024-07-18T13:09:24.155" v="358" actId="20577"/>
          <ac:spMkLst>
            <pc:docMk/>
            <pc:sldMk cId="3028779059" sldId="2368"/>
            <ac:spMk id="5" creationId="{64724FB8-E4D3-32E5-804C-796877F23D83}"/>
          </ac:spMkLst>
        </pc:spChg>
        <pc:spChg chg="add mod">
          <ac:chgData name="Mike Montemurro" userId="40c20c913ca7511e" providerId="LiveId" clId="{8EEF92BF-B6AF-4EC0-832C-E65F2CCEB19E}" dt="2024-07-17T17:41:41.982" v="182"/>
          <ac:spMkLst>
            <pc:docMk/>
            <pc:sldMk cId="3028779059" sldId="2368"/>
            <ac:spMk id="6" creationId="{009A4B3A-1F9B-9CA4-3753-C235FFB3D01F}"/>
          </ac:spMkLst>
        </pc:spChg>
      </pc:sldChg>
      <pc:sldChg chg="modSp mod">
        <pc:chgData name="Mike Montemurro" userId="40c20c913ca7511e" providerId="LiveId" clId="{8EEF92BF-B6AF-4EC0-832C-E65F2CCEB19E}" dt="2024-07-18T13:47:01.508" v="382" actId="20577"/>
        <pc:sldMkLst>
          <pc:docMk/>
          <pc:sldMk cId="4236352472" sldId="2375"/>
        </pc:sldMkLst>
        <pc:spChg chg="mod">
          <ac:chgData name="Mike Montemurro" userId="40c20c913ca7511e" providerId="LiveId" clId="{8EEF92BF-B6AF-4EC0-832C-E65F2CCEB19E}" dt="2024-07-18T13:47:01.508" v="382" actId="20577"/>
          <ac:spMkLst>
            <pc:docMk/>
            <pc:sldMk cId="4236352472" sldId="2375"/>
            <ac:spMk id="2" creationId="{C6EA7B30-6898-B557-187E-5DBC2CF7F632}"/>
          </ac:spMkLst>
        </pc:spChg>
      </pc:sldChg>
      <pc:sldChg chg="modSp mod">
        <pc:chgData name="Mike Montemurro" userId="40c20c913ca7511e" providerId="LiveId" clId="{8EEF92BF-B6AF-4EC0-832C-E65F2CCEB19E}" dt="2024-07-18T13:44:25.785" v="372" actId="20577"/>
        <pc:sldMkLst>
          <pc:docMk/>
          <pc:sldMk cId="3336687352" sldId="2376"/>
        </pc:sldMkLst>
        <pc:spChg chg="mod">
          <ac:chgData name="Mike Montemurro" userId="40c20c913ca7511e" providerId="LiveId" clId="{8EEF92BF-B6AF-4EC0-832C-E65F2CCEB19E}" dt="2024-07-18T13:44:25.785" v="372" actId="20577"/>
          <ac:spMkLst>
            <pc:docMk/>
            <pc:sldMk cId="3336687352" sldId="2376"/>
            <ac:spMk id="5" creationId="{312E63CB-7AA4-47E9-A213-073D8CADFEE1}"/>
          </ac:spMkLst>
        </pc:spChg>
      </pc:sldChg>
      <pc:sldMasterChg chg="modSp mod">
        <pc:chgData name="Mike Montemurro" userId="40c20c913ca7511e" providerId="LiveId" clId="{8EEF92BF-B6AF-4EC0-832C-E65F2CCEB19E}" dt="2024-07-18T13:48:55.445" v="445" actId="20577"/>
        <pc:sldMasterMkLst>
          <pc:docMk/>
          <pc:sldMasterMk cId="0" sldId="2147483648"/>
        </pc:sldMasterMkLst>
        <pc:spChg chg="mod">
          <ac:chgData name="Mike Montemurro" userId="40c20c913ca7511e" providerId="LiveId" clId="{8EEF92BF-B6AF-4EC0-832C-E65F2CCEB19E}" dt="2024-07-18T13:48:55.445" v="445"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802.11-24/985r4</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810034" y="304800"/>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July 2024</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4/11-24-1281-05-000m-revme-sa-ballot-3-ed2-ad-hoc-comments.xlsx" TargetMode="External"/><Relationship Id="rId2" Type="http://schemas.openxmlformats.org/officeDocument/2006/relationships/hyperlink" Target="https://mentor.ieee.org/802.11/dcn/24/11-24-1235-02-000m-revme-sb3-editor1-ad-hoc-comments.xlsx" TargetMode="External"/><Relationship Id="rId1" Type="http://schemas.openxmlformats.org/officeDocument/2006/relationships/slideLayout" Target="../slideLayouts/slideLayout1.xml"/><Relationship Id="rId4" Type="http://schemas.openxmlformats.org/officeDocument/2006/relationships/hyperlink" Target="https://mentor.ieee.org/802.11/dcn/24/11-24-1142-00-000m-revme-sa3-sec-adhoc-comments.xls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cvent.me/dkO9BB"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4/11-24-0912-00-000m-minutes-for-revme-2024-may-interim-warsaw.docx" TargetMode="External"/><Relationship Id="rId2" Type="http://schemas.openxmlformats.org/officeDocument/2006/relationships/hyperlink" Target="https://mentor.ieee.org/802.11/dcn/24/11-24-0725-00-000m-minutes-revme-april-2024-adhoc-san-diego.docx" TargetMode="External"/><Relationship Id="rId1" Type="http://schemas.openxmlformats.org/officeDocument/2006/relationships/slideLayout" Target="../slideLayouts/slideLayout1.xml"/><Relationship Id="rId4" Type="http://schemas.openxmlformats.org/officeDocument/2006/relationships/hyperlink" Target="https://mentor.ieee.org/802.11/dcn/24/11-24-1140-00-000m-minutes-for-revme-telecon-july-8-2024.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July 2024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2024-07-15</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546032"/>
            <a:ext cx="10477501" cy="4702368"/>
          </a:xfrm>
        </p:spPr>
        <p:txBody>
          <a:bodyPr/>
          <a:lstStyle/>
          <a:p>
            <a:pPr marL="0" lvl="0" indent="0">
              <a:buNone/>
              <a:tabLst>
                <a:tab pos="457200" algn="l"/>
              </a:tabLst>
            </a:pPr>
            <a:r>
              <a:rPr lang="en-US" sz="1600" b="1" dirty="0">
                <a:effectLst/>
                <a:latin typeface="Times New Roman" panose="02020603050405020304" pitchFamily="18" charset="0"/>
                <a:ea typeface="Times New Roman" panose="02020603050405020304" pitchFamily="18" charset="0"/>
              </a:rPr>
              <a:t>Having approved comment resolutions for all of the comments received from the recirculation SA Ballot on </a:t>
            </a:r>
            <a:r>
              <a:rPr lang="en-US" sz="1600" b="1" dirty="0" err="1">
                <a:effectLst/>
                <a:latin typeface="Times New Roman" panose="02020603050405020304" pitchFamily="18" charset="0"/>
                <a:ea typeface="Times New Roman" panose="02020603050405020304" pitchFamily="18" charset="0"/>
              </a:rPr>
              <a:t>REVme</a:t>
            </a:r>
            <a:r>
              <a:rPr lang="en-US" sz="1600" b="1" dirty="0">
                <a:effectLst/>
                <a:latin typeface="Times New Roman" panose="02020603050405020304" pitchFamily="18" charset="0"/>
                <a:ea typeface="Times New Roman" panose="02020603050405020304" pitchFamily="18" charset="0"/>
              </a:rPr>
              <a:t> D5.0 as contained in documents </a:t>
            </a:r>
          </a:p>
          <a:p>
            <a:pPr marL="457200" lvl="1" indent="0">
              <a:buNone/>
            </a:pPr>
            <a:r>
              <a:rPr lang="en-US" altLang="en-US" sz="1600" dirty="0">
                <a:hlinkClick r:id="rId2"/>
              </a:rPr>
              <a:t>https://mentor.ieee.org/802.11/dcn/24/11-24-1235-02-000m-revme-sb3-editor1-ad-hoc-comments.xlsx</a:t>
            </a:r>
            <a:endParaRPr lang="en-US" altLang="en-US" sz="1600" dirty="0"/>
          </a:p>
          <a:p>
            <a:pPr marL="457200" lvl="1" indent="0">
              <a:buNone/>
            </a:pPr>
            <a:r>
              <a:rPr lang="en-US" altLang="en-US" sz="1600" dirty="0">
                <a:hlinkClick r:id="rId3"/>
              </a:rPr>
              <a:t>https://mentor.ieee.org/802.11/dcn/24/11-24-1281-05-000m-revme-sa-ballot-3-ed2-ad-hoc-comments.xlsx</a:t>
            </a:r>
            <a:r>
              <a:rPr lang="en-US" altLang="en-US" sz="1600" dirty="0"/>
              <a:t> </a:t>
            </a:r>
          </a:p>
          <a:p>
            <a:pPr marL="457200" lvl="1" indent="0">
              <a:buNone/>
            </a:pPr>
            <a:r>
              <a:rPr lang="en-US" altLang="en-US" sz="1600" dirty="0">
                <a:hlinkClick r:id="rId4"/>
              </a:rPr>
              <a:t>https://mentor.ieee.org/802.11/dcn/24/11-24-1142-00-000m-revme-sa3-sec-adhoc-comments.xlsx</a:t>
            </a:r>
            <a:r>
              <a:rPr lang="en-US" altLang="en-US" sz="1600" dirty="0"/>
              <a:t>  </a:t>
            </a:r>
          </a:p>
          <a:p>
            <a:pPr marL="457200" lvl="1" indent="0">
              <a:lnSpc>
                <a:spcPct val="80000"/>
              </a:lnSpc>
              <a:buNone/>
            </a:pPr>
            <a:endParaRPr lang="en-US" altLang="en-US" sz="1600" dirty="0"/>
          </a:p>
          <a:p>
            <a:pPr marL="0" lvl="0" indent="0">
              <a:buNone/>
              <a:tabLst>
                <a:tab pos="457200" algn="l"/>
              </a:tabLst>
            </a:pPr>
            <a:r>
              <a:rPr lang="en-US" sz="1600" b="1" dirty="0">
                <a:effectLst/>
                <a:latin typeface="Times New Roman" panose="02020603050405020304" pitchFamily="18" charset="0"/>
                <a:ea typeface="Times New Roman" panose="02020603050405020304" pitchFamily="18" charset="0"/>
              </a:rPr>
              <a:t>Instruct the editor to prepare Draft 7.0 incorporating these resolutions </a:t>
            </a:r>
          </a:p>
          <a:p>
            <a:pPr marL="0" lvl="0" indent="0">
              <a:buNone/>
              <a:tabLst>
                <a:tab pos="457200" algn="l"/>
              </a:tabLst>
            </a:pPr>
            <a:r>
              <a:rPr lang="en-US" sz="1600" b="1" dirty="0">
                <a:effectLst/>
                <a:latin typeface="Times New Roman" panose="02020603050405020304" pitchFamily="18" charset="0"/>
                <a:ea typeface="Times New Roman" panose="02020603050405020304" pitchFamily="18" charset="0"/>
              </a:rPr>
              <a:t>and</a:t>
            </a:r>
            <a:r>
              <a:rPr lang="en-CA" sz="1600" dirty="0">
                <a:latin typeface="Times New Roman" panose="02020603050405020304" pitchFamily="18" charset="0"/>
                <a:ea typeface="Times New Roman" panose="02020603050405020304" pitchFamily="18" charset="0"/>
              </a:rPr>
              <a:t> </a:t>
            </a:r>
            <a:r>
              <a:rPr lang="en-US" sz="1600" dirty="0">
                <a:latin typeface="Times New Roman" panose="02020603050405020304" pitchFamily="18" charset="0"/>
                <a:ea typeface="Times New Roman" panose="02020603050405020304" pitchFamily="18" charset="0"/>
              </a:rPr>
              <a:t>a</a:t>
            </a:r>
            <a:r>
              <a:rPr lang="en-US" sz="1600" b="1" dirty="0">
                <a:effectLst/>
                <a:latin typeface="Times New Roman" panose="02020603050405020304" pitchFamily="18" charset="0"/>
                <a:ea typeface="Times New Roman" panose="02020603050405020304" pitchFamily="18" charset="0"/>
              </a:rPr>
              <a:t>pprove a 10-day SA Ballot Recirculation asking the question “Should </a:t>
            </a:r>
            <a:r>
              <a:rPr lang="en-US" sz="1600" b="1" dirty="0" err="1">
                <a:effectLst/>
                <a:latin typeface="Times New Roman" panose="02020603050405020304" pitchFamily="18" charset="0"/>
                <a:ea typeface="Times New Roman" panose="02020603050405020304" pitchFamily="18" charset="0"/>
              </a:rPr>
              <a:t>REVme</a:t>
            </a:r>
            <a:r>
              <a:rPr lang="en-US" sz="1600" b="1" dirty="0">
                <a:effectLst/>
                <a:latin typeface="Times New Roman" panose="02020603050405020304" pitchFamily="18" charset="0"/>
                <a:ea typeface="Times New Roman" panose="02020603050405020304" pitchFamily="18" charset="0"/>
              </a:rPr>
              <a:t> D6.0 be forwarded to RevCom?”</a:t>
            </a:r>
            <a:endParaRPr lang="en-CA" sz="1600" dirty="0">
              <a:effectLst/>
              <a:latin typeface="Times New Roman" panose="02020603050405020304" pitchFamily="18" charset="0"/>
              <a:ea typeface="Times New Roman" panose="02020603050405020304" pitchFamily="18" charset="0"/>
            </a:endParaRPr>
          </a:p>
          <a:p>
            <a:pPr marL="0" lvl="0" indent="0">
              <a:buNone/>
              <a:tabLst>
                <a:tab pos="457200" algn="l"/>
              </a:tabLst>
            </a:pPr>
            <a:endParaRPr lang="en-CA" sz="1400" dirty="0"/>
          </a:p>
          <a:p>
            <a:pPr marL="0" indent="0">
              <a:lnSpc>
                <a:spcPct val="80000"/>
              </a:lnSpc>
              <a:buNone/>
            </a:pPr>
            <a:r>
              <a:rPr lang="en-CA" sz="1600" dirty="0"/>
              <a:t>Moved: &lt;&gt;</a:t>
            </a:r>
          </a:p>
          <a:p>
            <a:pPr marL="0" indent="0">
              <a:buNone/>
            </a:pPr>
            <a:r>
              <a:rPr lang="en-CA" sz="1600" dirty="0"/>
              <a:t>Seconded: &lt;&gt;</a:t>
            </a:r>
          </a:p>
          <a:p>
            <a:pPr marL="0" indent="0">
              <a:buNone/>
            </a:pPr>
            <a:r>
              <a:rPr lang="en-CA" sz="1600" dirty="0"/>
              <a:t>Results: &lt;&gt;. &lt;&gt;.</a:t>
            </a:r>
            <a:endParaRPr lang="en-US" altLang="en-US" sz="1600" dirty="0"/>
          </a:p>
          <a:p>
            <a:pPr lvl="1">
              <a:lnSpc>
                <a:spcPct val="80000"/>
              </a:lnSpc>
            </a:pPr>
            <a:endParaRPr lang="en-US" altLang="en-US" sz="18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SA Ballot Recirculation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3366873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Approve document &lt;11-24/1141&gt; as the report to the IEEE 802 Executive Committee on the requirements for conditional approval to forward P802.11REVme to RevCom and</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Request the IEEE 802 Executive Committee to conditionally approve forwarding P802.11REVme to RevCom.</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 &lt;&gt;</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 &lt;&gt;</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&lt;&gt;. &lt;&gt;.</a:t>
            </a:r>
          </a:p>
          <a:p>
            <a:pPr marL="0" lvl="0" indent="0">
              <a:buNone/>
              <a:tabLst>
                <a:tab pos="457200" algn="l"/>
              </a:tabLst>
            </a:pP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[Moved by &lt;name&gt; on behalf of </a:t>
            </a:r>
            <a:r>
              <a:rPr lang="en-CA" sz="1800" b="1" dirty="0" err="1">
                <a:effectLst/>
                <a:latin typeface="Times New Roman" panose="02020603050405020304" pitchFamily="18" charset="0"/>
                <a:ea typeface="Times New Roman" panose="02020603050405020304" pitchFamily="18" charset="0"/>
              </a:rPr>
              <a:t>TGme</a:t>
            </a:r>
            <a:r>
              <a:rPr lang="en-GB" sz="1800" b="1" dirty="0">
                <a:effectLst/>
                <a:latin typeface="Times New Roman" panose="02020603050405020304" pitchFamily="18" charset="0"/>
                <a:ea typeface="Times New Roman" panose="02020603050405020304" pitchFamily="18" charset="0"/>
              </a:rPr>
              <a:t>&lt;group&gt; vote: x-y-z ]</a:t>
            </a:r>
            <a:endParaRPr lang="en-CA" sz="1800" dirty="0">
              <a:effectLst/>
              <a:latin typeface="Times New Roman" panose="02020603050405020304" pitchFamily="18" charset="0"/>
              <a:ea typeface="Times New Roman" panose="02020603050405020304" pitchFamily="18" charset="0"/>
            </a:endParaRP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a:t>EC Conditional Approval for REVCOM</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11</a:t>
            </a:fld>
            <a:endParaRPr lang="en-US"/>
          </a:p>
        </p:txBody>
      </p:sp>
    </p:spTree>
    <p:extLst>
      <p:ext uri="{BB962C8B-B14F-4D97-AF65-F5344CB8AC3E}">
        <p14:creationId xmlns:p14="http://schemas.microsoft.com/office/powerpoint/2010/main" val="4236352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12</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13</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14</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15</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19</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July 2024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20</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21</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July IEEE 802 plenary session</a:t>
            </a:r>
            <a:endParaRPr lang="en-CA" dirty="0"/>
          </a:p>
        </p:txBody>
      </p:sp>
      <p:sp>
        <p:nvSpPr>
          <p:cNvPr id="8195" name="Rectangle 3"/>
          <p:cNvSpPr>
            <a:spLocks noGrp="1" noChangeArrowheads="1"/>
          </p:cNvSpPr>
          <p:nvPr>
            <p:ph idx="1"/>
          </p:nvPr>
        </p:nvSpPr>
        <p:spPr/>
        <p:txBody>
          <a:bodyPr/>
          <a:lstStyle/>
          <a:p>
            <a:pPr marL="0" indent="0">
              <a:buNone/>
            </a:pPr>
            <a:r>
              <a:rPr lang="en-US" sz="1800" dirty="0"/>
              <a:t>This meeting is part of the July IEEE 802 plenary session</a:t>
            </a:r>
          </a:p>
          <a:p>
            <a:pPr marL="0" indent="0">
              <a:buNone/>
            </a:pPr>
            <a:endParaRPr lang="en-US" sz="1800" dirty="0"/>
          </a:p>
          <a:p>
            <a:pPr marL="0" indent="0">
              <a:buNone/>
            </a:pPr>
            <a:r>
              <a:rPr lang="en-US" sz="1800" dirty="0"/>
              <a:t>You must pay the registration fee whether attending in-person or remotely</a:t>
            </a:r>
          </a:p>
          <a:p>
            <a:pPr marL="0" indent="0">
              <a:buNone/>
            </a:pPr>
            <a:endParaRPr lang="en-US" sz="1800" dirty="0"/>
          </a:p>
          <a:p>
            <a:pPr marL="0" indent="0">
              <a:buNone/>
            </a:pPr>
            <a:r>
              <a:rPr lang="en-US" sz="1800" dirty="0"/>
              <a:t>If you have not already done so, you can register here:</a:t>
            </a:r>
          </a:p>
          <a:p>
            <a:pPr marL="0" indent="0">
              <a:buNone/>
            </a:pPr>
            <a:r>
              <a:rPr lang="en-US" sz="1800" dirty="0">
                <a:hlinkClick r:id="rId3"/>
              </a:rPr>
              <a:t>https://cvent.me/dkO9BB</a:t>
            </a:r>
            <a:r>
              <a:rPr lang="en-US" sz="1800" dirty="0"/>
              <a:t> </a:t>
            </a:r>
          </a:p>
          <a:p>
            <a:pPr marL="0" indent="0">
              <a:buNone/>
            </a:pPr>
            <a:endParaRPr lang="en-US" sz="1800" dirty="0"/>
          </a:p>
          <a:p>
            <a:pPr marL="0" indent="0">
              <a:buNone/>
            </a:pPr>
            <a:r>
              <a:rPr lang="en-US" sz="1800" dirty="0"/>
              <a:t>If you do not intend to register for this session you must leave this meeting</a:t>
            </a:r>
          </a:p>
          <a:p>
            <a:pPr marL="0" indent="0">
              <a:buNone/>
            </a:pPr>
            <a:r>
              <a:rPr lang="en-US" sz="1800" dirty="0"/>
              <a:t>and, if you have logged attendance on IMAT, email the 802.11 chair or vice</a:t>
            </a:r>
          </a:p>
          <a:p>
            <a:pPr marL="0" indent="0">
              <a:buNone/>
            </a:pPr>
            <a:r>
              <a:rPr lang="en-US" sz="1800" dirty="0"/>
              <a:t>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12-21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457201" y="1221705"/>
            <a:ext cx="5906006"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July 15,  4pm  ET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 Minutes (Slide 7)</a:t>
            </a:r>
          </a:p>
          <a:p>
            <a:pPr lvl="1"/>
            <a:r>
              <a:rPr lang="en-GB" sz="1400" dirty="0"/>
              <a:t>Editor report</a:t>
            </a:r>
          </a:p>
          <a:p>
            <a:pPr lvl="1"/>
            <a:r>
              <a:rPr lang="en-GB" sz="1400" dirty="0"/>
              <a:t>Comment resolution</a:t>
            </a:r>
          </a:p>
          <a:p>
            <a:pPr lvl="2"/>
            <a:r>
              <a:rPr lang="en-US" altLang="en-US" sz="1400" dirty="0"/>
              <a:t>CID 8038 – Withdrawn</a:t>
            </a:r>
          </a:p>
          <a:p>
            <a:pPr lvl="2"/>
            <a:r>
              <a:rPr lang="en-US" altLang="en-US" sz="1400" dirty="0"/>
              <a:t>CID 8037 – Qi (Intel)</a:t>
            </a:r>
          </a:p>
          <a:p>
            <a:pPr lvl="2"/>
            <a:r>
              <a:rPr lang="en-US" altLang="en-US" sz="1400" dirty="0"/>
              <a:t>CID 8257, 8259 – Hamilton (Ruckus/</a:t>
            </a:r>
            <a:r>
              <a:rPr lang="en-US" altLang="en-US" sz="1400" dirty="0" err="1"/>
              <a:t>Commscope</a:t>
            </a:r>
            <a:r>
              <a:rPr lang="en-US" altLang="en-US" sz="1400" dirty="0"/>
              <a:t>)</a:t>
            </a:r>
          </a:p>
          <a:p>
            <a:pPr lvl="2"/>
            <a:r>
              <a:rPr lang="en-US" altLang="en-US" sz="1400" dirty="0"/>
              <a:t>CID 8039 – doc 11-24/1149 – Montemurro (Huawei)</a:t>
            </a:r>
          </a:p>
          <a:p>
            <a:pPr lvl="2"/>
            <a:r>
              <a:rPr lang="en-CA" altLang="en-US" sz="1400" dirty="0"/>
              <a:t>ED2 CIDs – 11-24/1281 – Au (Huawei)</a:t>
            </a:r>
          </a:p>
          <a:p>
            <a:pPr lvl="2"/>
            <a:r>
              <a:rPr lang="en-CA" altLang="en-US" sz="1400" dirty="0"/>
              <a:t>Technical/General CIDs – doc 11-24/1149 – Montemurro (Huawei) </a:t>
            </a:r>
            <a:endParaRPr lang="en-US" altLang="en-US" sz="1400" dirty="0"/>
          </a:p>
          <a:p>
            <a:pPr lvl="1"/>
            <a:r>
              <a:rPr lang="es-ES" sz="1400" dirty="0" err="1"/>
              <a:t>Recess</a:t>
            </a:r>
            <a:endParaRPr lang="en-GB" sz="1400" dirty="0"/>
          </a:p>
          <a:p>
            <a:pPr marL="914400" lvl="2" indent="0">
              <a:buNone/>
            </a:pPr>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715000" y="1266702"/>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July 16, 10:30am ET</a:t>
            </a:r>
          </a:p>
          <a:p>
            <a:pPr lvl="1"/>
            <a:r>
              <a:rPr lang="en-CA" altLang="en-US" sz="1400" dirty="0"/>
              <a:t>Comment resolution</a:t>
            </a:r>
          </a:p>
          <a:p>
            <a:pPr lvl="2"/>
            <a:r>
              <a:rPr lang="en-US" altLang="en-US" sz="1400" dirty="0"/>
              <a:t>CIDs 8016, 8017, 8031, 8026, 8012 – doc 11-24/1070 – Raissinia (Qualcomm)</a:t>
            </a:r>
          </a:p>
          <a:p>
            <a:pPr lvl="2"/>
            <a:r>
              <a:rPr lang="en-CA" altLang="en-US" sz="1400" dirty="0"/>
              <a:t>CID 8045 – doc 11-24/566 – Levy (</a:t>
            </a:r>
            <a:r>
              <a:rPr lang="en-CA" altLang="en-US" sz="1400" dirty="0" err="1"/>
              <a:t>InterDigital</a:t>
            </a:r>
            <a:r>
              <a:rPr lang="en-CA" altLang="en-US" sz="1400" dirty="0"/>
              <a:t>)</a:t>
            </a:r>
          </a:p>
          <a:p>
            <a:pPr lvl="2"/>
            <a:r>
              <a:rPr lang="en-CA" altLang="en-US" sz="1400" dirty="0"/>
              <a:t>Technical/General CIDs – doc 11-24/1149 – Montemurro (Huawei) </a:t>
            </a:r>
          </a:p>
          <a:p>
            <a:pPr lvl="1"/>
            <a:r>
              <a:rPr lang="en-CA" altLang="en-US" sz="1400" dirty="0"/>
              <a:t>Recess</a:t>
            </a:r>
          </a:p>
          <a:p>
            <a:pPr marL="914400" lvl="2" indent="0">
              <a:buNone/>
            </a:pPr>
            <a:endParaRPr lang="en-CA" altLang="en-US" sz="1100" dirty="0"/>
          </a:p>
        </p:txBody>
      </p:sp>
      <p:sp>
        <p:nvSpPr>
          <p:cNvPr id="2" name="Rectangle 19">
            <a:extLst>
              <a:ext uri="{FF2B5EF4-FFF2-40B4-BE49-F238E27FC236}">
                <a16:creationId xmlns:a16="http://schemas.microsoft.com/office/drawing/2014/main" id="{4E41AAE1-F249-0848-05B8-5526A4350794}"/>
              </a:ext>
            </a:extLst>
          </p:cNvPr>
          <p:cNvSpPr>
            <a:spLocks noChangeArrowheads="1"/>
          </p:cNvSpPr>
          <p:nvPr/>
        </p:nvSpPr>
        <p:spPr bwMode="auto">
          <a:xfrm>
            <a:off x="5638800" y="3617701"/>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July 16, 4pm ET</a:t>
            </a:r>
          </a:p>
          <a:p>
            <a:pPr lvl="1"/>
            <a:r>
              <a:rPr lang="en-CA" altLang="en-US" sz="1400" dirty="0"/>
              <a:t>Comment resolution</a:t>
            </a:r>
          </a:p>
          <a:p>
            <a:pPr lvl="2"/>
            <a:r>
              <a:rPr lang="en-CA" altLang="en-US" sz="1400" dirty="0"/>
              <a:t>ED1 CIDs – Qi (Intel)</a:t>
            </a:r>
          </a:p>
          <a:p>
            <a:pPr lvl="2"/>
            <a:r>
              <a:rPr lang="en-CA" altLang="en-US" sz="1400" dirty="0"/>
              <a:t>ED2 CIDs – Au (Huawei)</a:t>
            </a:r>
          </a:p>
          <a:p>
            <a:pPr lvl="2"/>
            <a:r>
              <a:rPr lang="en-CA" altLang="en-US" sz="1400" dirty="0"/>
              <a:t>CID 8046-8058 – doc 11-24/943 – Levy (</a:t>
            </a:r>
            <a:r>
              <a:rPr lang="en-CA" altLang="en-US" sz="1400" dirty="0" err="1"/>
              <a:t>InterDigital</a:t>
            </a:r>
            <a:r>
              <a:rPr lang="en-CA" altLang="en-US" sz="1400" dirty="0"/>
              <a:t>)</a:t>
            </a:r>
          </a:p>
          <a:p>
            <a:pPr lvl="2"/>
            <a:r>
              <a:rPr lang="en-US" altLang="en-US" sz="1400" dirty="0"/>
              <a:t>[5:30pm] CID 8031 – doc 11-24/1313 – Segev (Intel)</a:t>
            </a:r>
          </a:p>
          <a:p>
            <a:pPr lvl="1"/>
            <a:r>
              <a:rPr lang="en-CA" altLang="en-US" sz="1400" dirty="0"/>
              <a:t>Recess</a:t>
            </a:r>
          </a:p>
          <a:p>
            <a:pPr marL="914400" lvl="2" indent="0">
              <a:buNone/>
            </a:pP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3" name="Rectangle 19">
            <a:extLst>
              <a:ext uri="{FF2B5EF4-FFF2-40B4-BE49-F238E27FC236}">
                <a16:creationId xmlns:a16="http://schemas.microsoft.com/office/drawing/2014/main" id="{5B8DD137-6145-B9BE-7DF1-F35ABF1216E8}"/>
              </a:ext>
            </a:extLst>
          </p:cNvPr>
          <p:cNvSpPr>
            <a:spLocks noChangeArrowheads="1"/>
          </p:cNvSpPr>
          <p:nvPr/>
        </p:nvSpPr>
        <p:spPr bwMode="auto">
          <a:xfrm>
            <a:off x="557213" y="1219200"/>
            <a:ext cx="577037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July 17, 10:30am ET</a:t>
            </a:r>
            <a:endParaRPr lang="en-US" altLang="en-US" sz="1800" dirty="0"/>
          </a:p>
          <a:p>
            <a:pPr lvl="1"/>
            <a:r>
              <a:rPr lang="en-CA" altLang="en-US" sz="1400" dirty="0"/>
              <a:t>Comment Resolution</a:t>
            </a:r>
          </a:p>
          <a:p>
            <a:pPr lvl="2"/>
            <a:r>
              <a:rPr lang="en-CA" altLang="en-US" sz="1400" dirty="0"/>
              <a:t>CID 8805, 8806 – Withdrawn</a:t>
            </a:r>
          </a:p>
          <a:p>
            <a:pPr lvl="2"/>
            <a:r>
              <a:rPr lang="en-CA" altLang="en-US" sz="1400" dirty="0"/>
              <a:t>CID 8150 – Rison (Samsung)</a:t>
            </a:r>
          </a:p>
          <a:p>
            <a:pPr lvl="2"/>
            <a:r>
              <a:rPr lang="en-CA" altLang="en-US" sz="1400" dirty="0"/>
              <a:t>CID </a:t>
            </a:r>
            <a:r>
              <a:rPr lang="en-US" altLang="en-US" sz="1400" dirty="0"/>
              <a:t>8257, 8259, 8229, 8120 and 8231</a:t>
            </a:r>
            <a:r>
              <a:rPr lang="en-CA" altLang="en-US" sz="1400" dirty="0"/>
              <a:t>– doc 11-24/1308 – Hamilton (Ruckus/</a:t>
            </a:r>
            <a:r>
              <a:rPr lang="en-CA" altLang="en-US" sz="1400" dirty="0" err="1"/>
              <a:t>Commscope</a:t>
            </a:r>
            <a:r>
              <a:rPr lang="en-CA" altLang="en-US" sz="1400" dirty="0"/>
              <a:t>)</a:t>
            </a:r>
          </a:p>
          <a:p>
            <a:pPr lvl="2"/>
            <a:r>
              <a:rPr lang="en-CA" altLang="en-US" sz="1400" dirty="0"/>
              <a:t>TWT CIDs – doc 11-24/1293 – </a:t>
            </a:r>
            <a:r>
              <a:rPr lang="en-CA" altLang="en-US" sz="1400" dirty="0" err="1"/>
              <a:t>Shafin</a:t>
            </a:r>
            <a:r>
              <a:rPr lang="en-CA" altLang="en-US" sz="1400" dirty="0"/>
              <a:t> (Samsung)</a:t>
            </a:r>
          </a:p>
          <a:p>
            <a:pPr lvl="2"/>
            <a:r>
              <a:rPr lang="en-CA" altLang="en-US" sz="1400" dirty="0"/>
              <a:t>Technical/General CIDs – doc 11-24/1149 – Montemurro (Huawei) </a:t>
            </a:r>
          </a:p>
          <a:p>
            <a:pPr lvl="1"/>
            <a:r>
              <a:rPr lang="en-CA" altLang="en-US" sz="1400" dirty="0"/>
              <a:t>Recess</a:t>
            </a:r>
          </a:p>
        </p:txBody>
      </p:sp>
      <p:sp>
        <p:nvSpPr>
          <p:cNvPr id="2" name="Rectangle 19">
            <a:extLst>
              <a:ext uri="{FF2B5EF4-FFF2-40B4-BE49-F238E27FC236}">
                <a16:creationId xmlns:a16="http://schemas.microsoft.com/office/drawing/2014/main" id="{7D79007B-AF56-597C-C6F8-BB87C87B9569}"/>
              </a:ext>
            </a:extLst>
          </p:cNvPr>
          <p:cNvSpPr>
            <a:spLocks noChangeArrowheads="1"/>
          </p:cNvSpPr>
          <p:nvPr/>
        </p:nvSpPr>
        <p:spPr bwMode="auto">
          <a:xfrm>
            <a:off x="6515606" y="3657600"/>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Thursday July 18, 4pm ET</a:t>
            </a:r>
            <a:endParaRPr lang="en-US" altLang="en-US" sz="1800" dirty="0"/>
          </a:p>
          <a:p>
            <a:pPr lvl="1"/>
            <a:r>
              <a:rPr lang="en-CA" altLang="en-US" sz="1400" dirty="0"/>
              <a:t>Motions</a:t>
            </a:r>
            <a:endParaRPr lang="en-CA" sz="1400" dirty="0"/>
          </a:p>
          <a:p>
            <a:pPr lvl="2"/>
            <a:r>
              <a:rPr lang="en-CA" altLang="en-US" sz="1400" dirty="0"/>
              <a:t>Doc 11-24/33 Slides </a:t>
            </a:r>
            <a:r>
              <a:rPr lang="en-CA" altLang="en-US" sz="1400" i="1" dirty="0"/>
              <a:t>x</a:t>
            </a:r>
            <a:r>
              <a:rPr lang="en-CA" altLang="en-US" sz="1400" dirty="0"/>
              <a:t> – </a:t>
            </a:r>
            <a:r>
              <a:rPr lang="en-CA" altLang="en-US" sz="1400" i="1" dirty="0"/>
              <a:t>y</a:t>
            </a:r>
          </a:p>
          <a:p>
            <a:pPr lvl="2"/>
            <a:r>
              <a:rPr lang="en-CA" altLang="en-US" sz="1400" dirty="0"/>
              <a:t>EC Conditional Approval for REVCOM</a:t>
            </a:r>
          </a:p>
          <a:p>
            <a:pPr lvl="1"/>
            <a:r>
              <a:rPr lang="en-CA" altLang="en-US" sz="1600" dirty="0"/>
              <a:t>Teleconferences, Plans for July</a:t>
            </a:r>
          </a:p>
          <a:p>
            <a:pPr lvl="1"/>
            <a:r>
              <a:rPr lang="en-CA" altLang="en-US" sz="1400" dirty="0" err="1"/>
              <a:t>AoB</a:t>
            </a:r>
            <a:endParaRPr lang="en-CA" altLang="en-US" sz="1400" dirty="0"/>
          </a:p>
          <a:p>
            <a:pPr lvl="1"/>
            <a:r>
              <a:rPr lang="en-CA" altLang="en-US" sz="1400" dirty="0"/>
              <a:t>Adjourn</a:t>
            </a:r>
          </a:p>
        </p:txBody>
      </p:sp>
      <p:sp>
        <p:nvSpPr>
          <p:cNvPr id="4" name="Rectangle 19">
            <a:extLst>
              <a:ext uri="{FF2B5EF4-FFF2-40B4-BE49-F238E27FC236}">
                <a16:creationId xmlns:a16="http://schemas.microsoft.com/office/drawing/2014/main" id="{EF87BD29-945B-D4C4-6CE4-E0CC7808D00F}"/>
              </a:ext>
            </a:extLst>
          </p:cNvPr>
          <p:cNvSpPr>
            <a:spLocks noChangeArrowheads="1"/>
          </p:cNvSpPr>
          <p:nvPr/>
        </p:nvSpPr>
        <p:spPr bwMode="auto">
          <a:xfrm>
            <a:off x="533401" y="3962400"/>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July 17, 4pm ET</a:t>
            </a:r>
            <a:endParaRPr lang="en-US" altLang="en-US" sz="1800" dirty="0"/>
          </a:p>
          <a:p>
            <a:pPr lvl="1"/>
            <a:r>
              <a:rPr lang="en-CA" altLang="en-US" sz="1400" dirty="0"/>
              <a:t>Comment Resolution</a:t>
            </a:r>
          </a:p>
          <a:p>
            <a:pPr lvl="2"/>
            <a:r>
              <a:rPr lang="en-CA" altLang="en-US" sz="1400" dirty="0"/>
              <a:t>CID 8021 – Au (Huawei)</a:t>
            </a:r>
          </a:p>
          <a:p>
            <a:pPr lvl="2"/>
            <a:r>
              <a:rPr lang="en-CA" altLang="en-US" sz="1400" dirty="0"/>
              <a:t>Technical/General CIDs – doc 11-24/1149 – Montemurro (Huawei) </a:t>
            </a:r>
          </a:p>
          <a:p>
            <a:pPr lvl="1"/>
            <a:r>
              <a:rPr lang="en-CA" altLang="en-US" sz="1400" dirty="0"/>
              <a:t>Recess</a:t>
            </a:r>
          </a:p>
        </p:txBody>
      </p:sp>
      <p:sp>
        <p:nvSpPr>
          <p:cNvPr id="5" name="Rectangle 19">
            <a:extLst>
              <a:ext uri="{FF2B5EF4-FFF2-40B4-BE49-F238E27FC236}">
                <a16:creationId xmlns:a16="http://schemas.microsoft.com/office/drawing/2014/main" id="{64724FB8-E4D3-32E5-804C-796877F23D83}"/>
              </a:ext>
            </a:extLst>
          </p:cNvPr>
          <p:cNvSpPr>
            <a:spLocks noChangeArrowheads="1"/>
          </p:cNvSpPr>
          <p:nvPr/>
        </p:nvSpPr>
        <p:spPr bwMode="auto">
          <a:xfrm>
            <a:off x="6515607" y="1524000"/>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Thursday July 18, 1:30pm ET</a:t>
            </a:r>
            <a:endParaRPr lang="en-US" altLang="en-US" sz="1800" dirty="0"/>
          </a:p>
          <a:p>
            <a:pPr lvl="1"/>
            <a:r>
              <a:rPr lang="en-CA" altLang="en-US" sz="1400" dirty="0"/>
              <a:t>Motions</a:t>
            </a:r>
            <a:endParaRPr lang="en-CA" sz="1400" dirty="0"/>
          </a:p>
          <a:p>
            <a:pPr lvl="2"/>
            <a:r>
              <a:rPr lang="en-CA" altLang="en-US" sz="1400" dirty="0"/>
              <a:t>Technical/General CIDs – doc 11-24/1149 – Montemurro (Huawei) </a:t>
            </a:r>
          </a:p>
          <a:p>
            <a:pPr lvl="2"/>
            <a:r>
              <a:rPr lang="en-CA" altLang="en-US" sz="1400" dirty="0"/>
              <a:t>Various CIDs – doc 11-24/1314 – Rison (Samsung)</a:t>
            </a:r>
          </a:p>
          <a:p>
            <a:pPr lvl="2"/>
            <a:r>
              <a:rPr lang="en-CA" altLang="en-US" sz="1400" dirty="0"/>
              <a:t>Revisit some CIDs from 11-24/1293</a:t>
            </a:r>
          </a:p>
          <a:p>
            <a:pPr lvl="1"/>
            <a:r>
              <a:rPr lang="en-CA" altLang="en-US" sz="1400" dirty="0"/>
              <a:t>Recess</a:t>
            </a:r>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2000" dirty="0" err="1"/>
              <a:t>Adhoc</a:t>
            </a:r>
            <a:r>
              <a:rPr lang="en-US" altLang="en-US" sz="2000" dirty="0"/>
              <a:t>:</a:t>
            </a:r>
          </a:p>
          <a:p>
            <a:pPr marL="457200" lvl="1" indent="0">
              <a:lnSpc>
                <a:spcPct val="80000"/>
              </a:lnSpc>
              <a:buNone/>
            </a:pPr>
            <a:r>
              <a:rPr lang="en-US" altLang="en-US" sz="1600" dirty="0">
                <a:hlinkClick r:id="rId2"/>
              </a:rPr>
              <a:t>https://mentor.ieee.org/802.11/dcn/24/11-24-0725-00-000m-minutes-revme-april-2024-adhoc-san-diego.docx</a:t>
            </a:r>
            <a:r>
              <a:rPr lang="en-US" altLang="en-US" sz="1600" dirty="0"/>
              <a:t>  </a:t>
            </a:r>
          </a:p>
          <a:p>
            <a:pPr>
              <a:lnSpc>
                <a:spcPct val="80000"/>
              </a:lnSpc>
            </a:pPr>
            <a:r>
              <a:rPr lang="en-US" altLang="en-US" sz="2000" dirty="0"/>
              <a:t>May meeting:</a:t>
            </a:r>
          </a:p>
          <a:p>
            <a:pPr marL="457200" lvl="1" indent="0">
              <a:lnSpc>
                <a:spcPct val="80000"/>
              </a:lnSpc>
              <a:buNone/>
            </a:pPr>
            <a:r>
              <a:rPr lang="en-US" altLang="en-US" sz="1600" dirty="0">
                <a:hlinkClick r:id="rId3"/>
              </a:rPr>
              <a:t>https://mentor.ieee.org/802.11/dcn/24/11-24-0912-00-000m-minutes-for-revme-2024-may-interim-warsaw.docx</a:t>
            </a:r>
            <a:r>
              <a:rPr lang="en-US" altLang="en-US" sz="1600" dirty="0"/>
              <a:t> </a:t>
            </a:r>
          </a:p>
          <a:p>
            <a:pPr>
              <a:lnSpc>
                <a:spcPct val="80000"/>
              </a:lnSpc>
            </a:pPr>
            <a:r>
              <a:rPr lang="en-US" altLang="en-US" sz="2000" dirty="0"/>
              <a:t>Teleconferences:</a:t>
            </a:r>
          </a:p>
          <a:p>
            <a:pPr marL="457200" lvl="1" indent="0">
              <a:lnSpc>
                <a:spcPct val="80000"/>
              </a:lnSpc>
              <a:buNone/>
            </a:pPr>
            <a:r>
              <a:rPr lang="en-US" altLang="en-US" sz="1600" dirty="0">
                <a:hlinkClick r:id="rId4"/>
              </a:rPr>
              <a:t>https://mentor.ieee.org/802.11/dcn/24/11-24-1140-00-000m-minutes-for-revme-telecon-july-8-2024.docx</a:t>
            </a:r>
            <a:r>
              <a:rPr lang="en-US" altLang="en-US" sz="1600" dirty="0"/>
              <a:t> </a:t>
            </a:r>
          </a:p>
          <a:p>
            <a:pPr marL="457200" lvl="1" indent="0">
              <a:lnSpc>
                <a:spcPct val="80000"/>
              </a:lnSpc>
              <a:buNone/>
            </a:pPr>
            <a:endParaRPr lang="en-CA" dirty="0"/>
          </a:p>
          <a:p>
            <a:pPr marL="0" indent="0">
              <a:lnSpc>
                <a:spcPct val="80000"/>
              </a:lnSpc>
              <a:buNone/>
            </a:pPr>
            <a:r>
              <a:rPr lang="en-CA" dirty="0"/>
              <a:t>Moved: Jon Rosdahl</a:t>
            </a:r>
          </a:p>
          <a:p>
            <a:pPr marL="0" indent="0">
              <a:buNone/>
            </a:pPr>
            <a:r>
              <a:rPr lang="en-CA" dirty="0"/>
              <a:t>Seconded: Stephen McCann</a:t>
            </a:r>
          </a:p>
          <a:p>
            <a:pPr marL="0" indent="0">
              <a:buNone/>
            </a:pPr>
            <a:r>
              <a:rPr lang="en-CA" dirty="0"/>
              <a:t>Results: Unanimous. Approved.</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a:xfrm>
            <a:off x="914400" y="1981200"/>
            <a:ext cx="10820400" cy="4114800"/>
          </a:xfrm>
        </p:spPr>
        <p:txBody>
          <a:bodyPr/>
          <a:lstStyle/>
          <a:p>
            <a:pPr>
              <a:lnSpc>
                <a:spcPct val="80000"/>
              </a:lnSpc>
            </a:pPr>
            <a:r>
              <a:rPr lang="en-US" altLang="en-US" sz="1800" dirty="0">
                <a:solidFill>
                  <a:srgbClr val="00B050"/>
                </a:solidFill>
              </a:rPr>
              <a:t>Feb 2021 – PAR Approval</a:t>
            </a:r>
          </a:p>
          <a:p>
            <a:pPr>
              <a:lnSpc>
                <a:spcPct val="80000"/>
              </a:lnSpc>
            </a:pPr>
            <a:r>
              <a:rPr lang="en-US" altLang="en-US" sz="1800" dirty="0">
                <a:solidFill>
                  <a:srgbClr val="00B050"/>
                </a:solidFill>
              </a:rPr>
              <a:t>March 2021– Initial meeting, issue comment collection on IEEE Std 802.11-2020 (if published)</a:t>
            </a:r>
          </a:p>
          <a:p>
            <a:pPr>
              <a:lnSpc>
                <a:spcPct val="80000"/>
              </a:lnSpc>
            </a:pPr>
            <a:r>
              <a:rPr lang="en-US" altLang="en-US" sz="1800" dirty="0">
                <a:solidFill>
                  <a:srgbClr val="00B050"/>
                </a:solidFill>
              </a:rPr>
              <a:t>March 2021 – Draft 0.00 available</a:t>
            </a:r>
          </a:p>
          <a:p>
            <a:pPr>
              <a:lnSpc>
                <a:spcPct val="80000"/>
              </a:lnSpc>
            </a:pPr>
            <a:r>
              <a:rPr lang="en-US" altLang="en-US" sz="1800" dirty="0">
                <a:solidFill>
                  <a:srgbClr val="00B050"/>
                </a:solidFill>
              </a:rPr>
              <a:t>May 2021 – Process CC input, 11ax, 11ay, 11ba integration begins</a:t>
            </a:r>
          </a:p>
          <a:p>
            <a:pPr>
              <a:lnSpc>
                <a:spcPct val="80000"/>
              </a:lnSpc>
            </a:pPr>
            <a:r>
              <a:rPr lang="en-US" altLang="en-US" sz="1800" dirty="0">
                <a:solidFill>
                  <a:srgbClr val="00B050"/>
                </a:solidFill>
              </a:rPr>
              <a:t>Nov 2021 – Initial D1.0 WG Letter ballot </a:t>
            </a:r>
          </a:p>
          <a:p>
            <a:pPr>
              <a:lnSpc>
                <a:spcPct val="80000"/>
              </a:lnSpc>
            </a:pPr>
            <a:r>
              <a:rPr lang="en-US" altLang="en-US" sz="1800" dirty="0">
                <a:solidFill>
                  <a:srgbClr val="00B050"/>
                </a:solidFill>
              </a:rPr>
              <a:t>Sep 2022 – D2.0 Recirculation LB </a:t>
            </a:r>
          </a:p>
          <a:p>
            <a:pPr>
              <a:lnSpc>
                <a:spcPct val="80000"/>
              </a:lnSpc>
            </a:pPr>
            <a:r>
              <a:rPr lang="en-US" altLang="en-US" sz="1800" dirty="0">
                <a:solidFill>
                  <a:srgbClr val="00B050"/>
                </a:solidFill>
              </a:rPr>
              <a:t>Mar 2023 – D3.0 Recirculation LB </a:t>
            </a:r>
            <a:endParaRPr lang="en-US" altLang="en-US" sz="1800" dirty="0">
              <a:solidFill>
                <a:srgbClr val="00B0F0"/>
              </a:solidFill>
            </a:endParaRPr>
          </a:p>
          <a:p>
            <a:pPr>
              <a:lnSpc>
                <a:spcPct val="80000"/>
              </a:lnSpc>
            </a:pPr>
            <a:r>
              <a:rPr lang="en-US" altLang="en-US" sz="1800" dirty="0">
                <a:solidFill>
                  <a:srgbClr val="00B050"/>
                </a:solidFill>
              </a:rPr>
              <a:t>July 2023 – D4.0 Recirculation </a:t>
            </a:r>
          </a:p>
          <a:p>
            <a:pPr>
              <a:lnSpc>
                <a:spcPct val="80000"/>
              </a:lnSpc>
            </a:pPr>
            <a:r>
              <a:rPr lang="en-US" altLang="en-US" sz="1800" dirty="0">
                <a:solidFill>
                  <a:srgbClr val="00B050"/>
                </a:solidFill>
              </a:rPr>
              <a:t>Sep 2023 – D4.0 Initial SA Ballot </a:t>
            </a:r>
          </a:p>
          <a:p>
            <a:pPr>
              <a:lnSpc>
                <a:spcPct val="80000"/>
              </a:lnSpc>
            </a:pPr>
            <a:r>
              <a:rPr lang="en-US" altLang="en-US" sz="1800" dirty="0">
                <a:solidFill>
                  <a:srgbClr val="00B050"/>
                </a:solidFill>
              </a:rPr>
              <a:t>Feb 2024 – D5.0 Recirculation SA Ballot (roll-in of published amendment 11az, 11bd, 11bc, 11bb)</a:t>
            </a:r>
          </a:p>
          <a:p>
            <a:pPr>
              <a:lnSpc>
                <a:spcPct val="80000"/>
              </a:lnSpc>
            </a:pPr>
            <a:r>
              <a:rPr lang="en-US" altLang="en-US" sz="1800" dirty="0">
                <a:solidFill>
                  <a:srgbClr val="00B050"/>
                </a:solidFill>
              </a:rPr>
              <a:t>May 2024 – D6.0 Recirculation SA Ballot</a:t>
            </a:r>
          </a:p>
          <a:p>
            <a:pPr>
              <a:lnSpc>
                <a:spcPct val="80000"/>
              </a:lnSpc>
            </a:pPr>
            <a:r>
              <a:rPr lang="en-US" altLang="en-US" sz="1800" dirty="0">
                <a:solidFill>
                  <a:srgbClr val="00B050"/>
                </a:solidFill>
              </a:rPr>
              <a:t>Jul 2024 – D7.0 Recirculation SA Ballot (clean recirculation)</a:t>
            </a:r>
          </a:p>
          <a:p>
            <a:pPr>
              <a:lnSpc>
                <a:spcPct val="80000"/>
              </a:lnSpc>
            </a:pPr>
            <a:r>
              <a:rPr lang="en-US" altLang="en-US" sz="1800" dirty="0">
                <a:solidFill>
                  <a:srgbClr val="00B0F0"/>
                </a:solidFill>
              </a:rPr>
              <a:t>Sep 2024 – </a:t>
            </a:r>
            <a:r>
              <a:rPr lang="en-US" altLang="en-US" sz="1800" dirty="0" err="1">
                <a:solidFill>
                  <a:srgbClr val="00B0F0"/>
                </a:solidFill>
              </a:rPr>
              <a:t>RevCom</a:t>
            </a:r>
            <a:r>
              <a:rPr lang="en-US" altLang="en-US" sz="1800" dirty="0">
                <a:solidFill>
                  <a:srgbClr val="00B0F0"/>
                </a:solidFill>
              </a:rPr>
              <a:t>/SASB Approval</a:t>
            </a:r>
          </a:p>
        </p:txBody>
      </p:sp>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TGme</a:t>
            </a:r>
            <a:r>
              <a:rPr lang="en-CA" dirty="0"/>
              <a:t> Timeline</a:t>
            </a:r>
          </a:p>
        </p:txBody>
      </p:sp>
      <p:sp>
        <p:nvSpPr>
          <p:cNvPr id="4" name="Date Placeholder 3">
            <a:extLst>
              <a:ext uri="{FF2B5EF4-FFF2-40B4-BE49-F238E27FC236}">
                <a16:creationId xmlns:a16="http://schemas.microsoft.com/office/drawing/2014/main" id="{25A70A58-D5AD-74D1-22BA-E43E9F5ED6FE}"/>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1"/>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Monday August 12, 10am ET for 2hrs</a:t>
            </a:r>
          </a:p>
          <a:p>
            <a:pPr>
              <a:lnSpc>
                <a:spcPct val="80000"/>
              </a:lnSpc>
            </a:pPr>
            <a:r>
              <a:rPr lang="en-US" altLang="en-US" sz="2000" dirty="0" err="1"/>
              <a:t>Adhoc</a:t>
            </a:r>
            <a:r>
              <a:rPr lang="en-US" altLang="en-US" sz="2000" dirty="0"/>
              <a:t>: None</a:t>
            </a:r>
          </a:p>
          <a:p>
            <a:pPr>
              <a:lnSpc>
                <a:spcPct val="80000"/>
              </a:lnSpc>
            </a:pPr>
            <a:r>
              <a:rPr lang="en-US" altLang="en-US" sz="2000" dirty="0"/>
              <a:t>For the September plenary: ?</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117511</TotalTime>
  <Words>2511</Words>
  <Application>Microsoft Office PowerPoint</Application>
  <PresentationFormat>Widescreen</PresentationFormat>
  <Paragraphs>285</Paragraphs>
  <Slides>21</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July IEEE 802 plenary session</vt:lpstr>
      <vt:lpstr>Chair’s welcome and Patent Reminder</vt:lpstr>
      <vt:lpstr>REVme Agenda</vt:lpstr>
      <vt:lpstr>REVme Agenda</vt:lpstr>
      <vt:lpstr>REVme minutes approval</vt:lpstr>
      <vt:lpstr>TGme Timeline</vt:lpstr>
      <vt:lpstr>Teleconference/Meeting plan</vt:lpstr>
      <vt:lpstr>SA Ballot Recirculation</vt:lpstr>
      <vt:lpstr>EC Conditional Approval for REVCOM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11-24/672</dc:title>
  <dc:subject>Task Group AY November 2015 Meeting Agenda</dc:subject>
  <dc:creator>montemurro.michael@gmail.com</dc:creator>
  <cp:keywords>May 2024</cp:keywords>
  <dc:description/>
  <cp:lastModifiedBy>Mike Montemurro</cp:lastModifiedBy>
  <cp:revision>4629</cp:revision>
  <cp:lastPrinted>2014-11-04T15:04:57Z</cp:lastPrinted>
  <dcterms:created xsi:type="dcterms:W3CDTF">2007-04-17T18:10:23Z</dcterms:created>
  <dcterms:modified xsi:type="dcterms:W3CDTF">2024-07-18T13:49:05Z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