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58" r:id="rId5"/>
    <p:sldId id="265" r:id="rId6"/>
    <p:sldId id="273" r:id="rId7"/>
    <p:sldId id="266" r:id="rId8"/>
    <p:sldId id="274" r:id="rId9"/>
    <p:sldId id="271" r:id="rId10"/>
    <p:sldId id="278" r:id="rId11"/>
    <p:sldId id="259" r:id="rId12"/>
    <p:sldId id="261" r:id="rId13"/>
    <p:sldId id="275" r:id="rId14"/>
    <p:sldId id="260" r:id="rId15"/>
    <p:sldId id="280" r:id="rId16"/>
    <p:sldId id="276" r:id="rId17"/>
    <p:sldId id="268" r:id="rId18"/>
    <p:sldId id="270" r:id="rId19"/>
    <p:sldId id="28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 id="2" name="Das, Subir" initials="DS" lastIdx="5" clrIdx="1">
    <p:extLst>
      <p:ext uri="{19B8F6BF-5375-455C-9EA6-DF929625EA0E}">
        <p15:presenceInfo xmlns:p15="http://schemas.microsoft.com/office/powerpoint/2012/main" userId="S-1-5-21-2516362485-2315034880-3496289929-23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69" autoAdjust="0"/>
    <p:restoredTop sz="86410" autoAdjust="0"/>
  </p:normalViewPr>
  <p:slideViewPr>
    <p:cSldViewPr>
      <p:cViewPr varScale="1">
        <p:scale>
          <a:sx n="58" d="100"/>
          <a:sy n="58" d="100"/>
        </p:scale>
        <p:origin x="60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0" d="100"/>
          <a:sy n="50" d="100"/>
        </p:scale>
        <p:origin x="2688" y="2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694682224897278"/>
          <c:y val="3.5480497943745928E-2"/>
          <c:w val="0.76414955625179626"/>
          <c:h val="0.80666338294652151"/>
        </c:manualLayout>
      </c:layout>
      <c:lineChart>
        <c:grouping val="standard"/>
        <c:varyColors val="0"/>
        <c:ser>
          <c:idx val="2"/>
          <c:order val="0"/>
          <c:tx>
            <c:strRef>
              <c:f>'results-20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AR'!$D$126:$D$150</c:f>
              <c:numCache>
                <c:formatCode>0%</c:formatCode>
                <c:ptCount val="25"/>
                <c:pt idx="0">
                  <c:v>0.92166666666666663</c:v>
                </c:pt>
                <c:pt idx="1">
                  <c:v>0.875</c:v>
                </c:pt>
                <c:pt idx="2">
                  <c:v>0.92166666666666663</c:v>
                </c:pt>
                <c:pt idx="3">
                  <c:v>0.90166666666666673</c:v>
                </c:pt>
                <c:pt idx="4">
                  <c:v>0.9</c:v>
                </c:pt>
                <c:pt idx="5">
                  <c:v>0.90666666666666662</c:v>
                </c:pt>
                <c:pt idx="6">
                  <c:v>0.90999999999999992</c:v>
                </c:pt>
                <c:pt idx="7">
                  <c:v>0.91666666666666663</c:v>
                </c:pt>
                <c:pt idx="8">
                  <c:v>0.94333333333333336</c:v>
                </c:pt>
                <c:pt idx="9">
                  <c:v>0.93</c:v>
                </c:pt>
                <c:pt idx="10">
                  <c:v>0.88666666666666671</c:v>
                </c:pt>
                <c:pt idx="11">
                  <c:v>0.91500000000000004</c:v>
                </c:pt>
                <c:pt idx="12">
                  <c:v>0.8683333333333334</c:v>
                </c:pt>
                <c:pt idx="13">
                  <c:v>0.92666666666666675</c:v>
                </c:pt>
                <c:pt idx="14">
                  <c:v>0.88666666666666671</c:v>
                </c:pt>
                <c:pt idx="15">
                  <c:v>0.91500000000000004</c:v>
                </c:pt>
                <c:pt idx="16">
                  <c:v>0.94000000000000006</c:v>
                </c:pt>
                <c:pt idx="17">
                  <c:v>0.87666666666666671</c:v>
                </c:pt>
                <c:pt idx="18">
                  <c:v>0.95500000000000007</c:v>
                </c:pt>
                <c:pt idx="19">
                  <c:v>0.91999999999999993</c:v>
                </c:pt>
                <c:pt idx="20">
                  <c:v>0.92500000000000004</c:v>
                </c:pt>
                <c:pt idx="21">
                  <c:v>0.92666666666666675</c:v>
                </c:pt>
                <c:pt idx="22">
                  <c:v>0.90500000000000003</c:v>
                </c:pt>
                <c:pt idx="23">
                  <c:v>0.8816666666666666</c:v>
                </c:pt>
                <c:pt idx="24">
                  <c:v>0.95166666666666677</c:v>
                </c:pt>
              </c:numCache>
            </c:numRef>
          </c:val>
          <c:smooth val="0"/>
          <c:extLst>
            <c:ext xmlns:c16="http://schemas.microsoft.com/office/drawing/2014/chart" uri="{C3380CC4-5D6E-409C-BE32-E72D297353CC}">
              <c16:uniqueId val="{00000000-1D71-4003-9BCF-C1CF2CCA5012}"/>
            </c:ext>
          </c:extLst>
        </c:ser>
        <c:ser>
          <c:idx val="1"/>
          <c:order val="1"/>
          <c:tx>
            <c:strRef>
              <c:f>'results-20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AR'!$C$126:$C$150</c:f>
              <c:numCache>
                <c:formatCode>0%</c:formatCode>
                <c:ptCount val="25"/>
                <c:pt idx="0">
                  <c:v>0.99</c:v>
                </c:pt>
                <c:pt idx="1">
                  <c:v>0.91999999999999993</c:v>
                </c:pt>
                <c:pt idx="2">
                  <c:v>0.80666666666666664</c:v>
                </c:pt>
                <c:pt idx="3">
                  <c:v>0.67166666666666663</c:v>
                </c:pt>
                <c:pt idx="4">
                  <c:v>0.57000000000000006</c:v>
                </c:pt>
                <c:pt idx="5">
                  <c:v>0.40666666666666662</c:v>
                </c:pt>
                <c:pt idx="6">
                  <c:v>0.29833333333333334</c:v>
                </c:pt>
                <c:pt idx="7">
                  <c:v>0.25833333333333336</c:v>
                </c:pt>
                <c:pt idx="8">
                  <c:v>0.20833333333333334</c:v>
                </c:pt>
                <c:pt idx="9">
                  <c:v>0.155</c:v>
                </c:pt>
                <c:pt idx="10">
                  <c:v>0.14333333333333334</c:v>
                </c:pt>
                <c:pt idx="11">
                  <c:v>0.12</c:v>
                </c:pt>
                <c:pt idx="12">
                  <c:v>9.6666666666666665E-2</c:v>
                </c:pt>
                <c:pt idx="13">
                  <c:v>0.09</c:v>
                </c:pt>
                <c:pt idx="14">
                  <c:v>8.1666666666666665E-2</c:v>
                </c:pt>
                <c:pt idx="15">
                  <c:v>5.6666666666666664E-2</c:v>
                </c:pt>
                <c:pt idx="16">
                  <c:v>5.333333333333333E-2</c:v>
                </c:pt>
                <c:pt idx="17">
                  <c:v>4.6666666666666669E-2</c:v>
                </c:pt>
                <c:pt idx="18">
                  <c:v>4.4999999999999998E-2</c:v>
                </c:pt>
                <c:pt idx="19">
                  <c:v>4.4999999999999998E-2</c:v>
                </c:pt>
                <c:pt idx="20">
                  <c:v>3.1666666666666662E-2</c:v>
                </c:pt>
                <c:pt idx="21">
                  <c:v>0.05</c:v>
                </c:pt>
                <c:pt idx="22">
                  <c:v>0.02</c:v>
                </c:pt>
                <c:pt idx="23">
                  <c:v>2.6666666666666665E-2</c:v>
                </c:pt>
                <c:pt idx="24">
                  <c:v>1.8333333333333333E-2</c:v>
                </c:pt>
              </c:numCache>
            </c:numRef>
          </c:val>
          <c:smooth val="0"/>
          <c:extLst>
            <c:ext xmlns:c16="http://schemas.microsoft.com/office/drawing/2014/chart" uri="{C3380CC4-5D6E-409C-BE32-E72D297353CC}">
              <c16:uniqueId val="{00000001-1D71-4003-9BCF-C1CF2CCA5012}"/>
            </c:ext>
          </c:extLst>
        </c:ser>
        <c:ser>
          <c:idx val="0"/>
          <c:order val="2"/>
          <c:tx>
            <c:strRef>
              <c:f>'results-20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AR'!$B$126:$B$150</c:f>
              <c:numCache>
                <c:formatCode>0%</c:formatCode>
                <c:ptCount val="25"/>
                <c:pt idx="0">
                  <c:v>0.6333333333333333</c:v>
                </c:pt>
                <c:pt idx="1">
                  <c:v>0.51666666666666672</c:v>
                </c:pt>
                <c:pt idx="2">
                  <c:v>0.29833333333333334</c:v>
                </c:pt>
                <c:pt idx="3">
                  <c:v>0.32833333333333331</c:v>
                </c:pt>
                <c:pt idx="4">
                  <c:v>0.21833333333333332</c:v>
                </c:pt>
                <c:pt idx="5">
                  <c:v>0.17666666666666667</c:v>
                </c:pt>
                <c:pt idx="6">
                  <c:v>0.13333333333333333</c:v>
                </c:pt>
                <c:pt idx="7">
                  <c:v>0.12</c:v>
                </c:pt>
                <c:pt idx="8">
                  <c:v>9.6666666666666665E-2</c:v>
                </c:pt>
                <c:pt idx="9">
                  <c:v>6.8333333333333329E-2</c:v>
                </c:pt>
                <c:pt idx="10">
                  <c:v>0.09</c:v>
                </c:pt>
                <c:pt idx="11">
                  <c:v>0.06</c:v>
                </c:pt>
                <c:pt idx="12">
                  <c:v>6.1666666666666668E-2</c:v>
                </c:pt>
                <c:pt idx="13">
                  <c:v>6.9999999999999993E-2</c:v>
                </c:pt>
                <c:pt idx="14">
                  <c:v>4.3333333333333335E-2</c:v>
                </c:pt>
                <c:pt idx="15">
                  <c:v>4.1666666666666671E-2</c:v>
                </c:pt>
                <c:pt idx="16">
                  <c:v>6.6666666666666666E-2</c:v>
                </c:pt>
                <c:pt idx="17">
                  <c:v>5.1666666666666673E-2</c:v>
                </c:pt>
                <c:pt idx="18">
                  <c:v>0.04</c:v>
                </c:pt>
                <c:pt idx="19">
                  <c:v>0.05</c:v>
                </c:pt>
                <c:pt idx="20">
                  <c:v>3.8333333333333337E-2</c:v>
                </c:pt>
                <c:pt idx="21">
                  <c:v>4.8333333333333332E-2</c:v>
                </c:pt>
                <c:pt idx="22">
                  <c:v>0.03</c:v>
                </c:pt>
                <c:pt idx="23">
                  <c:v>4.3333333333333335E-2</c:v>
                </c:pt>
                <c:pt idx="24">
                  <c:v>3.4999999999999996E-2</c:v>
                </c:pt>
              </c:numCache>
            </c:numRef>
          </c:val>
          <c:smooth val="0"/>
          <c:extLst>
            <c:ext xmlns:c16="http://schemas.microsoft.com/office/drawing/2014/chart" uri="{C3380CC4-5D6E-409C-BE32-E72D297353CC}">
              <c16:uniqueId val="{00000002-1D71-4003-9BCF-C1CF2CCA5012}"/>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Number of Traffic-Generating Stations</a:t>
                </a:r>
                <a:endParaRPr lang="en-US">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Association Request Transmission Success Rate</a:t>
                </a:r>
                <a:endParaRPr lang="en-US">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1197199310558391"/>
          <c:y val="0.20014334566348999"/>
          <c:w val="0.54847979759348942"/>
          <c:h val="0.31104692950754287"/>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71696067324208"/>
          <c:y val="4.8337149810390931E-2"/>
          <c:w val="0.74533310870159752"/>
          <c:h val="0.79059258651862385"/>
        </c:manualLayout>
      </c:layout>
      <c:lineChart>
        <c:grouping val="standard"/>
        <c:varyColors val="0"/>
        <c:ser>
          <c:idx val="2"/>
          <c:order val="0"/>
          <c:tx>
            <c:strRef>
              <c:f>'results-10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AR'!$D$126:$D$150</c:f>
              <c:numCache>
                <c:formatCode>0%</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numCache>
            </c:numRef>
          </c:val>
          <c:smooth val="0"/>
          <c:extLst>
            <c:ext xmlns:c16="http://schemas.microsoft.com/office/drawing/2014/chart" uri="{C3380CC4-5D6E-409C-BE32-E72D297353CC}">
              <c16:uniqueId val="{00000000-B81A-4AAB-94AC-86986F533BE3}"/>
            </c:ext>
          </c:extLst>
        </c:ser>
        <c:ser>
          <c:idx val="1"/>
          <c:order val="1"/>
          <c:tx>
            <c:strRef>
              <c:f>'results-10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AR'!$C$126:$C$150</c:f>
              <c:numCache>
                <c:formatCode>0%</c:formatCode>
                <c:ptCount val="25"/>
                <c:pt idx="0">
                  <c:v>1</c:v>
                </c:pt>
                <c:pt idx="1">
                  <c:v>0.9966666666666667</c:v>
                </c:pt>
                <c:pt idx="2">
                  <c:v>0.96</c:v>
                </c:pt>
                <c:pt idx="3">
                  <c:v>0.95</c:v>
                </c:pt>
                <c:pt idx="4">
                  <c:v>0.81666666666666665</c:v>
                </c:pt>
                <c:pt idx="5">
                  <c:v>0.64333333333333331</c:v>
                </c:pt>
                <c:pt idx="6">
                  <c:v>0.55000000000000004</c:v>
                </c:pt>
                <c:pt idx="7">
                  <c:v>0.43666666666666665</c:v>
                </c:pt>
                <c:pt idx="8">
                  <c:v>0.34333333333333332</c:v>
                </c:pt>
                <c:pt idx="9">
                  <c:v>0.24666666666666667</c:v>
                </c:pt>
                <c:pt idx="10">
                  <c:v>0.22999999999999998</c:v>
                </c:pt>
                <c:pt idx="11">
                  <c:v>0.13333333333333333</c:v>
                </c:pt>
                <c:pt idx="12">
                  <c:v>0.12666666666666665</c:v>
                </c:pt>
                <c:pt idx="13">
                  <c:v>0.12666666666666665</c:v>
                </c:pt>
                <c:pt idx="14">
                  <c:v>9.3333333333333338E-2</c:v>
                </c:pt>
                <c:pt idx="15">
                  <c:v>0.10333333333333335</c:v>
                </c:pt>
                <c:pt idx="16">
                  <c:v>6.6666666666666666E-2</c:v>
                </c:pt>
                <c:pt idx="17">
                  <c:v>0.06</c:v>
                </c:pt>
                <c:pt idx="18">
                  <c:v>5.6666666666666664E-2</c:v>
                </c:pt>
                <c:pt idx="19">
                  <c:v>4.3333333333333335E-2</c:v>
                </c:pt>
                <c:pt idx="20">
                  <c:v>0.03</c:v>
                </c:pt>
                <c:pt idx="21">
                  <c:v>3.3333333333333333E-2</c:v>
                </c:pt>
                <c:pt idx="22">
                  <c:v>0.03</c:v>
                </c:pt>
                <c:pt idx="23">
                  <c:v>3.6666666666666667E-2</c:v>
                </c:pt>
                <c:pt idx="24">
                  <c:v>3.3333333333333333E-2</c:v>
                </c:pt>
              </c:numCache>
            </c:numRef>
          </c:val>
          <c:smooth val="0"/>
          <c:extLst>
            <c:ext xmlns:c16="http://schemas.microsoft.com/office/drawing/2014/chart" uri="{C3380CC4-5D6E-409C-BE32-E72D297353CC}">
              <c16:uniqueId val="{00000001-B81A-4AAB-94AC-86986F533BE3}"/>
            </c:ext>
          </c:extLst>
        </c:ser>
        <c:ser>
          <c:idx val="0"/>
          <c:order val="2"/>
          <c:tx>
            <c:strRef>
              <c:f>'results-10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AR'!$B$126:$B$150</c:f>
              <c:numCache>
                <c:formatCode>0%</c:formatCode>
                <c:ptCount val="25"/>
                <c:pt idx="0">
                  <c:v>0.95666666666666667</c:v>
                </c:pt>
                <c:pt idx="1">
                  <c:v>0.84000000000000008</c:v>
                </c:pt>
                <c:pt idx="2">
                  <c:v>0.65333333333333332</c:v>
                </c:pt>
                <c:pt idx="3">
                  <c:v>0.44333333333333336</c:v>
                </c:pt>
                <c:pt idx="4">
                  <c:v>0.37666666666666665</c:v>
                </c:pt>
                <c:pt idx="5">
                  <c:v>0.24</c:v>
                </c:pt>
                <c:pt idx="6">
                  <c:v>0.25</c:v>
                </c:pt>
                <c:pt idx="7">
                  <c:v>0.13</c:v>
                </c:pt>
                <c:pt idx="8">
                  <c:v>0.16666666666666669</c:v>
                </c:pt>
                <c:pt idx="9">
                  <c:v>8.666666666666667E-2</c:v>
                </c:pt>
                <c:pt idx="10">
                  <c:v>8.666666666666667E-2</c:v>
                </c:pt>
                <c:pt idx="11">
                  <c:v>5.333333333333333E-2</c:v>
                </c:pt>
                <c:pt idx="12">
                  <c:v>0.08</c:v>
                </c:pt>
                <c:pt idx="13">
                  <c:v>4.6666666666666669E-2</c:v>
                </c:pt>
                <c:pt idx="14">
                  <c:v>4.3333333333333335E-2</c:v>
                </c:pt>
                <c:pt idx="15">
                  <c:v>0.04</c:v>
                </c:pt>
                <c:pt idx="16">
                  <c:v>0.05</c:v>
                </c:pt>
                <c:pt idx="17">
                  <c:v>4.6666666666666669E-2</c:v>
                </c:pt>
                <c:pt idx="18">
                  <c:v>6.9999999999999993E-2</c:v>
                </c:pt>
                <c:pt idx="19">
                  <c:v>0.06</c:v>
                </c:pt>
                <c:pt idx="20">
                  <c:v>2.3333333333333334E-2</c:v>
                </c:pt>
                <c:pt idx="21">
                  <c:v>5.333333333333333E-2</c:v>
                </c:pt>
                <c:pt idx="22">
                  <c:v>6.6666666666666666E-2</c:v>
                </c:pt>
                <c:pt idx="23">
                  <c:v>3.6666666666666667E-2</c:v>
                </c:pt>
                <c:pt idx="24">
                  <c:v>3.3333333333333333E-2</c:v>
                </c:pt>
              </c:numCache>
            </c:numRef>
          </c:val>
          <c:smooth val="0"/>
          <c:extLst>
            <c:ext xmlns:c16="http://schemas.microsoft.com/office/drawing/2014/chart" uri="{C3380CC4-5D6E-409C-BE32-E72D297353CC}">
              <c16:uniqueId val="{00000002-B81A-4AAB-94AC-86986F533BE3}"/>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Number of Traffic-Generating Stations</a:t>
                </a:r>
                <a:endParaRPr lang="en-US">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Association Request Transmission Success Rate</a:t>
                </a:r>
                <a:endParaRPr lang="en-US">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4731241611099382"/>
          <c:y val="0.11657565836760064"/>
          <c:w val="0.54143268042931869"/>
          <c:h val="0.33354592224105151"/>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24500" y="96838"/>
            <a:ext cx="7556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27921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47845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111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0346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extLst>
      <p:ext uri="{BB962C8B-B14F-4D97-AF65-F5344CB8AC3E}">
        <p14:creationId xmlns:p14="http://schemas.microsoft.com/office/powerpoint/2010/main" val="135317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extLst>
      <p:ext uri="{BB962C8B-B14F-4D97-AF65-F5344CB8AC3E}">
        <p14:creationId xmlns:p14="http://schemas.microsoft.com/office/powerpoint/2010/main" val="11082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extLst>
      <p:ext uri="{BB962C8B-B14F-4D97-AF65-F5344CB8AC3E}">
        <p14:creationId xmlns:p14="http://schemas.microsoft.com/office/powerpoint/2010/main" val="3402973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dirty="0"/>
          </a:p>
        </p:txBody>
      </p:sp>
      <p:sp>
        <p:nvSpPr>
          <p:cNvPr id="6" name="Footer Placeholder 5"/>
          <p:cNvSpPr>
            <a:spLocks noGrp="1"/>
          </p:cNvSpPr>
          <p:nvPr>
            <p:ph type="ftr" idx="11"/>
          </p:nvPr>
        </p:nvSpPr>
        <p:spPr/>
        <p:txBody>
          <a:bodyPr/>
          <a:lstStyle>
            <a:lvl1pPr>
              <a:defRPr/>
            </a:lvl1pPr>
          </a:lstStyle>
          <a:p>
            <a:r>
              <a:rPr lang="en-GB"/>
              <a:t>Subir Das, Peraton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extLst>
      <p:ext uri="{BB962C8B-B14F-4D97-AF65-F5344CB8AC3E}">
        <p14:creationId xmlns:p14="http://schemas.microsoft.com/office/powerpoint/2010/main" val="3032300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Subir Das, Peraton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extLst>
      <p:ext uri="{BB962C8B-B14F-4D97-AF65-F5344CB8AC3E}">
        <p14:creationId xmlns:p14="http://schemas.microsoft.com/office/powerpoint/2010/main" val="2014810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n-GB"/>
              <a:t>Subir Das, Peraton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extLst>
      <p:ext uri="{BB962C8B-B14F-4D97-AF65-F5344CB8AC3E}">
        <p14:creationId xmlns:p14="http://schemas.microsoft.com/office/powerpoint/2010/main" val="8993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n-GB"/>
              <a:t>Subir Das, Peraton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extLst>
      <p:ext uri="{BB962C8B-B14F-4D97-AF65-F5344CB8AC3E}">
        <p14:creationId xmlns:p14="http://schemas.microsoft.com/office/powerpoint/2010/main" val="78559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extLst>
      <p:ext uri="{BB962C8B-B14F-4D97-AF65-F5344CB8AC3E}">
        <p14:creationId xmlns:p14="http://schemas.microsoft.com/office/powerpoint/2010/main" val="678908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extLst>
      <p:ext uri="{BB962C8B-B14F-4D97-AF65-F5344CB8AC3E}">
        <p14:creationId xmlns:p14="http://schemas.microsoft.com/office/powerpoint/2010/main" val="330389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29217"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dirty="0"/>
          </a:p>
        </p:txBody>
      </p:sp>
      <p:sp>
        <p:nvSpPr>
          <p:cNvPr id="6" name="Footer Placeholder 5"/>
          <p:cNvSpPr>
            <a:spLocks noGrp="1"/>
          </p:cNvSpPr>
          <p:nvPr>
            <p:ph type="ftr" idx="11"/>
          </p:nvPr>
        </p:nvSpPr>
        <p:spPr/>
        <p:txBody>
          <a:bodyPr/>
          <a:lstStyle>
            <a:lvl1pPr>
              <a:defRPr/>
            </a:lvl1pPr>
          </a:lstStyle>
          <a:p>
            <a:r>
              <a:rPr lang="en-GB"/>
              <a:t>Subir Das, Peraton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Subir Das, Peraton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n-GB"/>
              <a:t>Subir Das, Peraton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n-GB"/>
              <a:t>Subir Das, Peraton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802.11-24/984r6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82.11-984/r6</a:t>
            </a:r>
          </a:p>
        </p:txBody>
      </p:sp>
    </p:spTree>
    <p:extLst>
      <p:ext uri="{BB962C8B-B14F-4D97-AF65-F5344CB8AC3E}">
        <p14:creationId xmlns:p14="http://schemas.microsoft.com/office/powerpoint/2010/main" val="2918878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13" Type="http://schemas.openxmlformats.org/officeDocument/2006/relationships/hyperlink" Target="https://www.sciencedirect.com/science/article/pii/S1110016820305123" TargetMode="External"/><Relationship Id="rId3" Type="http://schemas.openxmlformats.org/officeDocument/2006/relationships/hyperlink" Target="https://www.ieee802.org/11/private/Draft_Standards/11be/Draft%20P802.11be_D7.0.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2024-12-18</a:t>
            </a:r>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48572482"/>
              </p:ext>
            </p:extLst>
          </p:nvPr>
        </p:nvGraphicFramePr>
        <p:xfrm>
          <a:off x="965200" y="2386013"/>
          <a:ext cx="9828213" cy="2989262"/>
        </p:xfrm>
        <a:graphic>
          <a:graphicData uri="http://schemas.openxmlformats.org/presentationml/2006/ole">
            <mc:AlternateContent xmlns:mc="http://schemas.openxmlformats.org/markup-compatibility/2006">
              <mc:Choice xmlns:v="urn:schemas-microsoft-com:vml" Requires="v">
                <p:oleObj spid="_x0000_s1161" name="Document" r:id="rId4" imgW="10496127" imgH="3204292" progId="Word.Document.8">
                  <p:embed/>
                </p:oleObj>
              </mc:Choice>
              <mc:Fallback>
                <p:oleObj name="Document" r:id="rId4" imgW="10496127" imgH="3204292" progId="Word.Document.8">
                  <p:embed/>
                  <p:pic>
                    <p:nvPicPr>
                      <p:cNvPr id="0" name="Picture 3"/>
                      <p:cNvPicPr>
                        <a:picLocks noChangeAspect="1" noChangeArrowheads="1"/>
                      </p:cNvPicPr>
                      <p:nvPr/>
                    </p:nvPicPr>
                    <p:blipFill>
                      <a:blip r:embed="rId5"/>
                      <a:srcRect/>
                      <a:stretch>
                        <a:fillRect/>
                      </a:stretch>
                    </p:blipFill>
                    <p:spPr bwMode="auto">
                      <a:xfrm>
                        <a:off x="965200" y="2386013"/>
                        <a:ext cx="9828213" cy="2989262"/>
                      </a:xfrm>
                      <a:prstGeom prst="rect">
                        <a:avLst/>
                      </a:prstGeom>
                      <a:noFill/>
                    </p:spPr>
                  </p:pic>
                </p:oleObj>
              </mc:Fallback>
            </mc:AlternateContent>
          </a:graphicData>
        </a:graphic>
      </p:graphicFrame>
      <p:sp>
        <p:nvSpPr>
          <p:cNvPr id="9" name="Date Placeholder 3">
            <a:extLst>
              <a:ext uri="{FF2B5EF4-FFF2-40B4-BE49-F238E27FC236}">
                <a16:creationId xmlns:a16="http://schemas.microsoft.com/office/drawing/2014/main" id="{68EA138B-7951-4CCB-B714-7631C7F58086}"/>
              </a:ext>
            </a:extLst>
          </p:cNvPr>
          <p:cNvSpPr>
            <a:spLocks noGrp="1"/>
          </p:cNvSpPr>
          <p:nvPr>
            <p:ph type="dt" idx="10"/>
          </p:nvPr>
        </p:nvSpPr>
        <p:spPr>
          <a:xfrm>
            <a:off x="914400" y="333375"/>
            <a:ext cx="2499764"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7B3-364C-42D9-991B-73BE932D1484}"/>
              </a:ext>
            </a:extLst>
          </p:cNvPr>
          <p:cNvSpPr>
            <a:spLocks noGrp="1"/>
          </p:cNvSpPr>
          <p:nvPr>
            <p:ph type="title"/>
          </p:nvPr>
        </p:nvSpPr>
        <p:spPr/>
        <p:txBody>
          <a:bodyPr/>
          <a:lstStyle/>
          <a:p>
            <a:r>
              <a:rPr lang="en-US" b="1" dirty="0"/>
              <a:t>Pre-Association EPCS Priority</a:t>
            </a:r>
            <a:r>
              <a:rPr lang="en-US" dirty="0"/>
              <a:t/>
            </a:r>
            <a:br>
              <a:rPr lang="en-US" dirty="0"/>
            </a:br>
            <a:r>
              <a:rPr lang="en-US" sz="2800" dirty="0">
                <a:solidFill>
                  <a:schemeClr val="tx1"/>
                </a:solidFill>
              </a:rPr>
              <a:t>Candidate </a:t>
            </a:r>
            <a:r>
              <a:rPr lang="en-US" sz="2800" dirty="0"/>
              <a:t>Approaches</a:t>
            </a:r>
            <a:endParaRPr lang="en-US" dirty="0"/>
          </a:p>
        </p:txBody>
      </p:sp>
      <p:sp>
        <p:nvSpPr>
          <p:cNvPr id="3" name="Content Placeholder 2">
            <a:extLst>
              <a:ext uri="{FF2B5EF4-FFF2-40B4-BE49-F238E27FC236}">
                <a16:creationId xmlns:a16="http://schemas.microsoft.com/office/drawing/2014/main" id="{606F2558-7A15-42CD-A10E-3EBB6A16D6F8}"/>
              </a:ext>
            </a:extLst>
          </p:cNvPr>
          <p:cNvSpPr>
            <a:spLocks noGrp="1"/>
          </p:cNvSpPr>
          <p:nvPr>
            <p:ph idx="1"/>
          </p:nvPr>
        </p:nvSpPr>
        <p:spPr>
          <a:xfrm>
            <a:off x="914400" y="1884457"/>
            <a:ext cx="10591799" cy="4343399"/>
          </a:xfrm>
        </p:spPr>
        <p:txBody>
          <a:bodyPr/>
          <a:lstStyle/>
          <a:p>
            <a:pPr>
              <a:buFont typeface="Arial" panose="020B0604020202020204" pitchFamily="34" charset="0"/>
              <a:buChar char="•"/>
            </a:pPr>
            <a:r>
              <a:rPr lang="en-US" dirty="0">
                <a:solidFill>
                  <a:schemeClr val="tx1"/>
                </a:solidFill>
              </a:rPr>
              <a:t>Send advantaged EDCA parameters for unassociated non-AP MLDs that have EPCS active </a:t>
            </a:r>
          </a:p>
          <a:p>
            <a:pPr marL="800100" lvl="1" indent="-342900">
              <a:buFont typeface="Arial" panose="020B0604020202020204" pitchFamily="34" charset="0"/>
              <a:buChar char="•"/>
            </a:pPr>
            <a:r>
              <a:rPr lang="en-US" dirty="0">
                <a:solidFill>
                  <a:schemeClr val="tx1"/>
                </a:solidFill>
              </a:rPr>
              <a:t>Using Beacon Frame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Using a dedicated Public Action Frame (TBD)</a:t>
            </a:r>
          </a:p>
          <a:p>
            <a:pPr>
              <a:buFont typeface="Arial" panose="020B0604020202020204" pitchFamily="34" charset="0"/>
              <a:buChar char="•"/>
            </a:pPr>
            <a:r>
              <a:rPr lang="en-US" dirty="0">
                <a:solidFill>
                  <a:schemeClr val="tx1"/>
                </a:solidFill>
              </a:rPr>
              <a:t>Allocate resources to STAs affiliated with unassociated non-AP MLDs that have EPCS active</a:t>
            </a:r>
          </a:p>
          <a:p>
            <a:pPr marL="800100" lvl="1" indent="-342900">
              <a:buFont typeface="Arial" panose="020B0604020202020204" pitchFamily="34" charset="0"/>
              <a:buChar char="•"/>
            </a:pPr>
            <a:r>
              <a:rPr lang="en-US" dirty="0">
                <a:solidFill>
                  <a:schemeClr val="tx1"/>
                </a:solidFill>
              </a:rPr>
              <a:t>Using TUA (Ref: IEEE 802.11REVme D7.0 Clauses 10.2.5, 26.5.2, 26.5.4)</a:t>
            </a:r>
          </a:p>
          <a:p>
            <a:r>
              <a:rPr lang="en-US" sz="2000" dirty="0">
                <a:solidFill>
                  <a:schemeClr val="tx1"/>
                </a:solidFill>
              </a:rPr>
              <a:t>Note: “EPCS Active” state needs to be specified with a MIB variable. Non-AP MLDs provisioned to use EPCS would have this variable set (e.g. </a:t>
            </a:r>
            <a:r>
              <a:rPr lang="en-US" sz="1800" dirty="0">
                <a:solidFill>
                  <a:schemeClr val="tx1"/>
                </a:solidFill>
              </a:rPr>
              <a:t>EPCSActivated) </a:t>
            </a:r>
            <a:endParaRPr lang="en-US" sz="1800" strike="sngStrike" dirty="0">
              <a:solidFill>
                <a:schemeClr val="tx1"/>
              </a:solidFill>
            </a:endParaRPr>
          </a:p>
          <a:p>
            <a:pPr lvl="1"/>
            <a:r>
              <a:rPr lang="en-US" sz="1800" dirty="0">
                <a:solidFill>
                  <a:schemeClr val="tx1"/>
                </a:solidFill>
              </a:rPr>
              <a:t>MIB variable is set via a provisioning interface by a service provider or other responsible entity on devices for which AAA server is also being provisioned to authorize EPCS </a:t>
            </a:r>
          </a:p>
          <a:p>
            <a:pPr lvl="1"/>
            <a:r>
              <a:rPr lang="en-US" sz="1800" dirty="0">
                <a:solidFill>
                  <a:schemeClr val="tx1"/>
                </a:solidFill>
              </a:rPr>
              <a:t>Concept used in existing features that have “Implemented” and “Activated” states defined as MIB variables (e.g., QoSMap, SSPNInterface)</a:t>
            </a:r>
          </a:p>
          <a:p>
            <a:endParaRPr lang="en-US" dirty="0"/>
          </a:p>
        </p:txBody>
      </p:sp>
      <p:sp>
        <p:nvSpPr>
          <p:cNvPr id="4" name="Date Placeholder 3">
            <a:extLst>
              <a:ext uri="{FF2B5EF4-FFF2-40B4-BE49-F238E27FC236}">
                <a16:creationId xmlns:a16="http://schemas.microsoft.com/office/drawing/2014/main" id="{AE41D3A9-7D9C-45B6-94BB-B3E20569811B}"/>
              </a:ext>
            </a:extLst>
          </p:cNvPr>
          <p:cNvSpPr>
            <a:spLocks noGrp="1"/>
          </p:cNvSpPr>
          <p:nvPr>
            <p:ph type="dt" idx="15"/>
          </p:nvPr>
        </p:nvSpPr>
        <p:spPr>
          <a:xfrm>
            <a:off x="929217" y="333375"/>
            <a:ext cx="2499764" cy="273050"/>
          </a:xfrm>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1B702A6C-1646-4548-B27A-E68C08235164}"/>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3737A517-3683-455F-B455-E67FEC46F58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3545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t>Advantaged EDCA</a:t>
            </a:r>
            <a:r>
              <a:rPr lang="en-US" dirty="0">
                <a:solidFill>
                  <a:schemeClr val="tx1"/>
                </a:solidFill>
              </a:rPr>
              <a:t> using Beacon Frame</a:t>
            </a: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14401" y="1828801"/>
            <a:ext cx="10361084" cy="4364990"/>
          </a:xfrm>
        </p:spPr>
        <p:txBody>
          <a:bodyPr>
            <a:normAutofit fontScale="85000" lnSpcReduction="20000"/>
          </a:bodyPr>
          <a:lstStyle/>
          <a:p>
            <a:pPr>
              <a:buFont typeface="Arial" panose="020B0604020202020204" pitchFamily="34" charset="0"/>
              <a:buChar char="•"/>
            </a:pPr>
            <a:r>
              <a:rPr lang="en-US" dirty="0">
                <a:solidFill>
                  <a:schemeClr val="tx1"/>
                </a:solidFill>
              </a:rPr>
              <a:t>Add optional multi-link element that carries EDCA parameters to be used by </a:t>
            </a:r>
            <a:r>
              <a:rPr lang="en-US" dirty="0"/>
              <a:t>STAs </a:t>
            </a:r>
            <a:r>
              <a:rPr lang="en-US" dirty="0">
                <a:solidFill>
                  <a:schemeClr val="tx1"/>
                </a:solidFill>
              </a:rPr>
              <a:t>affiliated with unassociated non-AP MLDs with EPCS activated</a:t>
            </a:r>
          </a:p>
          <a:p>
            <a:pPr marL="800100" lvl="1" indent="-342900">
              <a:buFont typeface="Arial" panose="020B0604020202020204" pitchFamily="34" charset="0"/>
              <a:buChar char="•"/>
            </a:pPr>
            <a:r>
              <a:rPr lang="en-US" dirty="0">
                <a:solidFill>
                  <a:schemeClr val="tx1"/>
                </a:solidFill>
              </a:rPr>
              <a:t>AP broadcasts normal EDCA and advantaged EDCA parameters</a:t>
            </a:r>
          </a:p>
          <a:p>
            <a:pPr marL="1200150" lvl="2" indent="-342900">
              <a:buFont typeface="Arial" panose="020B0604020202020204" pitchFamily="34" charset="0"/>
              <a:buChar char="•"/>
            </a:pPr>
            <a:r>
              <a:rPr lang="en-US" dirty="0">
                <a:solidFill>
                  <a:schemeClr val="tx1"/>
                </a:solidFill>
              </a:rPr>
              <a:t>Advantaged EDCA parameters to be used by STAs affiliated with unassociated non-AP MLDs and normal EDCA parameters to be used by non-EPCA STAs</a:t>
            </a:r>
          </a:p>
          <a:p>
            <a:pPr marL="1200150" lvl="2" indent="-342900">
              <a:buFont typeface="Arial" panose="020B0604020202020204" pitchFamily="34" charset="0"/>
              <a:buChar char="•"/>
            </a:pPr>
            <a:r>
              <a:rPr lang="en-US" dirty="0">
                <a:solidFill>
                  <a:schemeClr val="tx1"/>
                </a:solidFill>
              </a:rPr>
              <a:t>Advantaged EDCA parameters do not need to be carried in every Beacon frame (e.g., send in every third or fourth beacon)</a:t>
            </a:r>
          </a:p>
          <a:p>
            <a:pPr marL="1657350" lvl="3" indent="-285750">
              <a:buFont typeface="Arial" panose="020B0604020202020204" pitchFamily="34" charset="0"/>
              <a:buChar char="•"/>
            </a:pPr>
            <a:r>
              <a:rPr lang="en-US" dirty="0">
                <a:solidFill>
                  <a:schemeClr val="tx1"/>
                </a:solidFill>
              </a:rPr>
              <a:t>Send only when conditions warrant (e.g., AP senses severe overload conditions, AP is triggered by external source)</a:t>
            </a:r>
          </a:p>
          <a:p>
            <a:pPr marL="800100" lvl="1" indent="-342900">
              <a:buFont typeface="Arial" panose="020B0604020202020204" pitchFamily="34" charset="0"/>
              <a:buChar char="•"/>
            </a:pPr>
            <a:r>
              <a:rPr lang="en-US" dirty="0">
                <a:solidFill>
                  <a:schemeClr val="tx1"/>
                </a:solidFill>
              </a:rPr>
              <a:t>Advantaged EDCA does not need to be full multi-link element or full set of EDCA parameters</a:t>
            </a:r>
          </a:p>
          <a:p>
            <a:pPr marL="1200150" lvl="2" indent="-285750">
              <a:buFont typeface="Arial" panose="020B0604020202020204" pitchFamily="34" charset="0"/>
              <a:buChar char="•"/>
            </a:pPr>
            <a:r>
              <a:rPr lang="en-US" dirty="0">
                <a:solidFill>
                  <a:schemeClr val="tx1"/>
                </a:solidFill>
              </a:rPr>
              <a:t>Only include AC_VO parameter, which is used for management frames</a:t>
            </a:r>
          </a:p>
          <a:p>
            <a:r>
              <a:rPr lang="en-US" dirty="0">
                <a:solidFill>
                  <a:schemeClr val="tx1"/>
                </a:solidFill>
              </a:rPr>
              <a:t>Pros:</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Reuses existing Beacon frame and processing logic</a:t>
            </a:r>
          </a:p>
          <a:p>
            <a:pPr marL="800100" lvl="1" indent="-342900">
              <a:buFont typeface="Arial" panose="020B0604020202020204" pitchFamily="34" charset="0"/>
              <a:buChar char="•"/>
            </a:pPr>
            <a:r>
              <a:rPr lang="en-US" dirty="0">
                <a:solidFill>
                  <a:schemeClr val="tx1"/>
                </a:solidFill>
              </a:rPr>
              <a:t>Allows AP MLD to control pre-association priority by whether frame is sent</a:t>
            </a:r>
          </a:p>
          <a:p>
            <a:pPr marL="800100" lvl="1" indent="-342900">
              <a:buFont typeface="Arial" panose="020B0604020202020204" pitchFamily="34" charset="0"/>
              <a:buChar char="•"/>
            </a:pPr>
            <a:r>
              <a:rPr lang="en-US" dirty="0">
                <a:solidFill>
                  <a:schemeClr val="tx1"/>
                </a:solidFill>
              </a:rPr>
              <a:t>Allows AP MLD to manage priority using EDCA parameter values</a:t>
            </a:r>
          </a:p>
          <a:p>
            <a:r>
              <a:rPr lang="en-US" dirty="0">
                <a:solidFill>
                  <a:schemeClr val="tx1"/>
                </a:solidFill>
              </a:rPr>
              <a:t>Cons: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Beacon bloating </a:t>
            </a:r>
          </a:p>
        </p:txBody>
      </p:sp>
      <p:sp>
        <p:nvSpPr>
          <p:cNvPr id="4" name="Date Placeholder 3">
            <a:extLst>
              <a:ext uri="{FF2B5EF4-FFF2-40B4-BE49-F238E27FC236}">
                <a16:creationId xmlns:a16="http://schemas.microsoft.com/office/drawing/2014/main" id="{160CF060-131B-4DDE-81FF-89C5495EF45C}"/>
              </a:ext>
            </a:extLst>
          </p:cNvPr>
          <p:cNvSpPr>
            <a:spLocks noGrp="1"/>
          </p:cNvSpPr>
          <p:nvPr>
            <p:ph type="dt" idx="15"/>
          </p:nvPr>
        </p:nvSpPr>
        <p:spPr>
          <a:xfrm>
            <a:off x="929217" y="333375"/>
            <a:ext cx="2499764" cy="273050"/>
          </a:xfrm>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E76800A-F3DC-4CB6-B7F3-94BC4E56E73E}"/>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A8AD61B4-FAB0-4554-AF05-1E68983971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801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solidFill>
                  <a:schemeClr val="tx1"/>
                </a:solidFill>
              </a:rPr>
              <a:t>Advantaged EDCA Using</a:t>
            </a:r>
            <a:r>
              <a:rPr lang="en-US" dirty="0">
                <a:solidFill>
                  <a:srgbClr val="FF0000"/>
                </a:solidFill>
              </a:rPr>
              <a:t> </a:t>
            </a:r>
            <a:r>
              <a:rPr lang="en-US" dirty="0"/>
              <a:t>Public Action Frame</a:t>
            </a:r>
            <a:endParaRPr lang="en-US" dirty="0">
              <a:solidFill>
                <a:srgbClr val="FF0000"/>
              </a:solidFill>
            </a:endParaRP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36753" y="1739970"/>
            <a:ext cx="10361084" cy="5181599"/>
          </a:xfrm>
        </p:spPr>
        <p:txBody>
          <a:bodyPr/>
          <a:lstStyle/>
          <a:p>
            <a:pPr>
              <a:buFont typeface="Arial" panose="020B0604020202020204" pitchFamily="34" charset="0"/>
              <a:buChar char="•"/>
            </a:pPr>
            <a:r>
              <a:rPr lang="en-US" sz="2000" dirty="0">
                <a:solidFill>
                  <a:schemeClr val="tx1"/>
                </a:solidFill>
              </a:rPr>
              <a:t>Specify a public action frame to send advantaged EDCA parameters to be used by </a:t>
            </a:r>
            <a:r>
              <a:rPr lang="en-US" sz="2000" dirty="0"/>
              <a:t>STAs </a:t>
            </a:r>
            <a:r>
              <a:rPr lang="en-US" sz="2000" dirty="0">
                <a:solidFill>
                  <a:schemeClr val="tx1"/>
                </a:solidFill>
              </a:rPr>
              <a:t>affiliated with unassociated non-AP MLDs with EPCS activated</a:t>
            </a:r>
          </a:p>
          <a:p>
            <a:pPr lvl="1">
              <a:buFont typeface="Arial" panose="020B0604020202020204" pitchFamily="34" charset="0"/>
              <a:buChar char="•"/>
            </a:pPr>
            <a:r>
              <a:rPr lang="en-US" sz="1800" dirty="0">
                <a:solidFill>
                  <a:schemeClr val="tx1"/>
                </a:solidFill>
              </a:rPr>
              <a:t>Addressing options</a:t>
            </a:r>
          </a:p>
          <a:p>
            <a:pPr marL="1200150" lvl="2" indent="-285750">
              <a:buFont typeface="Arial" panose="020B0604020202020204" pitchFamily="34" charset="0"/>
              <a:buChar char="•"/>
            </a:pPr>
            <a:r>
              <a:rPr lang="en-US" sz="1600" dirty="0">
                <a:solidFill>
                  <a:schemeClr val="tx1"/>
                </a:solidFill>
              </a:rPr>
              <a:t>Broadcast: AP MLD sends frame like a Beacon</a:t>
            </a:r>
          </a:p>
          <a:p>
            <a:pPr marL="1657350" lvl="3" indent="-285750">
              <a:buFont typeface="Arial" panose="020B0604020202020204" pitchFamily="34" charset="0"/>
              <a:buChar char="•"/>
            </a:pPr>
            <a:r>
              <a:rPr lang="en-US" sz="1400" dirty="0">
                <a:solidFill>
                  <a:schemeClr val="tx1"/>
                </a:solidFill>
              </a:rPr>
              <a:t>All .11bn STAs interpret frame after reception; those without EPCS activated take no action</a:t>
            </a:r>
          </a:p>
          <a:p>
            <a:pPr marL="1200150" lvl="2" indent="-285750">
              <a:buFont typeface="Arial" panose="020B0604020202020204" pitchFamily="34" charset="0"/>
              <a:buChar char="•"/>
            </a:pPr>
            <a:r>
              <a:rPr lang="en-US" sz="1600" dirty="0">
                <a:solidFill>
                  <a:schemeClr val="tx1"/>
                </a:solidFill>
              </a:rPr>
              <a:t>Multicast: AP MLD sends frame to multicast AID for unassociated STAs</a:t>
            </a:r>
          </a:p>
          <a:p>
            <a:pPr marL="1657350" lvl="3" indent="-285750">
              <a:buFont typeface="Arial" panose="020B0604020202020204" pitchFamily="34" charset="0"/>
              <a:buChar char="•"/>
            </a:pPr>
            <a:r>
              <a:rPr lang="en-US" sz="1400" dirty="0">
                <a:solidFill>
                  <a:schemeClr val="tx1"/>
                </a:solidFill>
              </a:rPr>
              <a:t>All unassociated .11bn STAs interpret frame after reception; those without EPCS activated take no action</a:t>
            </a:r>
          </a:p>
          <a:p>
            <a:pPr>
              <a:buFont typeface="Arial" panose="020B0604020202020204" pitchFamily="34" charset="0"/>
              <a:buChar char="•"/>
            </a:pPr>
            <a:r>
              <a:rPr lang="en-US" sz="2000" dirty="0">
                <a:solidFill>
                  <a:schemeClr val="tx1"/>
                </a:solidFill>
              </a:rPr>
              <a:t>Pros </a:t>
            </a:r>
          </a:p>
          <a:p>
            <a:pPr lvl="1">
              <a:buFont typeface="Arial" panose="020B0604020202020204" pitchFamily="34" charset="0"/>
              <a:buChar char="•"/>
            </a:pPr>
            <a:r>
              <a:rPr lang="en-US" sz="1800" dirty="0">
                <a:solidFill>
                  <a:schemeClr val="tx1"/>
                </a:solidFill>
              </a:rPr>
              <a:t>Avoids Beacon bloating with additional EDCA parameters</a:t>
            </a:r>
          </a:p>
          <a:p>
            <a:pPr lvl="1">
              <a:buFont typeface="Arial" panose="020B0604020202020204" pitchFamily="34" charset="0"/>
              <a:buChar char="•"/>
            </a:pPr>
            <a:r>
              <a:rPr lang="en-US" sz="1800" dirty="0">
                <a:solidFill>
                  <a:schemeClr val="tx1"/>
                </a:solidFill>
              </a:rPr>
              <a:t>Allows AP MLD to control pre-association priority by whether frame is sent and how often</a:t>
            </a:r>
          </a:p>
          <a:p>
            <a:pPr lvl="1">
              <a:buFont typeface="Arial" panose="020B0604020202020204" pitchFamily="34" charset="0"/>
              <a:buChar char="•"/>
            </a:pPr>
            <a:r>
              <a:rPr lang="en-US" sz="1800" dirty="0">
                <a:solidFill>
                  <a:schemeClr val="tx1"/>
                </a:solidFill>
              </a:rPr>
              <a:t>Allows AP MLD to manage priority using EDCA parameter values</a:t>
            </a:r>
          </a:p>
          <a:p>
            <a:pPr>
              <a:buFont typeface="Arial" panose="020B0604020202020204" pitchFamily="34" charset="0"/>
              <a:buChar char="•"/>
            </a:pPr>
            <a:r>
              <a:rPr lang="en-US" sz="2000" dirty="0">
                <a:solidFill>
                  <a:schemeClr val="tx1"/>
                </a:solidFill>
              </a:rPr>
              <a:t>Cons </a:t>
            </a:r>
            <a:endParaRPr lang="en-US" sz="2000" strike="sngStrike" dirty="0">
              <a:solidFill>
                <a:schemeClr val="tx1"/>
              </a:solidFill>
            </a:endParaRPr>
          </a:p>
          <a:p>
            <a:pPr lvl="1">
              <a:buFont typeface="Arial" panose="020B0604020202020204" pitchFamily="34" charset="0"/>
              <a:buChar char="•"/>
            </a:pPr>
            <a:r>
              <a:rPr lang="en-US" sz="1800" dirty="0">
                <a:solidFill>
                  <a:schemeClr val="tx1"/>
                </a:solidFill>
              </a:rPr>
              <a:t>Need to specify a new frame</a:t>
            </a:r>
            <a:endParaRPr lang="en-US" sz="1800" strike="sngStrike" dirty="0">
              <a:solidFill>
                <a:schemeClr val="tx1"/>
              </a:solidFill>
            </a:endParaRPr>
          </a:p>
        </p:txBody>
      </p:sp>
      <p:sp>
        <p:nvSpPr>
          <p:cNvPr id="4" name="Date Placeholder 3">
            <a:extLst>
              <a:ext uri="{FF2B5EF4-FFF2-40B4-BE49-F238E27FC236}">
                <a16:creationId xmlns:a16="http://schemas.microsoft.com/office/drawing/2014/main" id="{451674B5-4859-4A52-B89D-432F23A26AEC}"/>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B432638-0072-47BB-A30F-F613FC76DD9F}"/>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63AB3338-1953-4E18-91F9-42986C5551C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31074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B2AF9-9C43-409F-BFD9-1DA554E4D2F8}"/>
              </a:ext>
            </a:extLst>
          </p:cNvPr>
          <p:cNvSpPr>
            <a:spLocks noGrp="1"/>
          </p:cNvSpPr>
          <p:nvPr>
            <p:ph type="title"/>
          </p:nvPr>
        </p:nvSpPr>
        <p:spPr/>
        <p:txBody>
          <a:bodyPr/>
          <a:lstStyle/>
          <a:p>
            <a:r>
              <a:rPr lang="en-US" dirty="0">
                <a:solidFill>
                  <a:schemeClr val="tx1"/>
                </a:solidFill>
              </a:rPr>
              <a:t>Using Tr</a:t>
            </a:r>
            <a:r>
              <a:rPr lang="en-US" dirty="0"/>
              <a:t>iggered Uplink Access</a:t>
            </a:r>
          </a:p>
        </p:txBody>
      </p:sp>
      <p:sp>
        <p:nvSpPr>
          <p:cNvPr id="3" name="Content Placeholder 2">
            <a:extLst>
              <a:ext uri="{FF2B5EF4-FFF2-40B4-BE49-F238E27FC236}">
                <a16:creationId xmlns:a16="http://schemas.microsoft.com/office/drawing/2014/main" id="{027D327E-84D9-4F91-B725-1194876437FF}"/>
              </a:ext>
            </a:extLst>
          </p:cNvPr>
          <p:cNvSpPr>
            <a:spLocks noGrp="1"/>
          </p:cNvSpPr>
          <p:nvPr>
            <p:ph idx="1"/>
          </p:nvPr>
        </p:nvSpPr>
        <p:spPr>
          <a:xfrm>
            <a:off x="929217" y="1600200"/>
            <a:ext cx="10361084" cy="5181599"/>
          </a:xfrm>
        </p:spPr>
        <p:txBody>
          <a:bodyPr/>
          <a:lstStyle/>
          <a:p>
            <a:pPr>
              <a:buFont typeface="Arial" panose="020B0604020202020204" pitchFamily="34" charset="0"/>
              <a:buChar char="•"/>
            </a:pPr>
            <a:r>
              <a:rPr lang="en-US" sz="2000" dirty="0"/>
              <a:t>Build on existing TUA that provides means for AP to allocate resources to unassociated STAs using a dedicated AID</a:t>
            </a:r>
          </a:p>
          <a:p>
            <a:pPr marL="800100" lvl="1" indent="-342900">
              <a:buFont typeface="Arial" panose="020B0604020202020204" pitchFamily="34" charset="0"/>
              <a:buChar char="•"/>
            </a:pPr>
            <a:r>
              <a:rPr lang="en-US" sz="1800" dirty="0">
                <a:solidFill>
                  <a:schemeClr val="tx1"/>
                </a:solidFill>
              </a:rPr>
              <a:t>Define AID to address STAs affiliated with unassociated non-AP MLDs with EPCS activated</a:t>
            </a:r>
          </a:p>
          <a:p>
            <a:pPr marL="800100" lvl="1" indent="-342900">
              <a:buFont typeface="Arial" panose="020B0604020202020204" pitchFamily="34" charset="0"/>
              <a:buChar char="•"/>
            </a:pPr>
            <a:r>
              <a:rPr lang="en-US" sz="1800" dirty="0">
                <a:solidFill>
                  <a:schemeClr val="tx1"/>
                </a:solidFill>
              </a:rPr>
              <a:t>AP periodically allocates resources to STAs affiliated with unassociated non-AP MLDs with EPCS </a:t>
            </a:r>
            <a:r>
              <a:rPr lang="en-US" sz="1800" dirty="0"/>
              <a:t>activated by sending a Trigger </a:t>
            </a:r>
            <a:r>
              <a:rPr lang="en-US" sz="1800" dirty="0">
                <a:solidFill>
                  <a:schemeClr val="tx1"/>
                </a:solidFill>
              </a:rPr>
              <a:t>frame to the dedicated AID</a:t>
            </a:r>
          </a:p>
          <a:p>
            <a:pPr marL="1200150" lvl="2" indent="-285750">
              <a:buFont typeface="Arial" panose="020B0604020202020204" pitchFamily="34" charset="0"/>
              <a:buChar char="•"/>
            </a:pPr>
            <a:r>
              <a:rPr lang="en-US" sz="1600" dirty="0">
                <a:solidFill>
                  <a:schemeClr val="tx1"/>
                </a:solidFill>
              </a:rPr>
              <a:t>Send only when conditions warrant (e.g., AP senses overload conditions, AP is triggered by external source)</a:t>
            </a:r>
          </a:p>
          <a:p>
            <a:pPr marL="1200150" lvl="2" indent="-285750">
              <a:buFont typeface="Arial" panose="020B0604020202020204" pitchFamily="34" charset="0"/>
              <a:buChar char="•"/>
            </a:pPr>
            <a:r>
              <a:rPr lang="en-US" sz="1600" dirty="0">
                <a:solidFill>
                  <a:schemeClr val="tx1"/>
                </a:solidFill>
              </a:rPr>
              <a:t>Those STAs compete among themselves for the allocated resources</a:t>
            </a:r>
          </a:p>
          <a:p>
            <a:pPr>
              <a:buFont typeface="Arial" panose="020B0604020202020204" pitchFamily="34" charset="0"/>
              <a:buChar char="•"/>
            </a:pPr>
            <a:r>
              <a:rPr lang="en-US" sz="2000" dirty="0">
                <a:solidFill>
                  <a:schemeClr val="tx1"/>
                </a:solidFill>
              </a:rPr>
              <a:t>Pros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AP has complete control of whether to allocate resources and how much to allocate</a:t>
            </a:r>
          </a:p>
          <a:p>
            <a:pPr marL="800100" lvl="1" indent="-342900">
              <a:buFont typeface="Arial" panose="020B0604020202020204" pitchFamily="34" charset="0"/>
              <a:buChar char="•"/>
            </a:pPr>
            <a:r>
              <a:rPr lang="en-US" sz="1800" dirty="0">
                <a:solidFill>
                  <a:schemeClr val="tx1"/>
                </a:solidFill>
              </a:rPr>
              <a:t>Builds on existing capability for allocating resources to unassociated STAs (via AID 2045) (See Clause 26.11 in REVme specification)</a:t>
            </a:r>
          </a:p>
          <a:p>
            <a:pPr>
              <a:buFont typeface="Arial" panose="020B0604020202020204" pitchFamily="34" charset="0"/>
              <a:buChar char="•"/>
            </a:pPr>
            <a:r>
              <a:rPr lang="en-US" sz="2000" dirty="0">
                <a:solidFill>
                  <a:schemeClr val="tx1"/>
                </a:solidFill>
              </a:rPr>
              <a:t>Cons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Requires TUA to be supported</a:t>
            </a:r>
          </a:p>
          <a:p>
            <a:pPr marL="800100" lvl="1" indent="-342900">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37C780C5-925A-466D-8EBA-192582979C33}"/>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E693B81-2930-442D-BA8C-A79FE3F286DC}"/>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C385556D-A857-4E18-87A8-6553BA3B93B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93041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BF18-6F5A-4C02-897D-2C06B836D914}"/>
              </a:ext>
            </a:extLst>
          </p:cNvPr>
          <p:cNvSpPr>
            <a:spLocks noGrp="1"/>
          </p:cNvSpPr>
          <p:nvPr>
            <p:ph type="title"/>
          </p:nvPr>
        </p:nvSpPr>
        <p:spPr/>
        <p:txBody>
          <a:bodyPr/>
          <a:lstStyle/>
          <a:p>
            <a:r>
              <a:rPr lang="en-US" dirty="0">
                <a:solidFill>
                  <a:schemeClr val="tx1"/>
                </a:solidFill>
              </a:rPr>
              <a:t>Discussion</a:t>
            </a:r>
          </a:p>
        </p:txBody>
      </p:sp>
      <p:sp>
        <p:nvSpPr>
          <p:cNvPr id="3" name="Content Placeholder 2">
            <a:extLst>
              <a:ext uri="{FF2B5EF4-FFF2-40B4-BE49-F238E27FC236}">
                <a16:creationId xmlns:a16="http://schemas.microsoft.com/office/drawing/2014/main" id="{1C83FA9F-EFBC-4E08-820F-063FCEF54B89}"/>
              </a:ext>
            </a:extLst>
          </p:cNvPr>
          <p:cNvSpPr>
            <a:spLocks noGrp="1"/>
          </p:cNvSpPr>
          <p:nvPr>
            <p:ph idx="1"/>
          </p:nvPr>
        </p:nvSpPr>
        <p:spPr>
          <a:xfrm>
            <a:off x="926705" y="1876426"/>
            <a:ext cx="10361084" cy="4648199"/>
          </a:xfrm>
        </p:spPr>
        <p:txBody>
          <a:bodyPr/>
          <a:lstStyle/>
          <a:p>
            <a:pPr marL="400050">
              <a:buFont typeface="Arial" panose="020B0604020202020204" pitchFamily="34" charset="0"/>
              <a:buChar char="•"/>
            </a:pPr>
            <a:r>
              <a:rPr lang="en-US" dirty="0"/>
              <a:t>Perceived Problem</a:t>
            </a:r>
            <a:endParaRPr lang="en-US" strike="sngStrike" dirty="0">
              <a:solidFill>
                <a:srgbClr val="FF0000"/>
              </a:solidFill>
            </a:endParaRPr>
          </a:p>
          <a:p>
            <a:pPr marL="800100" lvl="1">
              <a:buFont typeface="Arial" panose="020B0604020202020204" pitchFamily="34" charset="0"/>
              <a:buChar char="•"/>
            </a:pPr>
            <a:r>
              <a:rPr lang="en-US" dirty="0"/>
              <a:t>Without prior authorization, rogue STAs without EPCS activated could use the advantaged EDCA parameters or the allocated TUA resources</a:t>
            </a:r>
          </a:p>
          <a:p>
            <a:pPr marL="1200150" lvl="2">
              <a:buFont typeface="Arial" panose="020B0604020202020204" pitchFamily="34" charset="0"/>
              <a:buChar char="•"/>
            </a:pPr>
            <a:r>
              <a:rPr lang="en-US" dirty="0"/>
              <a:t>Response: </a:t>
            </a:r>
          </a:p>
          <a:p>
            <a:pPr marL="1657350" lvl="3">
              <a:buFont typeface="Arial" panose="020B0604020202020204" pitchFamily="34" charset="0"/>
              <a:buChar char="•"/>
            </a:pPr>
            <a:r>
              <a:rPr lang="en-US" dirty="0"/>
              <a:t>Any station that wants to ignore specification can do so, independent of this feature</a:t>
            </a:r>
          </a:p>
          <a:p>
            <a:pPr marL="1657350" lvl="3">
              <a:buFont typeface="Arial" panose="020B0604020202020204" pitchFamily="34" charset="0"/>
              <a:buChar char="•"/>
            </a:pPr>
            <a:r>
              <a:rPr lang="en-US" dirty="0"/>
              <a:t>AP MLD can determine if STAs are EPCS authorized</a:t>
            </a:r>
            <a:r>
              <a:rPr lang="en-US" dirty="0">
                <a:solidFill>
                  <a:schemeClr val="tx1"/>
                </a:solidFill>
              </a:rPr>
              <a:t> (afte</a:t>
            </a:r>
            <a:r>
              <a:rPr lang="en-US" dirty="0"/>
              <a:t>r a limited number of exchanges) and take appropriate action</a:t>
            </a:r>
          </a:p>
          <a:p>
            <a:pPr marL="514350" lvl="1" indent="0"/>
            <a:endParaRPr lang="en-US" dirty="0"/>
          </a:p>
          <a:p>
            <a:pPr marL="514350" lvl="1" indent="0"/>
            <a:r>
              <a:rPr lang="en-US" sz="1800" dirty="0"/>
              <a:t>Note 1: Definition of RADIUS attributes for EPCS authorization is in progress in IETF and WBA</a:t>
            </a:r>
          </a:p>
          <a:p>
            <a:pPr marL="514350" lvl="1" indent="0"/>
            <a:r>
              <a:rPr lang="en-US" sz="1800" dirty="0"/>
              <a:t>Note 2: EPCS is specified to be used by authorized stations on managed networks, where service provider can set their policies </a:t>
            </a:r>
          </a:p>
          <a:p>
            <a:pPr lvl="1"/>
            <a:endParaRPr lang="en-US" dirty="0"/>
          </a:p>
        </p:txBody>
      </p:sp>
      <p:sp>
        <p:nvSpPr>
          <p:cNvPr id="4" name="Date Placeholder 3">
            <a:extLst>
              <a:ext uri="{FF2B5EF4-FFF2-40B4-BE49-F238E27FC236}">
                <a16:creationId xmlns:a16="http://schemas.microsoft.com/office/drawing/2014/main" id="{C421BF36-88C9-40CB-B070-463C8C459DB9}"/>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70294CB1-FB15-4934-A0E3-925D1966A36D}"/>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A6257051-1E62-4662-8306-C8B9959775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70006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a:xfrm>
            <a:off x="929217" y="1600200"/>
            <a:ext cx="10361084" cy="4113213"/>
          </a:xfrm>
        </p:spPr>
        <p:txBody>
          <a:bodyPr/>
          <a:lstStyle/>
          <a:p>
            <a:r>
              <a:rPr lang="en-US" dirty="0"/>
              <a:t>SP1: </a:t>
            </a:r>
            <a:r>
              <a:rPr lang="en-US" dirty="0">
                <a:solidFill>
                  <a:schemeClr val="tx1"/>
                </a:solidFill>
              </a:rPr>
              <a:t>Do you agree to include the following in </a:t>
            </a:r>
            <a:r>
              <a:rPr lang="en-US" dirty="0" err="1">
                <a:solidFill>
                  <a:schemeClr val="tx1"/>
                </a:solidFill>
              </a:rPr>
              <a:t>TGbn</a:t>
            </a:r>
            <a:r>
              <a:rPr lang="en-US" dirty="0">
                <a:solidFill>
                  <a:schemeClr val="tx1"/>
                </a:solidFill>
              </a:rPr>
              <a:t> SFD:</a:t>
            </a:r>
          </a:p>
          <a:p>
            <a:pPr lvl="1">
              <a:buFont typeface="Arial" panose="020B0604020202020204" pitchFamily="34" charset="0"/>
              <a:buChar char="•"/>
            </a:pPr>
            <a:r>
              <a:rPr lang="en-US" dirty="0"/>
              <a:t>Define an optional mechanism that enables </a:t>
            </a:r>
            <a:r>
              <a:rPr lang="en-US" u="sng" dirty="0"/>
              <a:t>relatively higher priority </a:t>
            </a:r>
            <a:r>
              <a:rPr lang="en-US" dirty="0"/>
              <a:t>channel access for non-AP STAs affiliated with non-AP MLDs that have EPCS activated for transmission of management frames prior to Robust Security Network Association (RSNA) if applicable otherwise prior to (Re)Association with the AP MLD? </a:t>
            </a:r>
            <a:br>
              <a:rPr lang="en-US" dirty="0"/>
            </a:br>
            <a:r>
              <a:rPr lang="en-US" b="1" dirty="0"/>
              <a:t>Notes: </a:t>
            </a:r>
            <a:r>
              <a:rPr lang="en-US" dirty="0"/>
              <a:t/>
            </a:r>
            <a:br>
              <a:rPr lang="en-US" dirty="0"/>
            </a:br>
            <a:r>
              <a:rPr lang="en-US" b="1" dirty="0"/>
              <a:t>1. The AP MLD </a:t>
            </a:r>
            <a:r>
              <a:rPr lang="en-US" b="1" u="sng" dirty="0"/>
              <a:t>advertises whether non-AP MLDs </a:t>
            </a:r>
            <a:r>
              <a:rPr lang="en-US" b="1" dirty="0"/>
              <a:t>with EPCS activated are allowed to use the feature</a:t>
            </a:r>
            <a:r>
              <a:rPr lang="en-US" dirty="0"/>
              <a:t> </a:t>
            </a:r>
            <a:r>
              <a:rPr lang="en-US" b="1" dirty="0"/>
              <a:t>(e.g., enabling it when triggered to do so by an external entity in response to an emergency declaration)</a:t>
            </a:r>
            <a:r>
              <a:rPr lang="en-US" dirty="0"/>
              <a:t> </a:t>
            </a:r>
            <a:br>
              <a:rPr lang="en-US" dirty="0"/>
            </a:br>
            <a:r>
              <a:rPr lang="en-US" b="1" dirty="0"/>
              <a:t>2. The mechanism is TBD</a:t>
            </a:r>
            <a:r>
              <a:rPr lang="en-US" dirty="0"/>
              <a:t> </a:t>
            </a:r>
            <a:br>
              <a:rPr lang="en-US" dirty="0"/>
            </a:br>
            <a:r>
              <a:rPr lang="en-US" b="1" dirty="0"/>
              <a:t>3. Whether and/or how the mechanism is applied during each of the phases of the (re)association process is TBD</a:t>
            </a:r>
            <a:r>
              <a:rPr lang="en-US" dirty="0"/>
              <a:t> </a:t>
            </a:r>
            <a:r>
              <a:rPr lang="en-US" b="1" dirty="0"/>
              <a:t>4. “EPCS activated” indicates non-AP MLDs that have been provisioned to use EPCS by a responsible external entity</a:t>
            </a:r>
            <a:endParaRPr lang="en-US" dirty="0"/>
          </a:p>
          <a:p>
            <a:pPr lvl="1">
              <a:buFont typeface="Arial" panose="020B0604020202020204" pitchFamily="34" charset="0"/>
              <a:buChar char="•"/>
            </a:pPr>
            <a:endParaRPr lang="en-US" sz="1400" dirty="0">
              <a:solidFill>
                <a:schemeClr val="tx1"/>
              </a:solidFill>
            </a:endParaRPr>
          </a:p>
          <a:p>
            <a:pPr>
              <a:spcBef>
                <a:spcPts val="0"/>
              </a:spcBef>
            </a:pPr>
            <a:r>
              <a:rPr lang="en-US" sz="1800" dirty="0">
                <a:solidFill>
                  <a:schemeClr val="tx1"/>
                </a:solidFill>
              </a:rPr>
              <a:t>Y – </a:t>
            </a:r>
          </a:p>
          <a:p>
            <a:pPr>
              <a:spcBef>
                <a:spcPts val="0"/>
              </a:spcBef>
            </a:pPr>
            <a:r>
              <a:rPr lang="en-US" sz="1800" dirty="0">
                <a:solidFill>
                  <a:schemeClr val="tx1"/>
                </a:solidFill>
              </a:rPr>
              <a:t>N - </a:t>
            </a:r>
          </a:p>
          <a:p>
            <a:pPr>
              <a:spcBef>
                <a:spcPts val="0"/>
              </a:spcBef>
            </a:pPr>
            <a:r>
              <a:rPr lang="en-US" sz="1800"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8" name="Date Placeholder 3">
            <a:extLst>
              <a:ext uri="{FF2B5EF4-FFF2-40B4-BE49-F238E27FC236}">
                <a16:creationId xmlns:a16="http://schemas.microsoft.com/office/drawing/2014/main" id="{F308578C-BE8F-4A2A-AC75-15ADD47F86DF}"/>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183978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a:xfrm>
            <a:off x="914401" y="1981201"/>
            <a:ext cx="10361084" cy="4343399"/>
          </a:xfrm>
        </p:spPr>
        <p:txBody>
          <a:bodyPr/>
          <a:lstStyle/>
          <a:p>
            <a:pPr lvl="0"/>
            <a:r>
              <a:rPr lang="en-US" dirty="0"/>
              <a:t>SP2: Do you agree to include the following in </a:t>
            </a:r>
            <a:r>
              <a:rPr lang="en-US" dirty="0" err="1"/>
              <a:t>TGbn</a:t>
            </a:r>
            <a:r>
              <a:rPr lang="en-US" dirty="0"/>
              <a:t> SFD:</a:t>
            </a:r>
          </a:p>
          <a:p>
            <a:pPr>
              <a:buFont typeface="Arial" panose="020B0604020202020204" pitchFamily="34" charset="0"/>
              <a:buChar char="•"/>
            </a:pPr>
            <a:r>
              <a:rPr lang="en-US" b="0" dirty="0"/>
              <a:t>Do you agree to define an optional access control mechanism to prioritize some EPCS STAs </a:t>
            </a:r>
            <a:r>
              <a:rPr lang="en-US" b="0" u="sng" dirty="0"/>
              <a:t>w.r.t. other EPCS STAs</a:t>
            </a:r>
            <a:r>
              <a:rPr lang="en-US" b="0" dirty="0"/>
              <a:t>? </a:t>
            </a:r>
          </a:p>
          <a:p>
            <a:pPr marL="0" indent="0"/>
            <a:r>
              <a:rPr lang="en-US" b="0" dirty="0"/>
              <a:t/>
            </a:r>
            <a:br>
              <a:rPr lang="en-US" b="0" dirty="0"/>
            </a:br>
            <a:r>
              <a:rPr lang="en-US" dirty="0"/>
              <a:t>Note: Per use case requirement 2 and FCC Report and Order 22-36</a:t>
            </a:r>
            <a:r>
              <a:rPr lang="en-US" b="0" dirty="0"/>
              <a:t> </a:t>
            </a:r>
          </a:p>
          <a:p>
            <a:endParaRPr lang="en-US" sz="18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7137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400" dirty="0"/>
              <a:t>IEEE 802.11be Draft 7.0: </a:t>
            </a:r>
            <a:r>
              <a:rPr lang="en-US" sz="1400" dirty="0">
                <a:hlinkClick r:id="rId3"/>
              </a:rPr>
              <a:t>https://www.ieee802.org/11/private/Draft_Standards/11be/Draft%20P802.11be_D7.0.pdf</a:t>
            </a:r>
            <a:r>
              <a:rPr lang="en-US" sz="1400" dirty="0"/>
              <a:t>  </a:t>
            </a:r>
          </a:p>
          <a:p>
            <a:pPr>
              <a:buFont typeface="Arial" panose="020B0604020202020204" pitchFamily="34" charset="0"/>
              <a:buChar char="•"/>
            </a:pPr>
            <a:r>
              <a:rPr lang="en-US" sz="1400" dirty="0"/>
              <a:t>FCC Review of Rules and Requirements For Priority Services, FCC-22-36, </a:t>
            </a:r>
            <a:r>
              <a:rPr lang="en-US" sz="1400" dirty="0">
                <a:hlinkClick r:id="rId4"/>
              </a:rPr>
              <a:t>https://www.fcc.gov/document/fcc-modernizes-and-improves-its-priority-services-rules-0</a:t>
            </a:r>
            <a:endParaRPr lang="en-US" sz="1400" dirty="0">
              <a:hlinkClick r:id="rId5"/>
            </a:endParaRPr>
          </a:p>
          <a:p>
            <a:pPr>
              <a:buFont typeface="Arial" panose="020B0604020202020204" pitchFamily="34" charset="0"/>
              <a:buChar char="•"/>
            </a:pPr>
            <a:r>
              <a:rPr lang="en-US" sz="1400" dirty="0">
                <a:hlinkClick r:id="rId5"/>
              </a:rPr>
              <a:t>https://mentor.ieee.org/802.11/dcn/22/11-22-1074-01-0wng-priority-access-fcc-r-o-and-additional-use-cases.pdf</a:t>
            </a:r>
            <a:endParaRPr lang="en-US" sz="1400" dirty="0"/>
          </a:p>
          <a:p>
            <a:pPr>
              <a:buFont typeface="Arial" panose="020B0604020202020204" pitchFamily="34" charset="0"/>
              <a:buChar char="•"/>
            </a:pPr>
            <a:r>
              <a:rPr lang="en-GB" sz="1400" dirty="0"/>
              <a:t>Information on the Belgium Blue Light Mobile service was found in the following sources (Last viewed May 2024):  </a:t>
            </a:r>
            <a:r>
              <a:rPr lang="en-GB" sz="1400" u="sng" dirty="0">
                <a:hlinkClick r:id="rId6"/>
              </a:rPr>
              <a:t>https://www.astrid.be/en/services/blue-light-mobile</a:t>
            </a:r>
            <a:r>
              <a:rPr lang="en-GB" sz="1400" dirty="0"/>
              <a:t>, (in English), </a:t>
            </a:r>
            <a:r>
              <a:rPr lang="en-GB" sz="1400" u="sng" dirty="0">
                <a:hlinkClick r:id="rId7"/>
              </a:rPr>
              <a:t>https://www.astrid.be/sites/public/files/2024-02/BLM_userguide_jan2024_NL.pdf</a:t>
            </a:r>
            <a:r>
              <a:rPr lang="en-GB" sz="1400" dirty="0"/>
              <a:t> (in Dutch), </a:t>
            </a:r>
            <a:r>
              <a:rPr lang="en-GB" sz="1400" u="sng" dirty="0">
                <a:hlinkClick r:id="rId8"/>
              </a:rPr>
              <a:t>https://www.criticalcomms.com/content/news/belgium-astrid-launches-the-next-generation-of-its-blue-light-mobile-service</a:t>
            </a:r>
            <a:r>
              <a:rPr lang="en-GB" sz="1400" dirty="0"/>
              <a:t> (in English), </a:t>
            </a:r>
            <a:r>
              <a:rPr lang="en-GB" sz="1400" u="sng" dirty="0">
                <a:hlinkClick r:id="rId8"/>
              </a:rPr>
              <a:t>https://www.criticalcomms.com/content/news/belgium-astrid-launches-the-next-generation-of-its-blue-light-mobile-service</a:t>
            </a:r>
            <a:r>
              <a:rPr lang="en-GB" sz="1400" dirty="0"/>
              <a:t> (in English)</a:t>
            </a:r>
            <a:endParaRPr lang="en-US" sz="1400" dirty="0"/>
          </a:p>
          <a:p>
            <a:pPr>
              <a:buFont typeface="Arial" panose="020B0604020202020204" pitchFamily="34" charset="0"/>
              <a:buChar char="•"/>
            </a:pPr>
            <a:r>
              <a:rPr lang="en-GB" sz="1400" dirty="0"/>
              <a:t>Information on the mobile crisis communications services within the Czech Republic was found in the following sources (Last viewed: May 2024): </a:t>
            </a:r>
            <a:r>
              <a:rPr lang="en-GB" sz="1400" u="sng" dirty="0">
                <a:hlinkClick r:id="rId9"/>
              </a:rPr>
              <a:t>http://www.hzscr.cz/soubor/04-krizova-komunikace-rezim-kompatibility-pdf.aspx</a:t>
            </a:r>
            <a:r>
              <a:rPr lang="en-GB" sz="1400" dirty="0"/>
              <a:t> (in Czech) and </a:t>
            </a:r>
            <a:r>
              <a:rPr lang="en-GB" sz="1400" u="sng" dirty="0">
                <a:hlinkClick r:id="rId10"/>
              </a:rPr>
              <a:t>§ 18 - Communication of the Integrated Rescue System (netstranky.cz)</a:t>
            </a:r>
            <a:r>
              <a:rPr lang="en-GB" sz="1400" dirty="0"/>
              <a:t> (in Czech). </a:t>
            </a:r>
          </a:p>
          <a:p>
            <a:pPr>
              <a:buFont typeface="Arial" panose="020B0604020202020204" pitchFamily="34" charset="0"/>
              <a:buChar char="•"/>
            </a:pPr>
            <a:r>
              <a:rPr lang="en-GB" sz="1400" dirty="0"/>
              <a:t>Information on the mobile crisis communications services within Denmark was found in the following sources (Last viewed: May 2024): </a:t>
            </a:r>
            <a:r>
              <a:rPr lang="en-GB" sz="1400" u="sng" dirty="0">
                <a:hlinkClick r:id="rId11"/>
              </a:rPr>
              <a:t>Beskrivelse af </a:t>
            </a:r>
            <a:r>
              <a:rPr lang="en-GB" sz="1400" u="sng" dirty="0" err="1">
                <a:hlinkClick r:id="rId11"/>
              </a:rPr>
              <a:t>mobilprioriteringsordningen__CFCS_juli</a:t>
            </a:r>
            <a:r>
              <a:rPr lang="en-GB" sz="1400" u="sng" dirty="0">
                <a:hlinkClick r:id="rId11"/>
              </a:rPr>
              <a:t> 2019</a:t>
            </a:r>
            <a:r>
              <a:rPr lang="en-GB" sz="1400" dirty="0"/>
              <a:t> (in Danish) and </a:t>
            </a:r>
            <a:r>
              <a:rPr lang="en-US" sz="1400" u="sng" dirty="0">
                <a:hlinkClick r:id="rId12"/>
              </a:rPr>
              <a:t>vejledning-til-prioriteringsordningen-i-4g-netvark.pdf (cfcs.dk)</a:t>
            </a:r>
            <a:r>
              <a:rPr lang="en-GB" sz="1400" dirty="0"/>
              <a:t> (in Danish)</a:t>
            </a:r>
          </a:p>
          <a:p>
            <a:pPr>
              <a:buFont typeface="Arial" panose="020B0604020202020204" pitchFamily="34" charset="0"/>
              <a:buChar char="•"/>
            </a:pPr>
            <a:r>
              <a:rPr lang="en-GB" sz="1400" dirty="0"/>
              <a:t>Description of access class barring: </a:t>
            </a:r>
            <a:r>
              <a:rPr lang="en-US" sz="1400" dirty="0">
                <a:hlinkClick r:id="rId13"/>
              </a:rPr>
              <a:t>Performance analysis of access class barring for next generation IoT devices - ScienceDirect</a:t>
            </a:r>
            <a:endParaRPr lang="en-US" sz="1400" dirty="0"/>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66D3107A-2A4B-49D4-B5D1-62658DEC5883}"/>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3470888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EACB65-DD8B-4F15-A005-84EE5FBF507C}"/>
              </a:ext>
            </a:extLst>
          </p:cNvPr>
          <p:cNvSpPr>
            <a:spLocks noGrp="1"/>
          </p:cNvSpPr>
          <p:nvPr>
            <p:ph type="title"/>
          </p:nvPr>
        </p:nvSpPr>
        <p:spPr/>
        <p:txBody>
          <a:bodyPr/>
          <a:lstStyle/>
          <a:p>
            <a:r>
              <a:rPr lang="en-US" dirty="0"/>
              <a:t>BACKUP – Collisions between Priority Traffic</a:t>
            </a:r>
          </a:p>
        </p:txBody>
      </p:sp>
      <p:sp>
        <p:nvSpPr>
          <p:cNvPr id="8" name="Text Placeholder 7">
            <a:extLst>
              <a:ext uri="{FF2B5EF4-FFF2-40B4-BE49-F238E27FC236}">
                <a16:creationId xmlns:a16="http://schemas.microsoft.com/office/drawing/2014/main" id="{1A0F6438-A73B-40F7-BE2A-97B6F089D25D}"/>
              </a:ext>
            </a:extLst>
          </p:cNvPr>
          <p:cNvSpPr>
            <a:spLocks noGrp="1"/>
          </p:cNvSpPr>
          <p:nvPr>
            <p:ph type="body" idx="1"/>
          </p:nvPr>
        </p:nvSpPr>
        <p:spPr/>
        <p:txBody>
          <a:bodyPr/>
          <a:lstStyle/>
          <a:p>
            <a:pPr algn="ctr"/>
            <a:r>
              <a:rPr lang="en-US" sz="2000" dirty="0"/>
              <a:t>20 Stations Sending EPCS Association Requests</a:t>
            </a:r>
          </a:p>
        </p:txBody>
      </p:sp>
      <p:sp>
        <p:nvSpPr>
          <p:cNvPr id="10" name="Text Placeholder 9">
            <a:extLst>
              <a:ext uri="{FF2B5EF4-FFF2-40B4-BE49-F238E27FC236}">
                <a16:creationId xmlns:a16="http://schemas.microsoft.com/office/drawing/2014/main" id="{F61C4572-2775-4D86-98DF-D32E89DC431D}"/>
              </a:ext>
            </a:extLst>
          </p:cNvPr>
          <p:cNvSpPr>
            <a:spLocks noGrp="1"/>
          </p:cNvSpPr>
          <p:nvPr>
            <p:ph type="body" sz="quarter" idx="3"/>
          </p:nvPr>
        </p:nvSpPr>
        <p:spPr/>
        <p:txBody>
          <a:bodyPr/>
          <a:lstStyle/>
          <a:p>
            <a:pPr algn="ctr"/>
            <a:r>
              <a:rPr lang="en-US" sz="2000" dirty="0"/>
              <a:t>10 Stations Sending EPCS Association Requests</a:t>
            </a:r>
          </a:p>
        </p:txBody>
      </p:sp>
      <p:sp>
        <p:nvSpPr>
          <p:cNvPr id="6" name="Date Placeholder 5">
            <a:extLst>
              <a:ext uri="{FF2B5EF4-FFF2-40B4-BE49-F238E27FC236}">
                <a16:creationId xmlns:a16="http://schemas.microsoft.com/office/drawing/2014/main" id="{FB3CB169-E38D-4543-9826-CDC15BF683E8}"/>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A0F00727-340F-487E-B3BA-98BE60C26FC1}"/>
              </a:ext>
            </a:extLst>
          </p:cNvPr>
          <p:cNvSpPr>
            <a:spLocks noGrp="1"/>
          </p:cNvSpPr>
          <p:nvPr>
            <p:ph type="ftr" idx="11"/>
          </p:nvPr>
        </p:nvSpPr>
        <p:spPr/>
        <p:txBody>
          <a:bodyPr/>
          <a:lstStyle/>
          <a:p>
            <a:r>
              <a:rPr lang="en-GB"/>
              <a:t>Subir Das, Peraton Labs</a:t>
            </a:r>
            <a:endParaRPr lang="en-GB" dirty="0"/>
          </a:p>
        </p:txBody>
      </p:sp>
      <p:sp>
        <p:nvSpPr>
          <p:cNvPr id="4" name="Slide Number Placeholder 3">
            <a:extLst>
              <a:ext uri="{FF2B5EF4-FFF2-40B4-BE49-F238E27FC236}">
                <a16:creationId xmlns:a16="http://schemas.microsoft.com/office/drawing/2014/main" id="{850BD2DF-3BC4-4AF2-ABED-3B7371E17C9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12" name="Content Placeholder 11">
            <a:extLst>
              <a:ext uri="{FF2B5EF4-FFF2-40B4-BE49-F238E27FC236}">
                <a16:creationId xmlns:a16="http://schemas.microsoft.com/office/drawing/2014/main" id="{ADBD80A9-44E7-40C1-9F63-23F29A531F8F}"/>
              </a:ext>
            </a:extLst>
          </p:cNvPr>
          <p:cNvGraphicFramePr>
            <a:graphicFrameLocks noGrp="1"/>
          </p:cNvGraphicFramePr>
          <p:nvPr>
            <p:ph sz="half" idx="2"/>
            <p:extLst>
              <p:ext uri="{D42A27DB-BD31-4B8C-83A1-F6EECF244321}">
                <p14:modId xmlns:p14="http://schemas.microsoft.com/office/powerpoint/2010/main" val="361197486"/>
              </p:ext>
            </p:extLst>
          </p:nvPr>
        </p:nvGraphicFramePr>
        <p:xfrm>
          <a:off x="609600" y="2174875"/>
          <a:ext cx="53863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a:extLst>
              <a:ext uri="{FF2B5EF4-FFF2-40B4-BE49-F238E27FC236}">
                <a16:creationId xmlns:a16="http://schemas.microsoft.com/office/drawing/2014/main" id="{87E25847-0191-459E-87C7-A627F0EE422E}"/>
              </a:ext>
            </a:extLst>
          </p:cNvPr>
          <p:cNvGraphicFramePr>
            <a:graphicFrameLocks noGrp="1"/>
          </p:cNvGraphicFramePr>
          <p:nvPr>
            <p:ph sz="quarter" idx="4"/>
            <p:extLst>
              <p:ext uri="{D42A27DB-BD31-4B8C-83A1-F6EECF244321}">
                <p14:modId xmlns:p14="http://schemas.microsoft.com/office/powerpoint/2010/main" val="3447091339"/>
              </p:ext>
            </p:extLst>
          </p:nvPr>
        </p:nvGraphicFramePr>
        <p:xfrm>
          <a:off x="6192838" y="2174875"/>
          <a:ext cx="5389562"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242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a:t>Abstract</a:t>
            </a:r>
          </a:p>
        </p:txBody>
      </p:sp>
      <p:sp>
        <p:nvSpPr>
          <p:cNvPr id="4098" name="Rectangle 2"/>
          <p:cNvSpPr>
            <a:spLocks noGrp="1" noChangeArrowheads="1"/>
          </p:cNvSpPr>
          <p:nvPr>
            <p:ph idx="1"/>
          </p:nvPr>
        </p:nvSpPr>
        <p:spPr/>
        <p:txBody>
          <a:bodyPr/>
          <a:lstStyle/>
          <a:p>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smtClean="0"/>
              <a:pPr/>
              <a:t>2</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15" name="Date Placeholder 3">
            <a:extLst>
              <a:ext uri="{FF2B5EF4-FFF2-40B4-BE49-F238E27FC236}">
                <a16:creationId xmlns:a16="http://schemas.microsoft.com/office/drawing/2014/main" id="{76403B3B-134D-42BF-96A3-2800168B81AB}"/>
              </a:ext>
            </a:extLst>
          </p:cNvPr>
          <p:cNvSpPr>
            <a:spLocks noGrp="1"/>
          </p:cNvSpPr>
          <p:nvPr>
            <p:ph type="dt" idx="15"/>
          </p:nvPr>
        </p:nvSpPr>
        <p:spPr>
          <a:xfrm>
            <a:off x="929217" y="333375"/>
            <a:ext cx="2499764" cy="273050"/>
          </a:xfrm>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 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I and Requirements </a:t>
            </a:r>
          </a:p>
        </p:txBody>
      </p:sp>
      <p:sp>
        <p:nvSpPr>
          <p:cNvPr id="5122" name="Rectangle 2"/>
          <p:cNvSpPr>
            <a:spLocks noGrp="1" noChangeArrowheads="1"/>
          </p:cNvSpPr>
          <p:nvPr>
            <p:ph idx="1"/>
          </p:nvPr>
        </p:nvSpPr>
        <p:spPr>
          <a:xfrm>
            <a:off x="1032894" y="1676400"/>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During emergencies, network congestion may prevent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D20519D4-43A8-44DF-97D9-66BC88F05F3A}"/>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with an exemption for </a:t>
            </a:r>
            <a:r>
              <a:rPr lang="en-US" sz="1800" dirty="0">
                <a:solidFill>
                  <a:schemeClr val="tx1"/>
                </a:solidFill>
              </a:rPr>
              <a:t>EPCS </a:t>
            </a:r>
            <a:r>
              <a:rPr lang="en-US" sz="1800" dirty="0"/>
              <a:t>users to ensure their ability to communicate.</a:t>
            </a:r>
          </a:p>
          <a:p>
            <a:pPr lvl="1" algn="just">
              <a:buFont typeface="Arial" panose="020B0604020202020204" pitchFamily="34" charset="0"/>
              <a:buChar char="•"/>
            </a:pPr>
            <a:r>
              <a:rPr lang="en-US" sz="1600" b="1" i="1" dirty="0"/>
              <a:t>Form of Preemption: process of terminating (or degrading) lower priority communications in favor of higher priority communications</a:t>
            </a:r>
          </a:p>
          <a:p>
            <a:pPr lvl="1" algn="just">
              <a:buFont typeface="Arial" panose="020B0604020202020204" pitchFamily="34" charset="0"/>
              <a:buChar char="•"/>
            </a:pPr>
            <a:r>
              <a:rPr lang="en-US" sz="1600" dirty="0"/>
              <a:t>Our aim is to provide mechanism that gives benefits of preemption, as defined, through controlled management of channel access</a:t>
            </a:r>
          </a:p>
          <a:p>
            <a:pPr>
              <a:buFont typeface="Arial" panose="020B0604020202020204" pitchFamily="34" charset="0"/>
              <a:buChar char="•"/>
            </a:pPr>
            <a:r>
              <a:rPr lang="en-US" sz="1800" dirty="0"/>
              <a:t>IEEE 802.11 networks should provide means to enable access control with an exemption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Current EPCS priority in IEEE 802.11be only provides probabilistic advantage via EDCA </a:t>
            </a:r>
          </a:p>
          <a:p>
            <a:pPr lvl="1">
              <a:buFont typeface="Arial" panose="020B0604020202020204" pitchFamily="34" charset="0"/>
              <a:buChar char="•"/>
            </a:pPr>
            <a:r>
              <a:rPr lang="en-US" sz="1600" dirty="0"/>
              <a:t>Controlled access could provide critical advantage for NS/EP personnel under extreme conditions</a:t>
            </a:r>
            <a:endParaRPr lang="en-US" sz="1400" dirty="0"/>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42934E3C-45BC-4E0F-BEC9-7AE600F10A9C}"/>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149355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553700" cy="4875214"/>
          </a:xfrm>
          <a:ln/>
        </p:spPr>
        <p:txBody>
          <a:bodyPr/>
          <a:lstStyle/>
          <a:p>
            <a:pPr lvl="0">
              <a:buFont typeface="Arial" panose="020B0604020202020204" pitchFamily="34" charset="0"/>
              <a:buChar char="•"/>
            </a:pPr>
            <a:r>
              <a:rPr lang="en-US" sz="2000"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sz="1800" dirty="0"/>
              <a:t>Report and Order (R&amp;O) specifies operation of priority service on public wireless communications networks</a:t>
            </a:r>
          </a:p>
          <a:p>
            <a:pPr lvl="0">
              <a:buFont typeface="Arial" panose="020B0604020202020204" pitchFamily="34" charset="0"/>
              <a:buChar char="•"/>
            </a:pPr>
            <a:r>
              <a:rPr lang="en-US" sz="2000" dirty="0"/>
              <a:t>A few highlights on Wireless Priority Service (WPS) </a:t>
            </a:r>
          </a:p>
          <a:p>
            <a:pPr lvl="1">
              <a:buFont typeface="Arial" panose="020B0604020202020204" pitchFamily="34" charset="0"/>
              <a:buChar char="•"/>
            </a:pPr>
            <a:r>
              <a:rPr lang="en-US" sz="1600" dirty="0"/>
              <a:t>Explicitly authorizes WPS preemption of public communications</a:t>
            </a:r>
          </a:p>
          <a:p>
            <a:pPr lvl="2">
              <a:buFont typeface="Arial" panose="020B0604020202020204" pitchFamily="34" charset="0"/>
              <a:buChar char="•"/>
            </a:pPr>
            <a:r>
              <a:rPr lang="en-US" sz="1400" i="1" dirty="0"/>
              <a:t>Preemption: process of terminating or degrading lower priority communications in favor of higher priority communications</a:t>
            </a:r>
          </a:p>
          <a:p>
            <a:pPr lvl="1">
              <a:buFont typeface="Arial" panose="020B0604020202020204" pitchFamily="34" charset="0"/>
              <a:buChar char="•"/>
            </a:pPr>
            <a:r>
              <a:rPr lang="en-US" sz="1600" dirty="0"/>
              <a:t>Expressly permits priority voice, video, and data sessions</a:t>
            </a:r>
          </a:p>
          <a:p>
            <a:pPr lvl="1">
              <a:buFont typeface="Arial" panose="020B0604020202020204" pitchFamily="34" charset="0"/>
              <a:buChar char="•"/>
            </a:pPr>
            <a:r>
              <a:rPr lang="en-US" sz="1600" dirty="0"/>
              <a:t>Expressly authorizes priority signaling (registration, invocation)</a:t>
            </a:r>
          </a:p>
          <a:p>
            <a:pPr lvl="1">
              <a:buFont typeface="Arial" panose="020B0604020202020204" pitchFamily="34" charset="0"/>
              <a:buChar char="•"/>
            </a:pPr>
            <a:r>
              <a:rPr lang="en-US" sz="1600" dirty="0"/>
              <a:t>Expands WPS eligibility to include additional users</a:t>
            </a:r>
          </a:p>
          <a:p>
            <a:pPr lvl="1">
              <a:buFont typeface="Arial" panose="020B0604020202020204" pitchFamily="34" charset="0"/>
              <a:buChar char="•"/>
            </a:pPr>
            <a:r>
              <a:rPr lang="en-US" sz="1600" dirty="0"/>
              <a:t>Clarifies that higher priority users take precedence over those with lower priority </a:t>
            </a:r>
          </a:p>
          <a:p>
            <a:pPr lvl="2">
              <a:buFont typeface="Arial" panose="020B0604020202020204" pitchFamily="34" charset="0"/>
              <a:buChar char="•"/>
            </a:pPr>
            <a:r>
              <a:rPr lang="en-US" sz="1400" dirty="0"/>
              <a:t>Five (5) priority levels were defined in earlier R &amp; O</a:t>
            </a:r>
          </a:p>
          <a:p>
            <a:pPr lvl="2">
              <a:buFont typeface="Arial" panose="020B0604020202020204" pitchFamily="34" charset="0"/>
              <a:buChar char="•"/>
            </a:pPr>
            <a:endParaRPr lang="en-US" sz="1600" dirty="0"/>
          </a:p>
          <a:p>
            <a:pPr marL="0" lvl="0" indent="0"/>
            <a:r>
              <a:rPr lang="en-US" sz="16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09B26AEB-574B-4793-8736-092A81E44D1E}"/>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8C30-FFB4-42C3-B7EB-559DA0D028D8}"/>
              </a:ext>
            </a:extLst>
          </p:cNvPr>
          <p:cNvSpPr>
            <a:spLocks noGrp="1"/>
          </p:cNvSpPr>
          <p:nvPr>
            <p:ph type="title"/>
          </p:nvPr>
        </p:nvSpPr>
        <p:spPr/>
        <p:txBody>
          <a:bodyPr/>
          <a:lstStyle/>
          <a:p>
            <a:r>
              <a:rPr lang="en-US" dirty="0"/>
              <a:t>3GPP Cellular Network Approach to Support Use Cases </a:t>
            </a:r>
          </a:p>
        </p:txBody>
      </p:sp>
      <p:sp>
        <p:nvSpPr>
          <p:cNvPr id="3" name="Content Placeholder 2">
            <a:extLst>
              <a:ext uri="{FF2B5EF4-FFF2-40B4-BE49-F238E27FC236}">
                <a16:creationId xmlns:a16="http://schemas.microsoft.com/office/drawing/2014/main" id="{61B3E5F6-ADD7-40C1-AE4A-89679200B263}"/>
              </a:ext>
            </a:extLst>
          </p:cNvPr>
          <p:cNvSpPr>
            <a:spLocks noGrp="1"/>
          </p:cNvSpPr>
          <p:nvPr>
            <p:ph idx="1"/>
          </p:nvPr>
        </p:nvSpPr>
        <p:spPr/>
        <p:txBody>
          <a:bodyPr/>
          <a:lstStyle/>
          <a:p>
            <a:pPr>
              <a:buFont typeface="Arial" panose="020B0604020202020204" pitchFamily="34" charset="0"/>
              <a:buChar char="•"/>
            </a:pPr>
            <a:r>
              <a:rPr lang="en-US" sz="2000" dirty="0"/>
              <a:t>Cellular networks support concept of Access Class Barring</a:t>
            </a:r>
          </a:p>
          <a:p>
            <a:pPr lvl="1">
              <a:buFont typeface="Arial" panose="020B0604020202020204" pitchFamily="34" charset="0"/>
              <a:buChar char="•"/>
            </a:pPr>
            <a:r>
              <a:rPr lang="en-US" sz="1800" dirty="0"/>
              <a:t>Every station is assigned one of ten base access classes</a:t>
            </a:r>
          </a:p>
          <a:p>
            <a:pPr lvl="1">
              <a:buFont typeface="Arial" panose="020B0604020202020204" pitchFamily="34" charset="0"/>
              <a:buChar char="•"/>
            </a:pPr>
            <a:r>
              <a:rPr lang="en-US" sz="1800" dirty="0"/>
              <a:t>Select stations are also assigned one of a small set of elevated access classes</a:t>
            </a:r>
          </a:p>
          <a:p>
            <a:pPr lvl="2">
              <a:buFont typeface="Arial" panose="020B0604020202020204" pitchFamily="34" charset="0"/>
              <a:buChar char="•"/>
            </a:pPr>
            <a:r>
              <a:rPr lang="en-US" sz="1600" dirty="0"/>
              <a:t>e.g., access classes for network management, those making emergency (e.g., 911, 112) calls</a:t>
            </a:r>
          </a:p>
          <a:p>
            <a:pPr lvl="1">
              <a:buFont typeface="Arial" panose="020B0604020202020204" pitchFamily="34" charset="0"/>
              <a:buChar char="•"/>
            </a:pPr>
            <a:r>
              <a:rPr lang="en-US" sz="1800" dirty="0"/>
              <a:t>When network load increases, Base Station can (probabilistically) bar some classes from gaining access</a:t>
            </a:r>
          </a:p>
          <a:p>
            <a:pPr lvl="2">
              <a:buFont typeface="Arial" panose="020B0604020202020204" pitchFamily="34" charset="0"/>
              <a:buChar char="•"/>
            </a:pPr>
            <a:r>
              <a:rPr lang="en-US" sz="1600" dirty="0"/>
              <a:t>Base station broadcasts barring factors for ten base access classes</a:t>
            </a:r>
          </a:p>
          <a:p>
            <a:pPr lvl="2">
              <a:buFont typeface="Arial" panose="020B0604020202020204" pitchFamily="34" charset="0"/>
              <a:buChar char="•"/>
            </a:pPr>
            <a:r>
              <a:rPr lang="en-US" sz="1600" dirty="0"/>
              <a:t>User devices generate random number – only those with number less than barring factor are allowed attempt network access</a:t>
            </a:r>
          </a:p>
          <a:p>
            <a:pPr lvl="2">
              <a:buFont typeface="Arial" panose="020B0604020202020204" pitchFamily="34" charset="0"/>
              <a:buChar char="•"/>
            </a:pPr>
            <a:r>
              <a:rPr lang="en-US" sz="1600" dirty="0"/>
              <a:t>Select stations with an elevated access class are exempt from access class barring test</a:t>
            </a:r>
          </a:p>
          <a:p>
            <a:pPr>
              <a:buFont typeface="Arial" panose="020B0604020202020204" pitchFamily="34" charset="0"/>
              <a:buChar char="•"/>
            </a:pPr>
            <a:r>
              <a:rPr lang="en-US" sz="2000" dirty="0"/>
              <a:t>NS/EP users have dedicated access class that gives them exemption from access class barring</a:t>
            </a:r>
          </a:p>
          <a:p>
            <a:pPr lvl="1">
              <a:buFont typeface="Arial" panose="020B0604020202020204" pitchFamily="34" charset="0"/>
              <a:buChar char="•"/>
            </a:pPr>
            <a:r>
              <a:rPr lang="en-US" sz="1800" dirty="0"/>
              <a:t>This is analogy with desirable characteristics.  Implementation within WLAN is TBD.</a:t>
            </a:r>
          </a:p>
          <a:p>
            <a:endParaRPr lang="en-US" sz="2000" dirty="0"/>
          </a:p>
        </p:txBody>
      </p:sp>
      <p:sp>
        <p:nvSpPr>
          <p:cNvPr id="4" name="Slide Number Placeholder 3">
            <a:extLst>
              <a:ext uri="{FF2B5EF4-FFF2-40B4-BE49-F238E27FC236}">
                <a16:creationId xmlns:a16="http://schemas.microsoft.com/office/drawing/2014/main" id="{5F5E3443-0B45-40C3-91AC-54FE63AA9A70}"/>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66CDD07-5CC7-487F-B45B-F376A960857C}"/>
              </a:ext>
            </a:extLst>
          </p:cNvPr>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52DBECFC-91EC-4FA6-80C9-9BF24C621F42}"/>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42741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 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Date Placeholder 3">
            <a:extLst>
              <a:ext uri="{FF2B5EF4-FFF2-40B4-BE49-F238E27FC236}">
                <a16:creationId xmlns:a16="http://schemas.microsoft.com/office/drawing/2014/main" id="{A5E76637-40F8-4F44-9B3E-F14C9C3E37B2}"/>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0CFC-150B-4427-A4C7-F87154CB6690}"/>
              </a:ext>
            </a:extLst>
          </p:cNvPr>
          <p:cNvSpPr>
            <a:spLocks noGrp="1"/>
          </p:cNvSpPr>
          <p:nvPr>
            <p:ph type="title"/>
          </p:nvPr>
        </p:nvSpPr>
        <p:spPr/>
        <p:txBody>
          <a:bodyPr/>
          <a:lstStyle/>
          <a:p>
            <a:r>
              <a:rPr lang="en-US" dirty="0">
                <a:solidFill>
                  <a:schemeClr val="tx1"/>
                </a:solidFill>
              </a:rPr>
              <a:t>What is problem during Pre-Association? </a:t>
            </a:r>
          </a:p>
        </p:txBody>
      </p:sp>
      <p:sp>
        <p:nvSpPr>
          <p:cNvPr id="7" name="Content Placeholder 6">
            <a:extLst>
              <a:ext uri="{FF2B5EF4-FFF2-40B4-BE49-F238E27FC236}">
                <a16:creationId xmlns:a16="http://schemas.microsoft.com/office/drawing/2014/main" id="{B4C4EB24-B579-4107-A7C7-54A891B3880B}"/>
              </a:ext>
            </a:extLst>
          </p:cNvPr>
          <p:cNvSpPr>
            <a:spLocks noGrp="1"/>
          </p:cNvSpPr>
          <p:nvPr>
            <p:ph sz="half" idx="1"/>
          </p:nvPr>
        </p:nvSpPr>
        <p:spPr>
          <a:xfrm>
            <a:off x="890039" y="1830562"/>
            <a:ext cx="5077884" cy="4494037"/>
          </a:xfrm>
        </p:spPr>
        <p:txBody>
          <a:bodyPr/>
          <a:lstStyle/>
          <a:p>
            <a:pPr>
              <a:buFont typeface="Arial" panose="020B0604020202020204" pitchFamily="34" charset="0"/>
              <a:buChar char="•"/>
            </a:pPr>
            <a:r>
              <a:rPr lang="en-US" sz="2000" dirty="0">
                <a:solidFill>
                  <a:schemeClr val="tx1"/>
                </a:solidFill>
              </a:rPr>
              <a:t>During high network overload situations, our simulation shows that all STAs suffer when attempting to send an Association Request (AR) (using AC_VO) while with a small change in EDCA parameters results in successful transmission</a:t>
            </a:r>
          </a:p>
          <a:p>
            <a:pPr lvl="1">
              <a:buFont typeface="Arial" panose="020B0604020202020204" pitchFamily="34" charset="0"/>
              <a:buChar char="•"/>
            </a:pPr>
            <a:r>
              <a:rPr lang="en-US" sz="2000" dirty="0">
                <a:solidFill>
                  <a:schemeClr val="tx1"/>
                </a:solidFill>
              </a:rPr>
              <a:t>Blue circles show adverse impact of competing traffic on transmission of a single Association Request frame with no priority (even with 10 retries)</a:t>
            </a:r>
          </a:p>
          <a:p>
            <a:pPr lvl="1">
              <a:buFont typeface="Arial" panose="020B0604020202020204" pitchFamily="34" charset="0"/>
              <a:buChar char="•"/>
            </a:pPr>
            <a:r>
              <a:rPr lang="en-US" sz="2000" dirty="0">
                <a:solidFill>
                  <a:schemeClr val="tx1"/>
                </a:solidFill>
              </a:rPr>
              <a:t>Orange squares show benefit with small change in EDCA parameters resulting in advantage for small number of users sending association requests (10 retries) </a:t>
            </a:r>
          </a:p>
        </p:txBody>
      </p:sp>
      <p:sp>
        <p:nvSpPr>
          <p:cNvPr id="6" name="Date Placeholder 5">
            <a:extLst>
              <a:ext uri="{FF2B5EF4-FFF2-40B4-BE49-F238E27FC236}">
                <a16:creationId xmlns:a16="http://schemas.microsoft.com/office/drawing/2014/main" id="{AC9F7D4B-E363-4D39-BC8E-D575191A61D3}"/>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E0C23D0C-79B1-481B-A428-1C023CD9FCFE}"/>
              </a:ext>
            </a:extLst>
          </p:cNvPr>
          <p:cNvSpPr>
            <a:spLocks noGrp="1"/>
          </p:cNvSpPr>
          <p:nvPr>
            <p:ph type="ftr" idx="11"/>
          </p:nvPr>
        </p:nvSpPr>
        <p:spPr/>
        <p:txBody>
          <a:bodyPr/>
          <a:lstStyle/>
          <a:p>
            <a:r>
              <a:rPr lang="en-GB"/>
              <a:t>Subir Das, Peraton Labs</a:t>
            </a:r>
            <a:endParaRPr lang="en-GB" dirty="0"/>
          </a:p>
        </p:txBody>
      </p:sp>
      <p:sp>
        <p:nvSpPr>
          <p:cNvPr id="4" name="Slide Number Placeholder 3">
            <a:extLst>
              <a:ext uri="{FF2B5EF4-FFF2-40B4-BE49-F238E27FC236}">
                <a16:creationId xmlns:a16="http://schemas.microsoft.com/office/drawing/2014/main" id="{5727D920-CFEA-4C5A-A4EA-0F042C05C4E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2" name="TextBox 11">
            <a:extLst>
              <a:ext uri="{FF2B5EF4-FFF2-40B4-BE49-F238E27FC236}">
                <a16:creationId xmlns:a16="http://schemas.microsoft.com/office/drawing/2014/main" id="{8E7FD8FE-5CF5-4C26-BF9B-1B00C4FE45B9}"/>
              </a:ext>
            </a:extLst>
          </p:cNvPr>
          <p:cNvSpPr txBox="1"/>
          <p:nvPr/>
        </p:nvSpPr>
        <p:spPr>
          <a:xfrm>
            <a:off x="6224078" y="4917861"/>
            <a:ext cx="5510721" cy="1557553"/>
          </a:xfrm>
          <a:prstGeom prst="rect">
            <a:avLst/>
          </a:prstGeom>
          <a:noFill/>
          <a:ln>
            <a:solidFill>
              <a:schemeClr val="tx1"/>
            </a:solidFill>
          </a:ln>
        </p:spPr>
        <p:txBody>
          <a:bodyPr wrap="square" rtlCol="0">
            <a:noAutofit/>
          </a:bodyPr>
          <a:lstStyle/>
          <a:p>
            <a:pPr marL="171450" indent="-171450">
              <a:buFont typeface="Arial" panose="020B0604020202020204" pitchFamily="34" charset="0"/>
              <a:buChar char="•"/>
            </a:pPr>
            <a:r>
              <a:rPr lang="en-US" sz="1200" dirty="0">
                <a:solidFill>
                  <a:schemeClr val="tx1"/>
                </a:solidFill>
              </a:rPr>
              <a:t>Discrete event MAC-layer simulation</a:t>
            </a:r>
          </a:p>
          <a:p>
            <a:pPr marL="171450" indent="-171450">
              <a:buFont typeface="Arial" panose="020B0604020202020204" pitchFamily="34" charset="0"/>
              <a:buChar char="•"/>
            </a:pPr>
            <a:r>
              <a:rPr lang="en-US" sz="1200" dirty="0">
                <a:solidFill>
                  <a:schemeClr val="tx1"/>
                </a:solidFill>
              </a:rPr>
              <a:t>For each run, total traffic generating stations broken down as: 41.7% voice, 16.6% video, 41.7% best effort, plus 20 stations sending association request</a:t>
            </a:r>
          </a:p>
          <a:p>
            <a:pPr marL="171450" indent="-171450">
              <a:buFont typeface="Arial" panose="020B0604020202020204" pitchFamily="34" charset="0"/>
              <a:buChar char="•"/>
            </a:pPr>
            <a:r>
              <a:rPr lang="en-US" sz="1200" dirty="0">
                <a:solidFill>
                  <a:schemeClr val="tx1"/>
                </a:solidFill>
              </a:rPr>
              <a:t>Channel Bandwidth: 20 Mhz</a:t>
            </a:r>
          </a:p>
          <a:p>
            <a:pPr marL="171450" indent="-171450">
              <a:buFont typeface="Arial" panose="020B0604020202020204" pitchFamily="34" charset="0"/>
              <a:buChar char="•"/>
            </a:pPr>
            <a:r>
              <a:rPr lang="en-US" sz="1200" dirty="0">
                <a:solidFill>
                  <a:schemeClr val="tx1"/>
                </a:solidFill>
              </a:rPr>
              <a:t>EDCA Parameters (AIFSN, CWmin-CWmax)</a:t>
            </a:r>
          </a:p>
          <a:p>
            <a:pPr marL="282575" lvl="1" indent="-171450">
              <a:buFont typeface="Arial" panose="020B0604020202020204" pitchFamily="34" charset="0"/>
              <a:buChar char="•"/>
            </a:pPr>
            <a:r>
              <a:rPr lang="en-US" sz="1200" dirty="0">
                <a:solidFill>
                  <a:schemeClr val="tx1"/>
                </a:solidFill>
              </a:rPr>
              <a:t>Default: AC_VO: 2, 3-7; AC_VI: 2, 7-15; AC_BE: 3, 15-1023</a:t>
            </a:r>
          </a:p>
          <a:p>
            <a:pPr marL="282575" lvl="1" indent="-171450">
              <a:buFont typeface="Arial" panose="020B0604020202020204" pitchFamily="34" charset="0"/>
              <a:buChar char="•"/>
            </a:pPr>
            <a:r>
              <a:rPr lang="en-US" sz="1200" dirty="0">
                <a:solidFill>
                  <a:schemeClr val="tx1"/>
                </a:solidFill>
              </a:rPr>
              <a:t>Degraded: AC_VO: 4, 7-15; AC_VI: 4, 15-31; AC_BE: 5, 31-1023</a:t>
            </a:r>
          </a:p>
          <a:p>
            <a:pPr marL="682625" lvl="2" indent="-171450">
              <a:buFont typeface="Arial" panose="020B0604020202020204" pitchFamily="34" charset="0"/>
              <a:buChar char="•"/>
            </a:pPr>
            <a:r>
              <a:rPr lang="en-US" sz="1200" dirty="0">
                <a:solidFill>
                  <a:schemeClr val="tx1"/>
                </a:solidFill>
              </a:rPr>
              <a:t>AR transmitted using corresponding AC_VO parameters</a:t>
            </a:r>
          </a:p>
          <a:p>
            <a:pPr marL="111125" lvl="1" indent="0"/>
            <a:r>
              <a:rPr lang="en-US" sz="1200" dirty="0">
                <a:solidFill>
                  <a:schemeClr val="tx1"/>
                </a:solidFill>
              </a:rPr>
              <a:t> </a:t>
            </a:r>
          </a:p>
        </p:txBody>
      </p:sp>
      <p:pic>
        <p:nvPicPr>
          <p:cNvPr id="9" name="Content Placeholder 8">
            <a:extLst>
              <a:ext uri="{FF2B5EF4-FFF2-40B4-BE49-F238E27FC236}">
                <a16:creationId xmlns:a16="http://schemas.microsoft.com/office/drawing/2014/main" id="{AB4F45BC-C4A1-440A-B667-C2CFFB518F2D}"/>
              </a:ext>
            </a:extLst>
          </p:cNvPr>
          <p:cNvPicPr>
            <a:picLocks noGrp="1" noChangeAspect="1"/>
          </p:cNvPicPr>
          <p:nvPr>
            <p:ph sz="half" idx="2"/>
          </p:nvPr>
        </p:nvPicPr>
        <p:blipFill>
          <a:blip r:embed="rId2"/>
          <a:stretch>
            <a:fillRect/>
          </a:stretch>
        </p:blipFill>
        <p:spPr>
          <a:xfrm>
            <a:off x="6235732" y="1748532"/>
            <a:ext cx="5411904" cy="3169329"/>
          </a:xfrm>
          <a:prstGeom prst="rect">
            <a:avLst/>
          </a:prstGeom>
        </p:spPr>
      </p:pic>
    </p:spTree>
    <p:extLst>
      <p:ext uri="{BB962C8B-B14F-4D97-AF65-F5344CB8AC3E}">
        <p14:creationId xmlns:p14="http://schemas.microsoft.com/office/powerpoint/2010/main" val="11656110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15729</TotalTime>
  <Words>2359</Words>
  <Application>Microsoft Office PowerPoint</Application>
  <PresentationFormat>Widescreen</PresentationFormat>
  <Paragraphs>248</Paragraphs>
  <Slides>18</Slides>
  <Notes>10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5" baseType="lpstr">
      <vt:lpstr>MS Gothic</vt:lpstr>
      <vt:lpstr>Arial</vt:lpstr>
      <vt:lpstr>Arial Unicode MS</vt:lpstr>
      <vt:lpstr>Times New Roman</vt:lpstr>
      <vt:lpstr>Office Theme</vt:lpstr>
      <vt:lpstr>1_Office Theme</vt:lpstr>
      <vt:lpstr>Document</vt:lpstr>
      <vt:lpstr>EPCS Priority Access for Additional Use Cases</vt:lpstr>
      <vt:lpstr>Abstract</vt:lpstr>
      <vt:lpstr>Background</vt:lpstr>
      <vt:lpstr>Use Case I and Requirements </vt:lpstr>
      <vt:lpstr>Use Case II and Requirements</vt:lpstr>
      <vt:lpstr> Regulatory Update in USA </vt:lpstr>
      <vt:lpstr>3GPP Cellular Network Approach to Support Use Cases </vt:lpstr>
      <vt:lpstr>Example Priority Services Offered in Various Countries </vt:lpstr>
      <vt:lpstr>What is problem during Pre-Association? </vt:lpstr>
      <vt:lpstr>Pre-Association EPCS Priority Candidate Approaches</vt:lpstr>
      <vt:lpstr>Advantaged EDCA using Beacon Frame</vt:lpstr>
      <vt:lpstr>Advantaged EDCA Using Public Action Frame</vt:lpstr>
      <vt:lpstr>Using Triggered Uplink Access</vt:lpstr>
      <vt:lpstr>Discussion</vt:lpstr>
      <vt:lpstr>Straw Poll -1</vt:lpstr>
      <vt:lpstr>Straw Poll -2</vt:lpstr>
      <vt:lpstr>References</vt:lpstr>
      <vt:lpstr>BACKUP – Collisions between Priority Traffic</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137</cp:revision>
  <cp:lastPrinted>1601-01-01T00:00:00Z</cp:lastPrinted>
  <dcterms:created xsi:type="dcterms:W3CDTF">2024-05-12T11:38:09Z</dcterms:created>
  <dcterms:modified xsi:type="dcterms:W3CDTF">2025-01-16T05:48:19Z</dcterms:modified>
  <cp:category>Name, Affiliation</cp:category>
</cp:coreProperties>
</file>