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1"/>
  </p:notesMasterIdLst>
  <p:handoutMasterIdLst>
    <p:handoutMasterId r:id="rId22"/>
  </p:handoutMasterIdLst>
  <p:sldIdLst>
    <p:sldId id="256" r:id="rId3"/>
    <p:sldId id="257" r:id="rId4"/>
    <p:sldId id="258" r:id="rId5"/>
    <p:sldId id="265" r:id="rId6"/>
    <p:sldId id="273" r:id="rId7"/>
    <p:sldId id="266" r:id="rId8"/>
    <p:sldId id="274" r:id="rId9"/>
    <p:sldId id="271" r:id="rId10"/>
    <p:sldId id="278" r:id="rId11"/>
    <p:sldId id="259" r:id="rId12"/>
    <p:sldId id="261" r:id="rId13"/>
    <p:sldId id="275" r:id="rId14"/>
    <p:sldId id="260" r:id="rId15"/>
    <p:sldId id="280" r:id="rId16"/>
    <p:sldId id="276" r:id="rId17"/>
    <p:sldId id="268" r:id="rId18"/>
    <p:sldId id="270" r:id="rId19"/>
    <p:sldId id="281" r:id="rId2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n Wullert" initials="JRWII" lastIdx="3" clrIdx="0">
    <p:extLst>
      <p:ext uri="{19B8F6BF-5375-455C-9EA6-DF929625EA0E}">
        <p15:presenceInfo xmlns:p15="http://schemas.microsoft.com/office/powerpoint/2012/main" userId="John Wullert" providerId="None"/>
      </p:ext>
    </p:extLst>
  </p:cmAuthor>
  <p:cmAuthor id="2" name="Das, Subir" initials="DS" lastIdx="5" clrIdx="1">
    <p:extLst>
      <p:ext uri="{19B8F6BF-5375-455C-9EA6-DF929625EA0E}">
        <p15:presenceInfo xmlns:p15="http://schemas.microsoft.com/office/powerpoint/2012/main" userId="S-1-5-21-2516362485-2315034880-3496289929-23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869" autoAdjust="0"/>
    <p:restoredTop sz="86410" autoAdjust="0"/>
  </p:normalViewPr>
  <p:slideViewPr>
    <p:cSldViewPr>
      <p:cViewPr varScale="1">
        <p:scale>
          <a:sx n="58" d="100"/>
          <a:sy n="58" d="100"/>
        </p:scale>
        <p:origin x="604" y="52"/>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1" d="100"/>
          <a:sy n="51" d="100"/>
        </p:scale>
        <p:origin x="2680" y="2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jwullert\Documents\Projects\ECD\WiFi\PriorityAccess\802.11bn%20FSD\Pre-AssociationPrioritySimulation_20250107.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694682224897278"/>
          <c:y val="3.5480497943745928E-2"/>
          <c:w val="0.76414955625179626"/>
          <c:h val="0.80666338294652151"/>
        </c:manualLayout>
      </c:layout>
      <c:lineChart>
        <c:grouping val="standard"/>
        <c:varyColors val="0"/>
        <c:ser>
          <c:idx val="2"/>
          <c:order val="0"/>
          <c:tx>
            <c:strRef>
              <c:f>'results-20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AR'!$D$126:$D$150</c:f>
              <c:numCache>
                <c:formatCode>0%</c:formatCode>
                <c:ptCount val="25"/>
                <c:pt idx="0">
                  <c:v>0.92166666666666663</c:v>
                </c:pt>
                <c:pt idx="1">
                  <c:v>0.875</c:v>
                </c:pt>
                <c:pt idx="2">
                  <c:v>0.92166666666666663</c:v>
                </c:pt>
                <c:pt idx="3">
                  <c:v>0.90166666666666673</c:v>
                </c:pt>
                <c:pt idx="4">
                  <c:v>0.9</c:v>
                </c:pt>
                <c:pt idx="5">
                  <c:v>0.90666666666666662</c:v>
                </c:pt>
                <c:pt idx="6">
                  <c:v>0.90999999999999992</c:v>
                </c:pt>
                <c:pt idx="7">
                  <c:v>0.91666666666666663</c:v>
                </c:pt>
                <c:pt idx="8">
                  <c:v>0.94333333333333336</c:v>
                </c:pt>
                <c:pt idx="9">
                  <c:v>0.93</c:v>
                </c:pt>
                <c:pt idx="10">
                  <c:v>0.88666666666666671</c:v>
                </c:pt>
                <c:pt idx="11">
                  <c:v>0.91500000000000004</c:v>
                </c:pt>
                <c:pt idx="12">
                  <c:v>0.8683333333333334</c:v>
                </c:pt>
                <c:pt idx="13">
                  <c:v>0.92666666666666675</c:v>
                </c:pt>
                <c:pt idx="14">
                  <c:v>0.88666666666666671</c:v>
                </c:pt>
                <c:pt idx="15">
                  <c:v>0.91500000000000004</c:v>
                </c:pt>
                <c:pt idx="16">
                  <c:v>0.94000000000000006</c:v>
                </c:pt>
                <c:pt idx="17">
                  <c:v>0.87666666666666671</c:v>
                </c:pt>
                <c:pt idx="18">
                  <c:v>0.95500000000000007</c:v>
                </c:pt>
                <c:pt idx="19">
                  <c:v>0.91999999999999993</c:v>
                </c:pt>
                <c:pt idx="20">
                  <c:v>0.92500000000000004</c:v>
                </c:pt>
                <c:pt idx="21">
                  <c:v>0.92666666666666675</c:v>
                </c:pt>
                <c:pt idx="22">
                  <c:v>0.90500000000000003</c:v>
                </c:pt>
                <c:pt idx="23">
                  <c:v>0.8816666666666666</c:v>
                </c:pt>
                <c:pt idx="24">
                  <c:v>0.95166666666666677</c:v>
                </c:pt>
              </c:numCache>
            </c:numRef>
          </c:val>
          <c:smooth val="0"/>
          <c:extLst>
            <c:ext xmlns:c16="http://schemas.microsoft.com/office/drawing/2014/chart" uri="{C3380CC4-5D6E-409C-BE32-E72D297353CC}">
              <c16:uniqueId val="{00000000-1D71-4003-9BCF-C1CF2CCA5012}"/>
            </c:ext>
          </c:extLst>
        </c:ser>
        <c:ser>
          <c:idx val="1"/>
          <c:order val="1"/>
          <c:tx>
            <c:strRef>
              <c:f>'results-20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AR'!$C$126:$C$150</c:f>
              <c:numCache>
                <c:formatCode>0%</c:formatCode>
                <c:ptCount val="25"/>
                <c:pt idx="0">
                  <c:v>0.99</c:v>
                </c:pt>
                <c:pt idx="1">
                  <c:v>0.91999999999999993</c:v>
                </c:pt>
                <c:pt idx="2">
                  <c:v>0.80666666666666664</c:v>
                </c:pt>
                <c:pt idx="3">
                  <c:v>0.67166666666666663</c:v>
                </c:pt>
                <c:pt idx="4">
                  <c:v>0.57000000000000006</c:v>
                </c:pt>
                <c:pt idx="5">
                  <c:v>0.40666666666666662</c:v>
                </c:pt>
                <c:pt idx="6">
                  <c:v>0.29833333333333334</c:v>
                </c:pt>
                <c:pt idx="7">
                  <c:v>0.25833333333333336</c:v>
                </c:pt>
                <c:pt idx="8">
                  <c:v>0.20833333333333334</c:v>
                </c:pt>
                <c:pt idx="9">
                  <c:v>0.155</c:v>
                </c:pt>
                <c:pt idx="10">
                  <c:v>0.14333333333333334</c:v>
                </c:pt>
                <c:pt idx="11">
                  <c:v>0.12</c:v>
                </c:pt>
                <c:pt idx="12">
                  <c:v>9.6666666666666665E-2</c:v>
                </c:pt>
                <c:pt idx="13">
                  <c:v>0.09</c:v>
                </c:pt>
                <c:pt idx="14">
                  <c:v>8.1666666666666665E-2</c:v>
                </c:pt>
                <c:pt idx="15">
                  <c:v>5.6666666666666664E-2</c:v>
                </c:pt>
                <c:pt idx="16">
                  <c:v>5.333333333333333E-2</c:v>
                </c:pt>
                <c:pt idx="17">
                  <c:v>4.6666666666666669E-2</c:v>
                </c:pt>
                <c:pt idx="18">
                  <c:v>4.4999999999999998E-2</c:v>
                </c:pt>
                <c:pt idx="19">
                  <c:v>4.4999999999999998E-2</c:v>
                </c:pt>
                <c:pt idx="20">
                  <c:v>3.1666666666666662E-2</c:v>
                </c:pt>
                <c:pt idx="21">
                  <c:v>0.05</c:v>
                </c:pt>
                <c:pt idx="22">
                  <c:v>0.02</c:v>
                </c:pt>
                <c:pt idx="23">
                  <c:v>2.6666666666666665E-2</c:v>
                </c:pt>
                <c:pt idx="24">
                  <c:v>1.8333333333333333E-2</c:v>
                </c:pt>
              </c:numCache>
            </c:numRef>
          </c:val>
          <c:smooth val="0"/>
          <c:extLst>
            <c:ext xmlns:c16="http://schemas.microsoft.com/office/drawing/2014/chart" uri="{C3380CC4-5D6E-409C-BE32-E72D297353CC}">
              <c16:uniqueId val="{00000001-1D71-4003-9BCF-C1CF2CCA5012}"/>
            </c:ext>
          </c:extLst>
        </c:ser>
        <c:ser>
          <c:idx val="0"/>
          <c:order val="2"/>
          <c:tx>
            <c:strRef>
              <c:f>'results-20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'results-20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'results-20 AR'!$B$126:$B$150</c:f>
              <c:numCache>
                <c:formatCode>0%</c:formatCode>
                <c:ptCount val="25"/>
                <c:pt idx="0">
                  <c:v>0.6333333333333333</c:v>
                </c:pt>
                <c:pt idx="1">
                  <c:v>0.51666666666666672</c:v>
                </c:pt>
                <c:pt idx="2">
                  <c:v>0.29833333333333334</c:v>
                </c:pt>
                <c:pt idx="3">
                  <c:v>0.32833333333333331</c:v>
                </c:pt>
                <c:pt idx="4">
                  <c:v>0.21833333333333332</c:v>
                </c:pt>
                <c:pt idx="5">
                  <c:v>0.17666666666666667</c:v>
                </c:pt>
                <c:pt idx="6">
                  <c:v>0.13333333333333333</c:v>
                </c:pt>
                <c:pt idx="7">
                  <c:v>0.12</c:v>
                </c:pt>
                <c:pt idx="8">
                  <c:v>9.6666666666666665E-2</c:v>
                </c:pt>
                <c:pt idx="9">
                  <c:v>6.8333333333333329E-2</c:v>
                </c:pt>
                <c:pt idx="10">
                  <c:v>0.09</c:v>
                </c:pt>
                <c:pt idx="11">
                  <c:v>0.06</c:v>
                </c:pt>
                <c:pt idx="12">
                  <c:v>6.1666666666666668E-2</c:v>
                </c:pt>
                <c:pt idx="13">
                  <c:v>6.9999999999999993E-2</c:v>
                </c:pt>
                <c:pt idx="14">
                  <c:v>4.3333333333333335E-2</c:v>
                </c:pt>
                <c:pt idx="15">
                  <c:v>4.1666666666666671E-2</c:v>
                </c:pt>
                <c:pt idx="16">
                  <c:v>6.6666666666666666E-2</c:v>
                </c:pt>
                <c:pt idx="17">
                  <c:v>5.1666666666666673E-2</c:v>
                </c:pt>
                <c:pt idx="18">
                  <c:v>0.04</c:v>
                </c:pt>
                <c:pt idx="19">
                  <c:v>0.05</c:v>
                </c:pt>
                <c:pt idx="20">
                  <c:v>3.8333333333333337E-2</c:v>
                </c:pt>
                <c:pt idx="21">
                  <c:v>4.8333333333333332E-2</c:v>
                </c:pt>
                <c:pt idx="22">
                  <c:v>0.03</c:v>
                </c:pt>
                <c:pt idx="23">
                  <c:v>4.3333333333333335E-2</c:v>
                </c:pt>
                <c:pt idx="24">
                  <c:v>3.4999999999999996E-2</c:v>
                </c:pt>
              </c:numCache>
            </c:numRef>
          </c:val>
          <c:smooth val="0"/>
          <c:extLst>
            <c:ext xmlns:c16="http://schemas.microsoft.com/office/drawing/2014/chart" uri="{C3380CC4-5D6E-409C-BE32-E72D297353CC}">
              <c16:uniqueId val="{00000002-1D71-4003-9BCF-C1CF2CCA5012}"/>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Number of Traffic-Generating Stations</a:t>
                </a:r>
                <a:endParaRPr lang="en-US">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Association Request Transmission Success Rate</a:t>
                </a:r>
                <a:endParaRPr lang="en-US">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1197199310558391"/>
          <c:y val="0.20014334566348999"/>
          <c:w val="0.54847979759348942"/>
          <c:h val="0.31104692950754287"/>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871696067324208"/>
          <c:y val="4.8337149810390931E-2"/>
          <c:w val="0.74533310870159752"/>
          <c:h val="0.79059258651862385"/>
        </c:manualLayout>
      </c:layout>
      <c:lineChart>
        <c:grouping val="standard"/>
        <c:varyColors val="0"/>
        <c:ser>
          <c:idx val="2"/>
          <c:order val="0"/>
          <c:tx>
            <c:strRef>
              <c:f>'results-10 AR'!$D$125</c:f>
              <c:strCache>
                <c:ptCount val="1"/>
                <c:pt idx="0">
                  <c:v>Default EDCA (EPCS AR) + degraded EDCA (other)</c:v>
                </c:pt>
              </c:strCache>
            </c:strRef>
          </c:tx>
          <c:spPr>
            <a:ln w="28575" cap="rnd">
              <a:noFill/>
              <a:round/>
            </a:ln>
            <a:effectLst/>
          </c:spPr>
          <c:marker>
            <c:symbol val="diamond"/>
            <c:size val="8"/>
            <c:spPr>
              <a:solidFill>
                <a:srgbClr val="92D050"/>
              </a:solidFill>
              <a:ln w="9525">
                <a:solidFill>
                  <a:srgbClr val="92D050"/>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AR'!$D$126:$D$150</c:f>
              <c:numCache>
                <c:formatCode>0%</c:formatCode>
                <c:ptCount val="25"/>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pt idx="19">
                  <c:v>1</c:v>
                </c:pt>
                <c:pt idx="20">
                  <c:v>1</c:v>
                </c:pt>
                <c:pt idx="21">
                  <c:v>1</c:v>
                </c:pt>
                <c:pt idx="22">
                  <c:v>1</c:v>
                </c:pt>
                <c:pt idx="23">
                  <c:v>1</c:v>
                </c:pt>
                <c:pt idx="24">
                  <c:v>1</c:v>
                </c:pt>
              </c:numCache>
            </c:numRef>
          </c:val>
          <c:smooth val="0"/>
          <c:extLst>
            <c:ext xmlns:c16="http://schemas.microsoft.com/office/drawing/2014/chart" uri="{C3380CC4-5D6E-409C-BE32-E72D297353CC}">
              <c16:uniqueId val="{00000000-B81A-4AAB-94AC-86986F533BE3}"/>
            </c:ext>
          </c:extLst>
        </c:ser>
        <c:ser>
          <c:idx val="1"/>
          <c:order val="1"/>
          <c:tx>
            <c:strRef>
              <c:f>'results-10 AR'!$C$125</c:f>
              <c:strCache>
                <c:ptCount val="1"/>
                <c:pt idx="0">
                  <c:v>Degraded EDCA (all)</c:v>
                </c:pt>
              </c:strCache>
            </c:strRef>
          </c:tx>
          <c:spPr>
            <a:ln w="28575" cap="rnd">
              <a:noFill/>
              <a:round/>
            </a:ln>
            <a:effectLst/>
          </c:spPr>
          <c:marker>
            <c:symbol val="square"/>
            <c:size val="7"/>
            <c:spPr>
              <a:solidFill>
                <a:schemeClr val="accent2"/>
              </a:solidFill>
              <a:ln w="9525">
                <a:solidFill>
                  <a:schemeClr val="accent2"/>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AR'!$C$126:$C$150</c:f>
              <c:numCache>
                <c:formatCode>0%</c:formatCode>
                <c:ptCount val="25"/>
                <c:pt idx="0">
                  <c:v>1</c:v>
                </c:pt>
                <c:pt idx="1">
                  <c:v>0.9966666666666667</c:v>
                </c:pt>
                <c:pt idx="2">
                  <c:v>0.96</c:v>
                </c:pt>
                <c:pt idx="3">
                  <c:v>0.95</c:v>
                </c:pt>
                <c:pt idx="4">
                  <c:v>0.81666666666666665</c:v>
                </c:pt>
                <c:pt idx="5">
                  <c:v>0.64333333333333331</c:v>
                </c:pt>
                <c:pt idx="6">
                  <c:v>0.55000000000000004</c:v>
                </c:pt>
                <c:pt idx="7">
                  <c:v>0.43666666666666665</c:v>
                </c:pt>
                <c:pt idx="8">
                  <c:v>0.34333333333333332</c:v>
                </c:pt>
                <c:pt idx="9">
                  <c:v>0.24666666666666667</c:v>
                </c:pt>
                <c:pt idx="10">
                  <c:v>0.22999999999999998</c:v>
                </c:pt>
                <c:pt idx="11">
                  <c:v>0.13333333333333333</c:v>
                </c:pt>
                <c:pt idx="12">
                  <c:v>0.12666666666666665</c:v>
                </c:pt>
                <c:pt idx="13">
                  <c:v>0.12666666666666665</c:v>
                </c:pt>
                <c:pt idx="14">
                  <c:v>9.3333333333333338E-2</c:v>
                </c:pt>
                <c:pt idx="15">
                  <c:v>0.10333333333333335</c:v>
                </c:pt>
                <c:pt idx="16">
                  <c:v>6.6666666666666666E-2</c:v>
                </c:pt>
                <c:pt idx="17">
                  <c:v>0.06</c:v>
                </c:pt>
                <c:pt idx="18">
                  <c:v>5.6666666666666664E-2</c:v>
                </c:pt>
                <c:pt idx="19">
                  <c:v>4.3333333333333335E-2</c:v>
                </c:pt>
                <c:pt idx="20">
                  <c:v>0.03</c:v>
                </c:pt>
                <c:pt idx="21">
                  <c:v>3.3333333333333333E-2</c:v>
                </c:pt>
                <c:pt idx="22">
                  <c:v>0.03</c:v>
                </c:pt>
                <c:pt idx="23">
                  <c:v>3.6666666666666667E-2</c:v>
                </c:pt>
                <c:pt idx="24">
                  <c:v>3.3333333333333333E-2</c:v>
                </c:pt>
              </c:numCache>
            </c:numRef>
          </c:val>
          <c:smooth val="0"/>
          <c:extLst>
            <c:ext xmlns:c16="http://schemas.microsoft.com/office/drawing/2014/chart" uri="{C3380CC4-5D6E-409C-BE32-E72D297353CC}">
              <c16:uniqueId val="{00000001-B81A-4AAB-94AC-86986F533BE3}"/>
            </c:ext>
          </c:extLst>
        </c:ser>
        <c:ser>
          <c:idx val="0"/>
          <c:order val="2"/>
          <c:tx>
            <c:strRef>
              <c:f>'results-10 AR'!$B$125</c:f>
              <c:strCache>
                <c:ptCount val="1"/>
                <c:pt idx="0">
                  <c:v>Default EDCA (all)</c:v>
                </c:pt>
              </c:strCache>
            </c:strRef>
          </c:tx>
          <c:spPr>
            <a:ln w="28575" cap="rnd">
              <a:noFill/>
              <a:round/>
            </a:ln>
            <a:effectLst/>
          </c:spPr>
          <c:marker>
            <c:symbol val="triangle"/>
            <c:size val="8"/>
            <c:spPr>
              <a:solidFill>
                <a:schemeClr val="accent1"/>
              </a:solidFill>
              <a:ln w="9525">
                <a:solidFill>
                  <a:schemeClr val="accent1"/>
                </a:solidFill>
              </a:ln>
              <a:effectLst/>
            </c:spPr>
          </c:marker>
          <c:cat>
            <c:numRef>
              <c:f>'results-10 AR'!$A$126:$A$150</c:f>
              <c:numCache>
                <c:formatCode>General</c:formatCode>
                <c:ptCount val="25"/>
                <c:pt idx="0">
                  <c:v>5</c:v>
                </c:pt>
                <c:pt idx="1">
                  <c:v>10</c:v>
                </c:pt>
                <c:pt idx="2">
                  <c:v>15</c:v>
                </c:pt>
                <c:pt idx="3">
                  <c:v>20</c:v>
                </c:pt>
                <c:pt idx="4">
                  <c:v>25</c:v>
                </c:pt>
                <c:pt idx="5">
                  <c:v>30</c:v>
                </c:pt>
                <c:pt idx="6">
                  <c:v>35</c:v>
                </c:pt>
                <c:pt idx="7">
                  <c:v>40</c:v>
                </c:pt>
                <c:pt idx="8">
                  <c:v>45</c:v>
                </c:pt>
                <c:pt idx="9">
                  <c:v>50</c:v>
                </c:pt>
                <c:pt idx="10">
                  <c:v>55</c:v>
                </c:pt>
                <c:pt idx="11">
                  <c:v>60</c:v>
                </c:pt>
                <c:pt idx="12">
                  <c:v>65</c:v>
                </c:pt>
                <c:pt idx="13">
                  <c:v>70</c:v>
                </c:pt>
                <c:pt idx="14">
                  <c:v>75</c:v>
                </c:pt>
                <c:pt idx="15">
                  <c:v>80</c:v>
                </c:pt>
                <c:pt idx="16">
                  <c:v>85</c:v>
                </c:pt>
                <c:pt idx="17">
                  <c:v>90</c:v>
                </c:pt>
                <c:pt idx="18">
                  <c:v>95</c:v>
                </c:pt>
                <c:pt idx="19">
                  <c:v>100</c:v>
                </c:pt>
                <c:pt idx="20">
                  <c:v>105</c:v>
                </c:pt>
                <c:pt idx="21">
                  <c:v>110</c:v>
                </c:pt>
                <c:pt idx="22">
                  <c:v>115</c:v>
                </c:pt>
                <c:pt idx="23">
                  <c:v>120</c:v>
                </c:pt>
                <c:pt idx="24">
                  <c:v>125</c:v>
                </c:pt>
              </c:numCache>
            </c:numRef>
          </c:cat>
          <c:val>
            <c:numRef>
              <c:f>'results-10 AR'!$B$126:$B$150</c:f>
              <c:numCache>
                <c:formatCode>0%</c:formatCode>
                <c:ptCount val="25"/>
                <c:pt idx="0">
                  <c:v>0.95666666666666667</c:v>
                </c:pt>
                <c:pt idx="1">
                  <c:v>0.84000000000000008</c:v>
                </c:pt>
                <c:pt idx="2">
                  <c:v>0.65333333333333332</c:v>
                </c:pt>
                <c:pt idx="3">
                  <c:v>0.44333333333333336</c:v>
                </c:pt>
                <c:pt idx="4">
                  <c:v>0.37666666666666665</c:v>
                </c:pt>
                <c:pt idx="5">
                  <c:v>0.24</c:v>
                </c:pt>
                <c:pt idx="6">
                  <c:v>0.25</c:v>
                </c:pt>
                <c:pt idx="7">
                  <c:v>0.13</c:v>
                </c:pt>
                <c:pt idx="8">
                  <c:v>0.16666666666666669</c:v>
                </c:pt>
                <c:pt idx="9">
                  <c:v>8.666666666666667E-2</c:v>
                </c:pt>
                <c:pt idx="10">
                  <c:v>8.666666666666667E-2</c:v>
                </c:pt>
                <c:pt idx="11">
                  <c:v>5.333333333333333E-2</c:v>
                </c:pt>
                <c:pt idx="12">
                  <c:v>0.08</c:v>
                </c:pt>
                <c:pt idx="13">
                  <c:v>4.6666666666666669E-2</c:v>
                </c:pt>
                <c:pt idx="14">
                  <c:v>4.3333333333333335E-2</c:v>
                </c:pt>
                <c:pt idx="15">
                  <c:v>0.04</c:v>
                </c:pt>
                <c:pt idx="16">
                  <c:v>0.05</c:v>
                </c:pt>
                <c:pt idx="17">
                  <c:v>4.6666666666666669E-2</c:v>
                </c:pt>
                <c:pt idx="18">
                  <c:v>6.9999999999999993E-2</c:v>
                </c:pt>
                <c:pt idx="19">
                  <c:v>0.06</c:v>
                </c:pt>
                <c:pt idx="20">
                  <c:v>2.3333333333333334E-2</c:v>
                </c:pt>
                <c:pt idx="21">
                  <c:v>5.333333333333333E-2</c:v>
                </c:pt>
                <c:pt idx="22">
                  <c:v>6.6666666666666666E-2</c:v>
                </c:pt>
                <c:pt idx="23">
                  <c:v>3.6666666666666667E-2</c:v>
                </c:pt>
                <c:pt idx="24">
                  <c:v>3.3333333333333333E-2</c:v>
                </c:pt>
              </c:numCache>
            </c:numRef>
          </c:val>
          <c:smooth val="0"/>
          <c:extLst>
            <c:ext xmlns:c16="http://schemas.microsoft.com/office/drawing/2014/chart" uri="{C3380CC4-5D6E-409C-BE32-E72D297353CC}">
              <c16:uniqueId val="{00000002-B81A-4AAB-94AC-86986F533BE3}"/>
            </c:ext>
          </c:extLst>
        </c:ser>
        <c:dLbls>
          <c:showLegendKey val="0"/>
          <c:showVal val="0"/>
          <c:showCatName val="0"/>
          <c:showSerName val="0"/>
          <c:showPercent val="0"/>
          <c:showBubbleSize val="0"/>
        </c:dLbls>
        <c:marker val="1"/>
        <c:smooth val="0"/>
        <c:axId val="449310815"/>
        <c:axId val="309645279"/>
      </c:lineChart>
      <c:catAx>
        <c:axId val="449310815"/>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Number of Traffic-Generating Stations</a:t>
                </a:r>
                <a:endParaRPr lang="en-US">
                  <a:effectLst/>
                </a:endParaRPr>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cross"/>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309645279"/>
        <c:crosses val="autoZero"/>
        <c:auto val="1"/>
        <c:lblAlgn val="ctr"/>
        <c:lblOffset val="100"/>
        <c:tickLblSkip val="3"/>
        <c:tickMarkSkip val="3"/>
        <c:noMultiLvlLbl val="0"/>
      </c:catAx>
      <c:valAx>
        <c:axId val="309645279"/>
        <c:scaling>
          <c:orientation val="minMax"/>
          <c:max val="1"/>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1800" b="0" i="0" baseline="0">
                    <a:effectLst/>
                  </a:rPr>
                  <a:t>Association Request Transmission Success Rate</a:t>
                </a:r>
                <a:endParaRPr lang="en-US">
                  <a:effectLst/>
                </a:endParaRP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crossAx val="449310815"/>
        <c:crosses val="autoZero"/>
        <c:crossBetween val="midCat"/>
        <c:majorUnit val="0.2"/>
      </c:valAx>
      <c:spPr>
        <a:noFill/>
        <a:ln>
          <a:noFill/>
        </a:ln>
        <a:effectLst/>
      </c:spPr>
    </c:plotArea>
    <c:legend>
      <c:legendPos val="b"/>
      <c:layout>
        <c:manualLayout>
          <c:xMode val="edge"/>
          <c:yMode val="edge"/>
          <c:x val="0.44731241611099382"/>
          <c:y val="0.11657565836760064"/>
          <c:w val="0.54143268042931869"/>
          <c:h val="0.33354592224105151"/>
        </c:manualLayout>
      </c:layout>
      <c:overlay val="0"/>
      <c:spPr>
        <a:solidFill>
          <a:schemeClr val="bg1"/>
        </a:solidFill>
        <a:ln>
          <a:solidFill>
            <a:schemeClr val="accent1"/>
          </a:solidFill>
        </a:ln>
        <a:effectLst/>
      </c:spPr>
      <c:txPr>
        <a:bodyPr rot="0" spcFirstLastPara="1" vertOverflow="ellipsis" vert="horz" wrap="square" anchor="ctr" anchorCtr="0"/>
        <a:lstStyle/>
        <a:p>
          <a:pPr>
            <a:defRPr sz="16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solidFill>
      <a:schemeClr val="bg1"/>
    </a:solidFill>
    <a:ln w="9525" cap="flat" cmpd="sng" algn="ctr">
      <a:solidFill>
        <a:schemeClr val="accent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1/13/2025</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dirty="0"/>
              <a:t>doc.: IEEE 802.11-yy/xxxxr0</a:t>
            </a:r>
          </a:p>
        </p:txBody>
      </p:sp>
      <p:sp>
        <p:nvSpPr>
          <p:cNvPr id="5" name="Date Placeholder 4"/>
          <p:cNvSpPr>
            <a:spLocks noGrp="1"/>
          </p:cNvSpPr>
          <p:nvPr>
            <p:ph type="dt" idx="11"/>
          </p:nvPr>
        </p:nvSpPr>
        <p:spPr/>
        <p:txBody>
          <a:bodyPr/>
          <a:lstStyle/>
          <a:p>
            <a:r>
              <a:rPr lang="en-US" dirty="0"/>
              <a:t>Month Year</a:t>
            </a:r>
          </a:p>
        </p:txBody>
      </p:sp>
      <p:sp>
        <p:nvSpPr>
          <p:cNvPr id="6" name="Footer Placeholder 5"/>
          <p:cNvSpPr>
            <a:spLocks noGrp="1"/>
          </p:cNvSpPr>
          <p:nvPr>
            <p:ph type="ftr" idx="12"/>
          </p:nvPr>
        </p:nvSpPr>
        <p:spPr/>
        <p:txBody>
          <a:bodyPr/>
          <a:lstStyle/>
          <a:p>
            <a:r>
              <a:rPr lang="en-US" dirty="0"/>
              <a:t>John Doe, Some Company</a:t>
            </a:r>
          </a:p>
        </p:txBody>
      </p:sp>
      <p:sp>
        <p:nvSpPr>
          <p:cNvPr id="7" name="Slide Number Placeholder 6"/>
          <p:cNvSpPr>
            <a:spLocks noGrp="1"/>
          </p:cNvSpPr>
          <p:nvPr>
            <p:ph type="sldNum" idx="13"/>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2792126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3</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4</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700255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A25EADA-8DDC-4EE3-B5F1-3BBBDDDD6BEC}" type="slidenum">
              <a:rPr lang="en-US"/>
              <a:pPr/>
              <a:t>6</a:t>
            </a:fld>
            <a:endParaRPr lang="en-US" dirty="0"/>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896403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A25EADA-8DDC-4EE3-B5F1-3BBBDDDD6BEC}"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8408871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5478453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061111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802.11-yy/xxxxr0</a:t>
            </a:r>
          </a:p>
        </p:txBody>
      </p:sp>
      <p:sp>
        <p:nvSpPr>
          <p:cNvPr id="5" name="Rectangle 3"/>
          <p:cNvSpPr>
            <a:spLocks noGrp="1" noChangeArrowheads="1"/>
          </p:cNvSpPr>
          <p:nvPr>
            <p:ph type="dt"/>
          </p:nvPr>
        </p:nvSpPr>
        <p:spPr>
          <a:ln/>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Month Year</a:t>
            </a:r>
          </a:p>
        </p:txBody>
      </p:sp>
      <p:sp>
        <p:nvSpPr>
          <p:cNvPr id="6" name="Rectangle 6"/>
          <p:cNvSpPr>
            <a:spLocks noGrp="1" noChangeArrowheads="1"/>
          </p:cNvSpPr>
          <p:nvPr>
            <p:ph type="ftr"/>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John Doe, Some Company</a:t>
            </a:r>
          </a:p>
        </p:txBody>
      </p:sp>
      <p:sp>
        <p:nvSpPr>
          <p:cNvPr id="7" name="Rectangle 7"/>
          <p:cNvSpPr>
            <a:spLocks noGrp="1" noChangeArrowheads="1"/>
          </p:cNvSpPr>
          <p:nvPr>
            <p:ph type="sldNum"/>
          </p:nvPr>
        </p:nvSpPr>
        <p:spPr>
          <a:ln/>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Page </a:t>
            </a:r>
            <a:fld id="{E6AF579C-E269-44CC-A9F4-B7D1E2EA3836}" type="slidenum">
              <a:rPr kumimoji="0" lang="en-US"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US"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03467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extLst>
      <p:ext uri="{BB962C8B-B14F-4D97-AF65-F5344CB8AC3E}">
        <p14:creationId xmlns:p14="http://schemas.microsoft.com/office/powerpoint/2010/main" val="1353172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317625"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extLst>
      <p:ext uri="{BB962C8B-B14F-4D97-AF65-F5344CB8AC3E}">
        <p14:creationId xmlns:p14="http://schemas.microsoft.com/office/powerpoint/2010/main" val="110825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extLst>
      <p:ext uri="{BB962C8B-B14F-4D97-AF65-F5344CB8AC3E}">
        <p14:creationId xmlns:p14="http://schemas.microsoft.com/office/powerpoint/2010/main" val="3402973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dirty="0"/>
          </a:p>
        </p:txBody>
      </p:sp>
      <p:sp>
        <p:nvSpPr>
          <p:cNvPr id="6" name="Footer Placeholder 5"/>
          <p:cNvSpPr>
            <a:spLocks noGrp="1"/>
          </p:cNvSpPr>
          <p:nvPr>
            <p:ph type="ftr" idx="11"/>
          </p:nvPr>
        </p:nvSpPr>
        <p:spPr/>
        <p:txBody>
          <a:bodyPr/>
          <a:lstStyle>
            <a:lvl1pPr>
              <a:defRPr/>
            </a:lvl1pPr>
          </a:lstStyle>
          <a:p>
            <a:r>
              <a:rPr lang="en-GB"/>
              <a:t>Subir Das, Peraton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extLst>
      <p:ext uri="{BB962C8B-B14F-4D97-AF65-F5344CB8AC3E}">
        <p14:creationId xmlns:p14="http://schemas.microsoft.com/office/powerpoint/2010/main" val="30323007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Subir Das, Peraton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extLst>
      <p:ext uri="{BB962C8B-B14F-4D97-AF65-F5344CB8AC3E}">
        <p14:creationId xmlns:p14="http://schemas.microsoft.com/office/powerpoint/2010/main" val="201481035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n-GB"/>
              <a:t>Subir Das, Peraton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extLst>
      <p:ext uri="{BB962C8B-B14F-4D97-AF65-F5344CB8AC3E}">
        <p14:creationId xmlns:p14="http://schemas.microsoft.com/office/powerpoint/2010/main" val="899321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n-GB"/>
              <a:t>Subir Das, Peraton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extLst>
      <p:ext uri="{BB962C8B-B14F-4D97-AF65-F5344CB8AC3E}">
        <p14:creationId xmlns:p14="http://schemas.microsoft.com/office/powerpoint/2010/main" val="785598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extLst>
      <p:ext uri="{BB962C8B-B14F-4D97-AF65-F5344CB8AC3E}">
        <p14:creationId xmlns:p14="http://schemas.microsoft.com/office/powerpoint/2010/main" val="678908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extLst>
      <p:ext uri="{BB962C8B-B14F-4D97-AF65-F5344CB8AC3E}">
        <p14:creationId xmlns:p14="http://schemas.microsoft.com/office/powerpoint/2010/main" val="3303895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29217" y="664210"/>
            <a:ext cx="10361084" cy="1065213"/>
          </a:xfr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January 2025</a:t>
            </a:r>
            <a:endParaRPr lang="en-GB" dirty="0"/>
          </a:p>
        </p:txBody>
      </p:sp>
      <p:sp>
        <p:nvSpPr>
          <p:cNvPr id="6" name="Footer Placeholder 5"/>
          <p:cNvSpPr>
            <a:spLocks noGrp="1"/>
          </p:cNvSpPr>
          <p:nvPr>
            <p:ph type="ftr" idx="11"/>
          </p:nvPr>
        </p:nvSpPr>
        <p:spPr/>
        <p:txBody>
          <a:bodyPr/>
          <a:lstStyle>
            <a:lvl1pPr>
              <a:defRPr/>
            </a:lvl1pPr>
          </a:lstStyle>
          <a:p>
            <a:r>
              <a:rPr lang="en-GB"/>
              <a:t>Subir Das, Peraton Labs</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10117" y="285750"/>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January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Subir Das, Peraton Labs</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January 2025</a:t>
            </a:r>
            <a:endParaRPr lang="en-GB" dirty="0"/>
          </a:p>
        </p:txBody>
      </p:sp>
      <p:sp>
        <p:nvSpPr>
          <p:cNvPr id="4" name="Footer Placeholder 3"/>
          <p:cNvSpPr>
            <a:spLocks noGrp="1"/>
          </p:cNvSpPr>
          <p:nvPr>
            <p:ph type="ftr" idx="11"/>
          </p:nvPr>
        </p:nvSpPr>
        <p:spPr/>
        <p:txBody>
          <a:bodyPr/>
          <a:lstStyle>
            <a:lvl1pPr>
              <a:defRPr/>
            </a:lvl1pPr>
          </a:lstStyle>
          <a:p>
            <a:r>
              <a:rPr lang="en-GB"/>
              <a:t>Subir Das, Peraton Labs</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January 2025</a:t>
            </a:r>
            <a:endParaRPr lang="en-GB" dirty="0"/>
          </a:p>
        </p:txBody>
      </p:sp>
      <p:sp>
        <p:nvSpPr>
          <p:cNvPr id="3" name="Footer Placeholder 2"/>
          <p:cNvSpPr>
            <a:spLocks noGrp="1"/>
          </p:cNvSpPr>
          <p:nvPr>
            <p:ph type="ftr" idx="11"/>
          </p:nvPr>
        </p:nvSpPr>
        <p:spPr/>
        <p:txBody>
          <a:bodyPr/>
          <a:lstStyle>
            <a:lvl1pPr>
              <a:defRPr/>
            </a:lvl1pPr>
          </a:lstStyle>
          <a:p>
            <a:r>
              <a:rPr lang="en-GB"/>
              <a:t>Subir Das, Peraton Labs</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January 2025</a:t>
            </a:r>
            <a:endParaRPr lang="en-GB" dirty="0"/>
          </a:p>
        </p:txBody>
      </p:sp>
      <p:sp>
        <p:nvSpPr>
          <p:cNvPr id="5" name="Footer Placeholder 4"/>
          <p:cNvSpPr>
            <a:spLocks noGrp="1"/>
          </p:cNvSpPr>
          <p:nvPr>
            <p:ph type="ftr" idx="11"/>
          </p:nvPr>
        </p:nvSpPr>
        <p:spPr/>
        <p:txBody>
          <a:bodyPr/>
          <a:lstStyle>
            <a:lvl1pPr>
              <a:defRPr/>
            </a:lvl1pPr>
          </a:lstStyle>
          <a:p>
            <a:r>
              <a:rPr lang="en-GB"/>
              <a:t>Subir Das, Peraton Labs</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802.11-24/984r5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Subir Das, Peraton Labs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802.11-984/r4</a:t>
            </a:r>
          </a:p>
        </p:txBody>
      </p:sp>
    </p:spTree>
    <p:extLst>
      <p:ext uri="{BB962C8B-B14F-4D97-AF65-F5344CB8AC3E}">
        <p14:creationId xmlns:p14="http://schemas.microsoft.com/office/powerpoint/2010/main" val="2918878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1.xml"/></Relationships>
</file>

<file path=ppt/slides/_rels/slide17.xml.rels><?xml version="1.0" encoding="UTF-8" standalone="yes"?>
<Relationships xmlns="http://schemas.openxmlformats.org/package/2006/relationships"><Relationship Id="rId8" Type="http://schemas.openxmlformats.org/officeDocument/2006/relationships/hyperlink" Target="https://www.criticalcomms.com/content/news/belgium-astrid-launches-the-next-generation-of-its-blue-light-mobile-service" TargetMode="External"/><Relationship Id="rId13" Type="http://schemas.openxmlformats.org/officeDocument/2006/relationships/hyperlink" Target="https://www.sciencedirect.com/science/article/pii/S1110016820305123" TargetMode="External"/><Relationship Id="rId3" Type="http://schemas.openxmlformats.org/officeDocument/2006/relationships/hyperlink" Target="https://www.ieee802.org/11/private/Draft_Standards/11be/Draft%20P802.11be_D7.0.pdf" TargetMode="External"/><Relationship Id="rId7" Type="http://schemas.openxmlformats.org/officeDocument/2006/relationships/hyperlink" Target="https://www.astrid.be/sites/public/files/2024-02/BLM_userguide_jan2024_NL.pdf" TargetMode="External"/><Relationship Id="rId12" Type="http://schemas.openxmlformats.org/officeDocument/2006/relationships/hyperlink" Target="https://www.cfcs.dk/globalassets/cfcs/dokumenter/2021/vejledning-til-prioriteringsordningen-i-4g-netvark.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www.astrid.be/en/services/blue-light-mobile" TargetMode="External"/><Relationship Id="rId11" Type="http://schemas.openxmlformats.org/officeDocument/2006/relationships/hyperlink" Target="https://www.cfcs.dk/globalassets/cfcs/dokumenter/telemyndighed/-beskrivelse-af-mobilprioriteringsordningen__cfcs_juli-2019-.pdf" TargetMode="External"/><Relationship Id="rId5" Type="http://schemas.openxmlformats.org/officeDocument/2006/relationships/hyperlink" Target="https://mentor.ieee.org/802.11/dcn/22/11-22-1074-01-0wng-priority-access-fcc-r-o-and-additional-use-cases.pdf" TargetMode="External"/><Relationship Id="rId10" Type="http://schemas.openxmlformats.org/officeDocument/2006/relationships/hyperlink" Target="https://pozarniochrana.netstranky.cz/zakony/zakon-239-2000-sb-o-integrovanem/cast-prvni/hlava-iii-postaveni-a-ukoly-statnich/dil-5-cviceni-a-komunikace-slozek/ss-18-komunikace-slozek-integrovaneho.html#:~:text=%281%29%20P%C5%99i%20p%C5%99%C3%ADprav%C4%9B%20na%20mimo%C5%99%C3%A1dnou%20ud%C3%A1lost%20a%20p%C5%99i,telekomunika%C4%8Dn%C3%AD%20s%C3%ADt%C4%9B%20i%20vybran%C3%A9%20%C4%8D%C3%A1sti%20neve%C5%99ejn%C3%BDch%20telekomunika%C4%8Dn%C3%ADch%20s%C3%ADt%C3%AD." TargetMode="External"/><Relationship Id="rId4" Type="http://schemas.openxmlformats.org/officeDocument/2006/relationships/hyperlink" Target="https://www.fcc.gov/document/fcc-modernizes-and-improves-its-priority-services-rules-0" TargetMode="External"/><Relationship Id="rId9" Type="http://schemas.openxmlformats.org/officeDocument/2006/relationships/hyperlink" Target="http://www.hzscr.cz/soubor/04-krizova-komunikace-rezim-kompatibility-pdf.aspx" TargetMode="External"/></Relationships>
</file>

<file path=ppt/slides/_rels/slide1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61999"/>
            <a:ext cx="10363200" cy="115589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EPCS Priority Access for Additional Use Cases</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2024-12-18</a:t>
            </a:r>
          </a:p>
        </p:txBody>
      </p:sp>
      <p:sp>
        <p:nvSpPr>
          <p:cNvPr id="7" name="Footer Placeholder 4"/>
          <p:cNvSpPr>
            <a:spLocks noGrp="1"/>
          </p:cNvSpPr>
          <p:nvPr>
            <p:ph type="ftr" idx="11"/>
          </p:nvPr>
        </p:nvSpPr>
        <p:spPr/>
        <p:txBody>
          <a:bodyPr/>
          <a:lstStyle/>
          <a:p>
            <a:r>
              <a:rPr lang="en-GB" dirty="0"/>
              <a:t>Subir Das, Peraton Labs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48572482"/>
              </p:ext>
            </p:extLst>
          </p:nvPr>
        </p:nvGraphicFramePr>
        <p:xfrm>
          <a:off x="965200" y="2386013"/>
          <a:ext cx="9828213" cy="2989262"/>
        </p:xfrm>
        <a:graphic>
          <a:graphicData uri="http://schemas.openxmlformats.org/presentationml/2006/ole">
            <mc:AlternateContent xmlns:mc="http://schemas.openxmlformats.org/markup-compatibility/2006">
              <mc:Choice xmlns:v="urn:schemas-microsoft-com:vml" Requires="v">
                <p:oleObj spid="_x0000_s1156" name="Document" r:id="rId4" imgW="10496127" imgH="3204292" progId="Word.Document.8">
                  <p:embed/>
                </p:oleObj>
              </mc:Choice>
              <mc:Fallback>
                <p:oleObj name="Document" r:id="rId4" imgW="10496127" imgH="3204292" progId="Word.Document.8">
                  <p:embed/>
                  <p:pic>
                    <p:nvPicPr>
                      <p:cNvPr id="0" name="Picture 3"/>
                      <p:cNvPicPr>
                        <a:picLocks noChangeAspect="1" noChangeArrowheads="1"/>
                      </p:cNvPicPr>
                      <p:nvPr/>
                    </p:nvPicPr>
                    <p:blipFill>
                      <a:blip r:embed="rId5"/>
                      <a:srcRect/>
                      <a:stretch>
                        <a:fillRect/>
                      </a:stretch>
                    </p:blipFill>
                    <p:spPr bwMode="auto">
                      <a:xfrm>
                        <a:off x="965200" y="2386013"/>
                        <a:ext cx="9828213" cy="2989262"/>
                      </a:xfrm>
                      <a:prstGeom prst="rect">
                        <a:avLst/>
                      </a:prstGeom>
                      <a:noFill/>
                    </p:spPr>
                  </p:pic>
                </p:oleObj>
              </mc:Fallback>
            </mc:AlternateContent>
          </a:graphicData>
        </a:graphic>
      </p:graphicFrame>
      <p:sp>
        <p:nvSpPr>
          <p:cNvPr id="9" name="Date Placeholder 3">
            <a:extLst>
              <a:ext uri="{FF2B5EF4-FFF2-40B4-BE49-F238E27FC236}">
                <a16:creationId xmlns:a16="http://schemas.microsoft.com/office/drawing/2014/main" id="{68EA138B-7951-4CCB-B714-7631C7F58086}"/>
              </a:ext>
            </a:extLst>
          </p:cNvPr>
          <p:cNvSpPr>
            <a:spLocks noGrp="1"/>
          </p:cNvSpPr>
          <p:nvPr>
            <p:ph type="dt" idx="10"/>
          </p:nvPr>
        </p:nvSpPr>
        <p:spPr>
          <a:xfrm>
            <a:off x="914400" y="333375"/>
            <a:ext cx="2499764" cy="273050"/>
          </a:xfrm>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DE7B3-364C-42D9-991B-73BE932D1484}"/>
              </a:ext>
            </a:extLst>
          </p:cNvPr>
          <p:cNvSpPr>
            <a:spLocks noGrp="1"/>
          </p:cNvSpPr>
          <p:nvPr>
            <p:ph type="title"/>
          </p:nvPr>
        </p:nvSpPr>
        <p:spPr/>
        <p:txBody>
          <a:bodyPr/>
          <a:lstStyle/>
          <a:p>
            <a:r>
              <a:rPr lang="en-US" b="1" dirty="0"/>
              <a:t>Pre-Association EPCS Priority</a:t>
            </a:r>
            <a:r>
              <a:rPr lang="en-US" dirty="0"/>
              <a:t/>
            </a:r>
            <a:br>
              <a:rPr lang="en-US" dirty="0"/>
            </a:br>
            <a:r>
              <a:rPr lang="en-US" sz="2800" dirty="0">
                <a:solidFill>
                  <a:schemeClr val="tx1"/>
                </a:solidFill>
              </a:rPr>
              <a:t>Candidate </a:t>
            </a:r>
            <a:r>
              <a:rPr lang="en-US" sz="2800" dirty="0"/>
              <a:t>Approaches</a:t>
            </a:r>
            <a:endParaRPr lang="en-US" dirty="0"/>
          </a:p>
        </p:txBody>
      </p:sp>
      <p:sp>
        <p:nvSpPr>
          <p:cNvPr id="3" name="Content Placeholder 2">
            <a:extLst>
              <a:ext uri="{FF2B5EF4-FFF2-40B4-BE49-F238E27FC236}">
                <a16:creationId xmlns:a16="http://schemas.microsoft.com/office/drawing/2014/main" id="{606F2558-7A15-42CD-A10E-3EBB6A16D6F8}"/>
              </a:ext>
            </a:extLst>
          </p:cNvPr>
          <p:cNvSpPr>
            <a:spLocks noGrp="1"/>
          </p:cNvSpPr>
          <p:nvPr>
            <p:ph idx="1"/>
          </p:nvPr>
        </p:nvSpPr>
        <p:spPr>
          <a:xfrm>
            <a:off x="914400" y="1884457"/>
            <a:ext cx="10591799" cy="4343399"/>
          </a:xfrm>
        </p:spPr>
        <p:txBody>
          <a:bodyPr/>
          <a:lstStyle/>
          <a:p>
            <a:pPr>
              <a:buFont typeface="Arial" panose="020B0604020202020204" pitchFamily="34" charset="0"/>
              <a:buChar char="•"/>
            </a:pPr>
            <a:r>
              <a:rPr lang="en-US" dirty="0">
                <a:solidFill>
                  <a:schemeClr val="tx1"/>
                </a:solidFill>
              </a:rPr>
              <a:t>Send advantaged EDCA parameters for unassociated non-AP MLDs that have EPCS active </a:t>
            </a:r>
          </a:p>
          <a:p>
            <a:pPr marL="800100" lvl="1" indent="-342900">
              <a:buFont typeface="Arial" panose="020B0604020202020204" pitchFamily="34" charset="0"/>
              <a:buChar char="•"/>
            </a:pPr>
            <a:r>
              <a:rPr lang="en-US" dirty="0">
                <a:solidFill>
                  <a:schemeClr val="tx1"/>
                </a:solidFill>
              </a:rPr>
              <a:t>Using Beacon Frame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Using a dedicated Public Action Frame (TBD)</a:t>
            </a:r>
          </a:p>
          <a:p>
            <a:pPr>
              <a:buFont typeface="Arial" panose="020B0604020202020204" pitchFamily="34" charset="0"/>
              <a:buChar char="•"/>
            </a:pPr>
            <a:r>
              <a:rPr lang="en-US" dirty="0">
                <a:solidFill>
                  <a:schemeClr val="tx1"/>
                </a:solidFill>
              </a:rPr>
              <a:t>Allocate resources to STAs affiliated with unassociated non-AP MLDs that have EPCS active</a:t>
            </a:r>
          </a:p>
          <a:p>
            <a:pPr marL="800100" lvl="1" indent="-342900">
              <a:buFont typeface="Arial" panose="020B0604020202020204" pitchFamily="34" charset="0"/>
              <a:buChar char="•"/>
            </a:pPr>
            <a:r>
              <a:rPr lang="en-US" dirty="0">
                <a:solidFill>
                  <a:schemeClr val="tx1"/>
                </a:solidFill>
              </a:rPr>
              <a:t>Using TUA (Ref: IEEE 802.11REVme D7.0 Clauses 10.2.5, 26.5.2, 26.5.4)</a:t>
            </a:r>
          </a:p>
          <a:p>
            <a:r>
              <a:rPr lang="en-US" sz="2000" dirty="0">
                <a:solidFill>
                  <a:schemeClr val="tx1"/>
                </a:solidFill>
              </a:rPr>
              <a:t>Note: “EPCS Active” state needs to be specified with a MIB variable. Non-AP MLDs provisioned to use EPCS would have this variable set (e.g. </a:t>
            </a:r>
            <a:r>
              <a:rPr lang="en-US" sz="1800" dirty="0">
                <a:solidFill>
                  <a:schemeClr val="tx1"/>
                </a:solidFill>
              </a:rPr>
              <a:t>EPCSActivated) </a:t>
            </a:r>
            <a:endParaRPr lang="en-US" sz="1800" strike="sngStrike" dirty="0">
              <a:solidFill>
                <a:schemeClr val="tx1"/>
              </a:solidFill>
            </a:endParaRPr>
          </a:p>
          <a:p>
            <a:pPr lvl="1"/>
            <a:r>
              <a:rPr lang="en-US" sz="1800" dirty="0">
                <a:solidFill>
                  <a:srgbClr val="FF0000"/>
                </a:solidFill>
              </a:rPr>
              <a:t>MIB variable </a:t>
            </a:r>
            <a:r>
              <a:rPr lang="en-US" sz="1800" dirty="0" smtClean="0">
                <a:solidFill>
                  <a:srgbClr val="FF0000"/>
                </a:solidFill>
              </a:rPr>
              <a:t>is </a:t>
            </a:r>
            <a:r>
              <a:rPr lang="en-US" sz="1800" dirty="0">
                <a:solidFill>
                  <a:srgbClr val="FF0000"/>
                </a:solidFill>
              </a:rPr>
              <a:t>set via a provisioning interface by </a:t>
            </a:r>
            <a:r>
              <a:rPr lang="en-US" sz="1800" dirty="0" smtClean="0">
                <a:solidFill>
                  <a:srgbClr val="FF0000"/>
                </a:solidFill>
              </a:rPr>
              <a:t>a service </a:t>
            </a:r>
            <a:r>
              <a:rPr lang="en-US" sz="1800" dirty="0">
                <a:solidFill>
                  <a:srgbClr val="FF0000"/>
                </a:solidFill>
              </a:rPr>
              <a:t>provider or other responsible entity on devices for which AAA server is also being provisioned to authorize EPCS </a:t>
            </a:r>
          </a:p>
          <a:p>
            <a:pPr lvl="1"/>
            <a:r>
              <a:rPr lang="en-US" sz="1800" dirty="0">
                <a:solidFill>
                  <a:schemeClr val="tx1"/>
                </a:solidFill>
              </a:rPr>
              <a:t>Concept used in existing features that have “Implemented” and “Activated” states defined as MIB variables (e.g., QoSMap, SSPNInterface)</a:t>
            </a:r>
          </a:p>
          <a:p>
            <a:endParaRPr lang="en-US" dirty="0"/>
          </a:p>
        </p:txBody>
      </p:sp>
      <p:sp>
        <p:nvSpPr>
          <p:cNvPr id="4" name="Date Placeholder 3">
            <a:extLst>
              <a:ext uri="{FF2B5EF4-FFF2-40B4-BE49-F238E27FC236}">
                <a16:creationId xmlns:a16="http://schemas.microsoft.com/office/drawing/2014/main" id="{AE41D3A9-7D9C-45B6-94BB-B3E20569811B}"/>
              </a:ext>
            </a:extLst>
          </p:cNvPr>
          <p:cNvSpPr>
            <a:spLocks noGrp="1"/>
          </p:cNvSpPr>
          <p:nvPr>
            <p:ph type="dt" idx="15"/>
          </p:nvPr>
        </p:nvSpPr>
        <p:spPr>
          <a:xfrm>
            <a:off x="929217" y="333375"/>
            <a:ext cx="2499764" cy="273050"/>
          </a:xfrm>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1B702A6C-1646-4548-B27A-E68C08235164}"/>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3737A517-3683-455F-B455-E67FEC46F58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8354550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t>Advantaged EDCA</a:t>
            </a:r>
            <a:r>
              <a:rPr lang="en-US" dirty="0">
                <a:solidFill>
                  <a:schemeClr val="tx1"/>
                </a:solidFill>
              </a:rPr>
              <a:t> using Beacon Frame</a:t>
            </a: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14401" y="1828801"/>
            <a:ext cx="10361084" cy="4364990"/>
          </a:xfrm>
        </p:spPr>
        <p:txBody>
          <a:bodyPr>
            <a:normAutofit fontScale="85000" lnSpcReduction="20000"/>
          </a:bodyPr>
          <a:lstStyle/>
          <a:p>
            <a:pPr>
              <a:buFont typeface="Arial" panose="020B0604020202020204" pitchFamily="34" charset="0"/>
              <a:buChar char="•"/>
            </a:pPr>
            <a:r>
              <a:rPr lang="en-US" dirty="0">
                <a:solidFill>
                  <a:schemeClr val="tx1"/>
                </a:solidFill>
              </a:rPr>
              <a:t>Add optional multi-link element that carries EDCA parameters to be used by </a:t>
            </a:r>
            <a:r>
              <a:rPr lang="en-US" dirty="0"/>
              <a:t>STAs </a:t>
            </a:r>
            <a:r>
              <a:rPr lang="en-US" dirty="0">
                <a:solidFill>
                  <a:schemeClr val="tx1"/>
                </a:solidFill>
              </a:rPr>
              <a:t>affiliated with unassociated non-AP MLDs with EPCS activated</a:t>
            </a:r>
          </a:p>
          <a:p>
            <a:pPr marL="800100" lvl="1" indent="-342900">
              <a:buFont typeface="Arial" panose="020B0604020202020204" pitchFamily="34" charset="0"/>
              <a:buChar char="•"/>
            </a:pPr>
            <a:r>
              <a:rPr lang="en-US" dirty="0">
                <a:solidFill>
                  <a:schemeClr val="tx1"/>
                </a:solidFill>
              </a:rPr>
              <a:t>AP broadcasts normal EDCA and advantaged EDCA parameters</a:t>
            </a:r>
          </a:p>
          <a:p>
            <a:pPr marL="1200150" lvl="2" indent="-342900">
              <a:buFont typeface="Arial" panose="020B0604020202020204" pitchFamily="34" charset="0"/>
              <a:buChar char="•"/>
            </a:pPr>
            <a:r>
              <a:rPr lang="en-US" dirty="0">
                <a:solidFill>
                  <a:schemeClr val="tx1"/>
                </a:solidFill>
              </a:rPr>
              <a:t>Advantaged EDCA parameters to be used by STAs affiliated with unassociated non-AP MLDs and normal EDCA parameters to be used by non-EPCA STAs</a:t>
            </a:r>
          </a:p>
          <a:p>
            <a:pPr marL="1200150" lvl="2" indent="-342900">
              <a:buFont typeface="Arial" panose="020B0604020202020204" pitchFamily="34" charset="0"/>
              <a:buChar char="•"/>
            </a:pPr>
            <a:r>
              <a:rPr lang="en-US" dirty="0">
                <a:solidFill>
                  <a:schemeClr val="tx1"/>
                </a:solidFill>
              </a:rPr>
              <a:t>Advantaged EDCA parameters do not need to be carried in every Beacon frame (e.g., send in every third or fourth beacon)</a:t>
            </a:r>
          </a:p>
          <a:p>
            <a:pPr marL="1657350" lvl="3" indent="-285750">
              <a:buFont typeface="Arial" panose="020B0604020202020204" pitchFamily="34" charset="0"/>
              <a:buChar char="•"/>
            </a:pPr>
            <a:r>
              <a:rPr lang="en-US" dirty="0">
                <a:solidFill>
                  <a:schemeClr val="tx1"/>
                </a:solidFill>
              </a:rPr>
              <a:t>Send only when conditions warrant (e.g., AP senses severe overload conditions, AP is triggered by external source)</a:t>
            </a:r>
          </a:p>
          <a:p>
            <a:pPr marL="800100" lvl="1" indent="-342900">
              <a:buFont typeface="Arial" panose="020B0604020202020204" pitchFamily="34" charset="0"/>
              <a:buChar char="•"/>
            </a:pPr>
            <a:r>
              <a:rPr lang="en-US" dirty="0">
                <a:solidFill>
                  <a:schemeClr val="tx1"/>
                </a:solidFill>
              </a:rPr>
              <a:t>Advantaged EDCA does not need to be full multi-link element or full set of EDCA parameters</a:t>
            </a:r>
          </a:p>
          <a:p>
            <a:pPr marL="1200150" lvl="2" indent="-285750">
              <a:buFont typeface="Arial" panose="020B0604020202020204" pitchFamily="34" charset="0"/>
              <a:buChar char="•"/>
            </a:pPr>
            <a:r>
              <a:rPr lang="en-US" dirty="0">
                <a:solidFill>
                  <a:schemeClr val="tx1"/>
                </a:solidFill>
              </a:rPr>
              <a:t>Only include AC_VO parameter, which is used for management frames</a:t>
            </a:r>
          </a:p>
          <a:p>
            <a:r>
              <a:rPr lang="en-US" dirty="0">
                <a:solidFill>
                  <a:schemeClr val="tx1"/>
                </a:solidFill>
              </a:rPr>
              <a:t>Pros:</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Reuses existing Beacon frame and processing logic</a:t>
            </a:r>
          </a:p>
          <a:p>
            <a:pPr marL="800100" lvl="1" indent="-342900">
              <a:buFont typeface="Arial" panose="020B0604020202020204" pitchFamily="34" charset="0"/>
              <a:buChar char="•"/>
            </a:pPr>
            <a:r>
              <a:rPr lang="en-US" dirty="0">
                <a:solidFill>
                  <a:schemeClr val="tx1"/>
                </a:solidFill>
              </a:rPr>
              <a:t>Allows AP MLD to control pre-association priority by whether frame is sent</a:t>
            </a:r>
          </a:p>
          <a:p>
            <a:pPr marL="800100" lvl="1" indent="-342900">
              <a:buFont typeface="Arial" panose="020B0604020202020204" pitchFamily="34" charset="0"/>
              <a:buChar char="•"/>
            </a:pPr>
            <a:r>
              <a:rPr lang="en-US" dirty="0">
                <a:solidFill>
                  <a:schemeClr val="tx1"/>
                </a:solidFill>
              </a:rPr>
              <a:t>Allows AP MLD to manage priority using EDCA parameter values</a:t>
            </a:r>
          </a:p>
          <a:p>
            <a:r>
              <a:rPr lang="en-US" dirty="0">
                <a:solidFill>
                  <a:schemeClr val="tx1"/>
                </a:solidFill>
              </a:rPr>
              <a:t>Cons: </a:t>
            </a:r>
            <a:endParaRPr lang="en-US" strike="sngStrike" dirty="0">
              <a:solidFill>
                <a:schemeClr val="tx1"/>
              </a:solidFill>
            </a:endParaRPr>
          </a:p>
          <a:p>
            <a:pPr marL="800100" lvl="1" indent="-342900">
              <a:buFont typeface="Arial" panose="020B0604020202020204" pitchFamily="34" charset="0"/>
              <a:buChar char="•"/>
            </a:pPr>
            <a:r>
              <a:rPr lang="en-US" dirty="0">
                <a:solidFill>
                  <a:schemeClr val="tx1"/>
                </a:solidFill>
              </a:rPr>
              <a:t>Beacon bloating </a:t>
            </a:r>
          </a:p>
        </p:txBody>
      </p:sp>
      <p:sp>
        <p:nvSpPr>
          <p:cNvPr id="4" name="Date Placeholder 3">
            <a:extLst>
              <a:ext uri="{FF2B5EF4-FFF2-40B4-BE49-F238E27FC236}">
                <a16:creationId xmlns:a16="http://schemas.microsoft.com/office/drawing/2014/main" id="{160CF060-131B-4DDE-81FF-89C5495EF45C}"/>
              </a:ext>
            </a:extLst>
          </p:cNvPr>
          <p:cNvSpPr>
            <a:spLocks noGrp="1"/>
          </p:cNvSpPr>
          <p:nvPr>
            <p:ph type="dt" idx="15"/>
          </p:nvPr>
        </p:nvSpPr>
        <p:spPr>
          <a:xfrm>
            <a:off x="929217" y="333375"/>
            <a:ext cx="2499764" cy="273050"/>
          </a:xfrm>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E76800A-F3DC-4CB6-B7F3-94BC4E56E73E}"/>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A8AD61B4-FAB0-4554-AF05-1E68983971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8980129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8E8A7A-A3F4-4074-B4DB-0E50D0144533}"/>
              </a:ext>
            </a:extLst>
          </p:cNvPr>
          <p:cNvSpPr>
            <a:spLocks noGrp="1"/>
          </p:cNvSpPr>
          <p:nvPr>
            <p:ph type="title"/>
          </p:nvPr>
        </p:nvSpPr>
        <p:spPr/>
        <p:txBody>
          <a:bodyPr/>
          <a:lstStyle/>
          <a:p>
            <a:r>
              <a:rPr lang="en-US" dirty="0">
                <a:solidFill>
                  <a:schemeClr val="tx1"/>
                </a:solidFill>
              </a:rPr>
              <a:t>Advantaged EDCA Using</a:t>
            </a:r>
            <a:r>
              <a:rPr lang="en-US" dirty="0">
                <a:solidFill>
                  <a:srgbClr val="FF0000"/>
                </a:solidFill>
              </a:rPr>
              <a:t> </a:t>
            </a:r>
            <a:r>
              <a:rPr lang="en-US" dirty="0"/>
              <a:t>Public Action Frame</a:t>
            </a:r>
            <a:endParaRPr lang="en-US" dirty="0">
              <a:solidFill>
                <a:srgbClr val="FF0000"/>
              </a:solidFill>
            </a:endParaRPr>
          </a:p>
        </p:txBody>
      </p:sp>
      <p:sp>
        <p:nvSpPr>
          <p:cNvPr id="3" name="Content Placeholder 2">
            <a:extLst>
              <a:ext uri="{FF2B5EF4-FFF2-40B4-BE49-F238E27FC236}">
                <a16:creationId xmlns:a16="http://schemas.microsoft.com/office/drawing/2014/main" id="{2FC7144A-32C8-4033-94DA-21C72FF7D652}"/>
              </a:ext>
            </a:extLst>
          </p:cNvPr>
          <p:cNvSpPr>
            <a:spLocks noGrp="1"/>
          </p:cNvSpPr>
          <p:nvPr>
            <p:ph idx="1"/>
          </p:nvPr>
        </p:nvSpPr>
        <p:spPr>
          <a:xfrm>
            <a:off x="936753" y="1739970"/>
            <a:ext cx="10361084" cy="5181599"/>
          </a:xfrm>
        </p:spPr>
        <p:txBody>
          <a:bodyPr/>
          <a:lstStyle/>
          <a:p>
            <a:pPr>
              <a:buFont typeface="Arial" panose="020B0604020202020204" pitchFamily="34" charset="0"/>
              <a:buChar char="•"/>
            </a:pPr>
            <a:r>
              <a:rPr lang="en-US" sz="2000" dirty="0">
                <a:solidFill>
                  <a:schemeClr val="tx1"/>
                </a:solidFill>
              </a:rPr>
              <a:t>Specify a public action frame to send advantaged EDCA parameters to be used by </a:t>
            </a:r>
            <a:r>
              <a:rPr lang="en-US" sz="2000" dirty="0"/>
              <a:t>STAs </a:t>
            </a:r>
            <a:r>
              <a:rPr lang="en-US" sz="2000" dirty="0">
                <a:solidFill>
                  <a:schemeClr val="tx1"/>
                </a:solidFill>
              </a:rPr>
              <a:t>affiliated with unassociated non-AP MLDs with EPCS activated</a:t>
            </a:r>
          </a:p>
          <a:p>
            <a:pPr lvl="1">
              <a:buFont typeface="Arial" panose="020B0604020202020204" pitchFamily="34" charset="0"/>
              <a:buChar char="•"/>
            </a:pPr>
            <a:r>
              <a:rPr lang="en-US" sz="1800" dirty="0">
                <a:solidFill>
                  <a:schemeClr val="tx1"/>
                </a:solidFill>
              </a:rPr>
              <a:t>Addressing options</a:t>
            </a:r>
          </a:p>
          <a:p>
            <a:pPr marL="1200150" lvl="2" indent="-285750">
              <a:buFont typeface="Arial" panose="020B0604020202020204" pitchFamily="34" charset="0"/>
              <a:buChar char="•"/>
            </a:pPr>
            <a:r>
              <a:rPr lang="en-US" sz="1600" dirty="0">
                <a:solidFill>
                  <a:schemeClr val="tx1"/>
                </a:solidFill>
              </a:rPr>
              <a:t>Broadcast: AP MLD sends frame like a Beacon</a:t>
            </a:r>
          </a:p>
          <a:p>
            <a:pPr marL="1657350" lvl="3" indent="-285750">
              <a:buFont typeface="Arial" panose="020B0604020202020204" pitchFamily="34" charset="0"/>
              <a:buChar char="•"/>
            </a:pPr>
            <a:r>
              <a:rPr lang="en-US" sz="1400" dirty="0">
                <a:solidFill>
                  <a:schemeClr val="tx1"/>
                </a:solidFill>
              </a:rPr>
              <a:t>All .11bn STAs interpret frame after reception; those without EPCS activated take no action</a:t>
            </a:r>
          </a:p>
          <a:p>
            <a:pPr marL="1200150" lvl="2" indent="-285750">
              <a:buFont typeface="Arial" panose="020B0604020202020204" pitchFamily="34" charset="0"/>
              <a:buChar char="•"/>
            </a:pPr>
            <a:r>
              <a:rPr lang="en-US" sz="1600" dirty="0">
                <a:solidFill>
                  <a:schemeClr val="tx1"/>
                </a:solidFill>
              </a:rPr>
              <a:t>Multicast: AP MLD sends frame to multicast AID for unassociated STAs</a:t>
            </a:r>
          </a:p>
          <a:p>
            <a:pPr marL="1657350" lvl="3" indent="-285750">
              <a:buFont typeface="Arial" panose="020B0604020202020204" pitchFamily="34" charset="0"/>
              <a:buChar char="•"/>
            </a:pPr>
            <a:r>
              <a:rPr lang="en-US" sz="1400" dirty="0">
                <a:solidFill>
                  <a:schemeClr val="tx1"/>
                </a:solidFill>
              </a:rPr>
              <a:t>All unassociated .11bn STAs interpret frame after reception; those without EPCS activated take no action</a:t>
            </a:r>
          </a:p>
          <a:p>
            <a:pPr>
              <a:buFont typeface="Arial" panose="020B0604020202020204" pitchFamily="34" charset="0"/>
              <a:buChar char="•"/>
            </a:pPr>
            <a:r>
              <a:rPr lang="en-US" sz="2000" dirty="0">
                <a:solidFill>
                  <a:schemeClr val="tx1"/>
                </a:solidFill>
              </a:rPr>
              <a:t>Pros </a:t>
            </a:r>
          </a:p>
          <a:p>
            <a:pPr lvl="1">
              <a:buFont typeface="Arial" panose="020B0604020202020204" pitchFamily="34" charset="0"/>
              <a:buChar char="•"/>
            </a:pPr>
            <a:r>
              <a:rPr lang="en-US" sz="1800" dirty="0">
                <a:solidFill>
                  <a:schemeClr val="tx1"/>
                </a:solidFill>
              </a:rPr>
              <a:t>Avoids Beacon bloating with additional EDCA parameters</a:t>
            </a:r>
          </a:p>
          <a:p>
            <a:pPr lvl="1">
              <a:buFont typeface="Arial" panose="020B0604020202020204" pitchFamily="34" charset="0"/>
              <a:buChar char="•"/>
            </a:pPr>
            <a:r>
              <a:rPr lang="en-US" sz="1800" dirty="0">
                <a:solidFill>
                  <a:schemeClr val="tx1"/>
                </a:solidFill>
              </a:rPr>
              <a:t>Allows AP MLD to control pre-association priority by whether frame is sent and how often</a:t>
            </a:r>
          </a:p>
          <a:p>
            <a:pPr lvl="1">
              <a:buFont typeface="Arial" panose="020B0604020202020204" pitchFamily="34" charset="0"/>
              <a:buChar char="•"/>
            </a:pPr>
            <a:r>
              <a:rPr lang="en-US" sz="1800" dirty="0">
                <a:solidFill>
                  <a:schemeClr val="tx1"/>
                </a:solidFill>
              </a:rPr>
              <a:t>Allows AP MLD to manage priority using EDCA parameter values</a:t>
            </a:r>
          </a:p>
          <a:p>
            <a:pPr>
              <a:buFont typeface="Arial" panose="020B0604020202020204" pitchFamily="34" charset="0"/>
              <a:buChar char="•"/>
            </a:pPr>
            <a:r>
              <a:rPr lang="en-US" sz="2000" dirty="0">
                <a:solidFill>
                  <a:schemeClr val="tx1"/>
                </a:solidFill>
              </a:rPr>
              <a:t>Cons </a:t>
            </a:r>
            <a:endParaRPr lang="en-US" sz="2000" strike="sngStrike" dirty="0">
              <a:solidFill>
                <a:schemeClr val="tx1"/>
              </a:solidFill>
            </a:endParaRPr>
          </a:p>
          <a:p>
            <a:pPr lvl="1">
              <a:buFont typeface="Arial" panose="020B0604020202020204" pitchFamily="34" charset="0"/>
              <a:buChar char="•"/>
            </a:pPr>
            <a:r>
              <a:rPr lang="en-US" sz="1800" dirty="0">
                <a:solidFill>
                  <a:schemeClr val="tx1"/>
                </a:solidFill>
              </a:rPr>
              <a:t>Need to specify a new frame</a:t>
            </a:r>
            <a:endParaRPr lang="en-US" sz="1800" strike="sngStrike" dirty="0">
              <a:solidFill>
                <a:schemeClr val="tx1"/>
              </a:solidFill>
            </a:endParaRPr>
          </a:p>
        </p:txBody>
      </p:sp>
      <p:sp>
        <p:nvSpPr>
          <p:cNvPr id="4" name="Date Placeholder 3">
            <a:extLst>
              <a:ext uri="{FF2B5EF4-FFF2-40B4-BE49-F238E27FC236}">
                <a16:creationId xmlns:a16="http://schemas.microsoft.com/office/drawing/2014/main" id="{451674B5-4859-4A52-B89D-432F23A26AEC}"/>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6B432638-0072-47BB-A30F-F613FC76DD9F}"/>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63AB3338-1953-4E18-91F9-42986C5551C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31074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B2AF9-9C43-409F-BFD9-1DA554E4D2F8}"/>
              </a:ext>
            </a:extLst>
          </p:cNvPr>
          <p:cNvSpPr>
            <a:spLocks noGrp="1"/>
          </p:cNvSpPr>
          <p:nvPr>
            <p:ph type="title"/>
          </p:nvPr>
        </p:nvSpPr>
        <p:spPr/>
        <p:txBody>
          <a:bodyPr/>
          <a:lstStyle/>
          <a:p>
            <a:r>
              <a:rPr lang="en-US" dirty="0">
                <a:solidFill>
                  <a:schemeClr val="tx1"/>
                </a:solidFill>
              </a:rPr>
              <a:t>Using Tr</a:t>
            </a:r>
            <a:r>
              <a:rPr lang="en-US" dirty="0"/>
              <a:t>iggered Uplink Access</a:t>
            </a:r>
          </a:p>
        </p:txBody>
      </p:sp>
      <p:sp>
        <p:nvSpPr>
          <p:cNvPr id="3" name="Content Placeholder 2">
            <a:extLst>
              <a:ext uri="{FF2B5EF4-FFF2-40B4-BE49-F238E27FC236}">
                <a16:creationId xmlns:a16="http://schemas.microsoft.com/office/drawing/2014/main" id="{027D327E-84D9-4F91-B725-1194876437FF}"/>
              </a:ext>
            </a:extLst>
          </p:cNvPr>
          <p:cNvSpPr>
            <a:spLocks noGrp="1"/>
          </p:cNvSpPr>
          <p:nvPr>
            <p:ph idx="1"/>
          </p:nvPr>
        </p:nvSpPr>
        <p:spPr>
          <a:xfrm>
            <a:off x="929217" y="1600200"/>
            <a:ext cx="10361084" cy="5181599"/>
          </a:xfrm>
        </p:spPr>
        <p:txBody>
          <a:bodyPr/>
          <a:lstStyle/>
          <a:p>
            <a:pPr>
              <a:buFont typeface="Arial" panose="020B0604020202020204" pitchFamily="34" charset="0"/>
              <a:buChar char="•"/>
            </a:pPr>
            <a:r>
              <a:rPr lang="en-US" sz="2000" dirty="0"/>
              <a:t>Build on existing TUA that provides means for AP to allocate resources to unassociated STAs using a dedicated AID</a:t>
            </a:r>
          </a:p>
          <a:p>
            <a:pPr marL="800100" lvl="1" indent="-342900">
              <a:buFont typeface="Arial" panose="020B0604020202020204" pitchFamily="34" charset="0"/>
              <a:buChar char="•"/>
            </a:pPr>
            <a:r>
              <a:rPr lang="en-US" sz="1800" dirty="0">
                <a:solidFill>
                  <a:schemeClr val="tx1"/>
                </a:solidFill>
              </a:rPr>
              <a:t>Define AID to address STAs affiliated with unassociated non-AP MLDs with EPCS activated</a:t>
            </a:r>
          </a:p>
          <a:p>
            <a:pPr marL="800100" lvl="1" indent="-342900">
              <a:buFont typeface="Arial" panose="020B0604020202020204" pitchFamily="34" charset="0"/>
              <a:buChar char="•"/>
            </a:pPr>
            <a:r>
              <a:rPr lang="en-US" sz="1800" dirty="0">
                <a:solidFill>
                  <a:schemeClr val="tx1"/>
                </a:solidFill>
              </a:rPr>
              <a:t>AP periodically allocates resources to STAs affiliated with unassociated non-AP MLDs with EPCS </a:t>
            </a:r>
            <a:r>
              <a:rPr lang="en-US" sz="1800" dirty="0"/>
              <a:t>activated by sending a Trigger </a:t>
            </a:r>
            <a:r>
              <a:rPr lang="en-US" sz="1800" dirty="0">
                <a:solidFill>
                  <a:schemeClr val="tx1"/>
                </a:solidFill>
              </a:rPr>
              <a:t>frame to the dedicated AID</a:t>
            </a:r>
          </a:p>
          <a:p>
            <a:pPr marL="1200150" lvl="2" indent="-285750">
              <a:buFont typeface="Arial" panose="020B0604020202020204" pitchFamily="34" charset="0"/>
              <a:buChar char="•"/>
            </a:pPr>
            <a:r>
              <a:rPr lang="en-US" sz="1600" dirty="0">
                <a:solidFill>
                  <a:schemeClr val="tx1"/>
                </a:solidFill>
              </a:rPr>
              <a:t>Send only when conditions warrant (e.g., AP senses overload conditions, AP is triggered by external source)</a:t>
            </a:r>
          </a:p>
          <a:p>
            <a:pPr marL="1200150" lvl="2" indent="-285750">
              <a:buFont typeface="Arial" panose="020B0604020202020204" pitchFamily="34" charset="0"/>
              <a:buChar char="•"/>
            </a:pPr>
            <a:r>
              <a:rPr lang="en-US" sz="1600" dirty="0">
                <a:solidFill>
                  <a:schemeClr val="tx1"/>
                </a:solidFill>
              </a:rPr>
              <a:t>Those STAs compete among themselves for the allocated resources</a:t>
            </a:r>
          </a:p>
          <a:p>
            <a:pPr>
              <a:buFont typeface="Arial" panose="020B0604020202020204" pitchFamily="34" charset="0"/>
              <a:buChar char="•"/>
            </a:pPr>
            <a:r>
              <a:rPr lang="en-US" sz="2000" dirty="0">
                <a:solidFill>
                  <a:schemeClr val="tx1"/>
                </a:solidFill>
              </a:rPr>
              <a:t>Pros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AP has complete control of whether to allocate resources and how much to allocate</a:t>
            </a:r>
          </a:p>
          <a:p>
            <a:pPr marL="800100" lvl="1" indent="-342900">
              <a:buFont typeface="Arial" panose="020B0604020202020204" pitchFamily="34" charset="0"/>
              <a:buChar char="•"/>
            </a:pPr>
            <a:r>
              <a:rPr lang="en-US" sz="1800" dirty="0">
                <a:solidFill>
                  <a:schemeClr val="tx1"/>
                </a:solidFill>
              </a:rPr>
              <a:t>Builds on existing capability for allocating resources to unassociated STAs (via AID 2045) (See Clause 26.11 in REVme specification)</a:t>
            </a:r>
          </a:p>
          <a:p>
            <a:pPr>
              <a:buFont typeface="Arial" panose="020B0604020202020204" pitchFamily="34" charset="0"/>
              <a:buChar char="•"/>
            </a:pPr>
            <a:r>
              <a:rPr lang="en-US" sz="2000" dirty="0">
                <a:solidFill>
                  <a:schemeClr val="tx1"/>
                </a:solidFill>
              </a:rPr>
              <a:t>Cons</a:t>
            </a:r>
            <a:endParaRPr lang="en-US" sz="2000" strike="sngStrike" dirty="0">
              <a:solidFill>
                <a:schemeClr val="tx1"/>
              </a:solidFill>
            </a:endParaRPr>
          </a:p>
          <a:p>
            <a:pPr marL="800100" lvl="1" indent="-342900">
              <a:buFont typeface="Arial" panose="020B0604020202020204" pitchFamily="34" charset="0"/>
              <a:buChar char="•"/>
            </a:pPr>
            <a:r>
              <a:rPr lang="en-US" sz="1800" dirty="0">
                <a:solidFill>
                  <a:schemeClr val="tx1"/>
                </a:solidFill>
              </a:rPr>
              <a:t>Requires TUA to be supported</a:t>
            </a:r>
          </a:p>
          <a:p>
            <a:pPr marL="800100" lvl="1" indent="-342900">
              <a:buFont typeface="Arial" panose="020B0604020202020204" pitchFamily="34" charset="0"/>
              <a:buChar char="•"/>
            </a:pPr>
            <a:endParaRPr lang="en-US" sz="1800" dirty="0"/>
          </a:p>
        </p:txBody>
      </p:sp>
      <p:sp>
        <p:nvSpPr>
          <p:cNvPr id="4" name="Date Placeholder 3">
            <a:extLst>
              <a:ext uri="{FF2B5EF4-FFF2-40B4-BE49-F238E27FC236}">
                <a16:creationId xmlns:a16="http://schemas.microsoft.com/office/drawing/2014/main" id="{37C780C5-925A-466D-8EBA-192582979C33}"/>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0E693B81-2930-442D-BA8C-A79FE3F286DC}"/>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C385556D-A857-4E18-87A8-6553BA3B93B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9304117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12BF18-6F5A-4C02-897D-2C06B836D914}"/>
              </a:ext>
            </a:extLst>
          </p:cNvPr>
          <p:cNvSpPr>
            <a:spLocks noGrp="1"/>
          </p:cNvSpPr>
          <p:nvPr>
            <p:ph type="title"/>
          </p:nvPr>
        </p:nvSpPr>
        <p:spPr/>
        <p:txBody>
          <a:bodyPr/>
          <a:lstStyle/>
          <a:p>
            <a:r>
              <a:rPr lang="en-US" dirty="0">
                <a:solidFill>
                  <a:schemeClr val="tx1"/>
                </a:solidFill>
              </a:rPr>
              <a:t>Discussion</a:t>
            </a:r>
          </a:p>
        </p:txBody>
      </p:sp>
      <p:sp>
        <p:nvSpPr>
          <p:cNvPr id="3" name="Content Placeholder 2">
            <a:extLst>
              <a:ext uri="{FF2B5EF4-FFF2-40B4-BE49-F238E27FC236}">
                <a16:creationId xmlns:a16="http://schemas.microsoft.com/office/drawing/2014/main" id="{1C83FA9F-EFBC-4E08-820F-063FCEF54B89}"/>
              </a:ext>
            </a:extLst>
          </p:cNvPr>
          <p:cNvSpPr>
            <a:spLocks noGrp="1"/>
          </p:cNvSpPr>
          <p:nvPr>
            <p:ph idx="1"/>
          </p:nvPr>
        </p:nvSpPr>
        <p:spPr>
          <a:xfrm>
            <a:off x="926705" y="1876426"/>
            <a:ext cx="10361084" cy="4648199"/>
          </a:xfrm>
        </p:spPr>
        <p:txBody>
          <a:bodyPr/>
          <a:lstStyle/>
          <a:p>
            <a:pPr marL="400050">
              <a:buFont typeface="Arial" panose="020B0604020202020204" pitchFamily="34" charset="0"/>
              <a:buChar char="•"/>
            </a:pPr>
            <a:r>
              <a:rPr lang="en-US" dirty="0"/>
              <a:t>Perceived Problem</a:t>
            </a:r>
            <a:endParaRPr lang="en-US" strike="sngStrike" dirty="0">
              <a:solidFill>
                <a:srgbClr val="FF0000"/>
              </a:solidFill>
            </a:endParaRPr>
          </a:p>
          <a:p>
            <a:pPr marL="800100" lvl="1">
              <a:buFont typeface="Arial" panose="020B0604020202020204" pitchFamily="34" charset="0"/>
              <a:buChar char="•"/>
            </a:pPr>
            <a:r>
              <a:rPr lang="en-US" dirty="0"/>
              <a:t>Without prior authorization, rogue STAs without EPCS activated could use the advantaged EDCA parameters or the allocated TUA resources</a:t>
            </a:r>
          </a:p>
          <a:p>
            <a:pPr marL="1200150" lvl="2">
              <a:buFont typeface="Arial" panose="020B0604020202020204" pitchFamily="34" charset="0"/>
              <a:buChar char="•"/>
            </a:pPr>
            <a:r>
              <a:rPr lang="en-US" dirty="0"/>
              <a:t>Response: </a:t>
            </a:r>
          </a:p>
          <a:p>
            <a:pPr marL="1657350" lvl="3">
              <a:buFont typeface="Arial" panose="020B0604020202020204" pitchFamily="34" charset="0"/>
              <a:buChar char="•"/>
            </a:pPr>
            <a:r>
              <a:rPr lang="en-US" dirty="0"/>
              <a:t>Any station that wants to ignore specification can do so, independent of this feature</a:t>
            </a:r>
          </a:p>
          <a:p>
            <a:pPr marL="1657350" lvl="3">
              <a:buFont typeface="Arial" panose="020B0604020202020204" pitchFamily="34" charset="0"/>
              <a:buChar char="•"/>
            </a:pPr>
            <a:r>
              <a:rPr lang="en-US" dirty="0"/>
              <a:t>AP MLD can determine if STAs are EPCS authorized</a:t>
            </a:r>
            <a:r>
              <a:rPr lang="en-US" dirty="0">
                <a:solidFill>
                  <a:schemeClr val="tx1"/>
                </a:solidFill>
              </a:rPr>
              <a:t> (afte</a:t>
            </a:r>
            <a:r>
              <a:rPr lang="en-US" dirty="0"/>
              <a:t>r a limited number of exchanges) and take appropriate action</a:t>
            </a:r>
          </a:p>
          <a:p>
            <a:pPr marL="514350" lvl="1" indent="0"/>
            <a:endParaRPr lang="en-US" dirty="0"/>
          </a:p>
          <a:p>
            <a:pPr marL="514350" lvl="1" indent="0"/>
            <a:r>
              <a:rPr lang="en-US" sz="1800" dirty="0"/>
              <a:t>Note 1: Definition of RADIUS attributes for EPCS authorization is in progress in IETF and WBA</a:t>
            </a:r>
          </a:p>
          <a:p>
            <a:pPr marL="514350" lvl="1" indent="0"/>
            <a:r>
              <a:rPr lang="en-US" sz="1800" dirty="0"/>
              <a:t>Note 2: EPCS is specified to be used by authorized stations on managed networks, where service provider can set their policies </a:t>
            </a:r>
          </a:p>
          <a:p>
            <a:pPr lvl="1"/>
            <a:endParaRPr lang="en-US" dirty="0"/>
          </a:p>
        </p:txBody>
      </p:sp>
      <p:sp>
        <p:nvSpPr>
          <p:cNvPr id="4" name="Date Placeholder 3">
            <a:extLst>
              <a:ext uri="{FF2B5EF4-FFF2-40B4-BE49-F238E27FC236}">
                <a16:creationId xmlns:a16="http://schemas.microsoft.com/office/drawing/2014/main" id="{C421BF36-88C9-40CB-B070-463C8C459DB9}"/>
              </a:ext>
            </a:extLst>
          </p:cNvPr>
          <p:cNvSpPr>
            <a:spLocks noGrp="1"/>
          </p:cNvSpPr>
          <p:nvPr>
            <p:ph type="dt" idx="15"/>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70294CB1-FB15-4934-A0E3-925D1966A36D}"/>
              </a:ext>
            </a:extLst>
          </p:cNvPr>
          <p:cNvSpPr>
            <a:spLocks noGrp="1"/>
          </p:cNvSpPr>
          <p:nvPr>
            <p:ph type="ftr" idx="14"/>
          </p:nvPr>
        </p:nvSpPr>
        <p:spPr/>
        <p:txBody>
          <a:bodyPr/>
          <a:lstStyle/>
          <a:p>
            <a:r>
              <a:rPr lang="en-GB"/>
              <a:t>Subir Das, Peraton Labs</a:t>
            </a:r>
            <a:endParaRPr lang="en-GB" dirty="0"/>
          </a:p>
        </p:txBody>
      </p:sp>
      <p:sp>
        <p:nvSpPr>
          <p:cNvPr id="6" name="Slide Number Placeholder 5">
            <a:extLst>
              <a:ext uri="{FF2B5EF4-FFF2-40B4-BE49-F238E27FC236}">
                <a16:creationId xmlns:a16="http://schemas.microsoft.com/office/drawing/2014/main" id="{A6257051-1E62-4662-8306-C8B99597754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38700066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-1</a:t>
            </a:r>
          </a:p>
        </p:txBody>
      </p:sp>
      <p:sp>
        <p:nvSpPr>
          <p:cNvPr id="2" name="Content Placeholder 1"/>
          <p:cNvSpPr>
            <a:spLocks noGrp="1"/>
          </p:cNvSpPr>
          <p:nvPr>
            <p:ph idx="1"/>
          </p:nvPr>
        </p:nvSpPr>
        <p:spPr>
          <a:xfrm>
            <a:off x="915458" y="1798931"/>
            <a:ext cx="10361084" cy="4113213"/>
          </a:xfrm>
        </p:spPr>
        <p:txBody>
          <a:bodyPr/>
          <a:lstStyle/>
          <a:p>
            <a:r>
              <a:rPr lang="en-US" dirty="0" smtClean="0"/>
              <a:t>SP1: </a:t>
            </a:r>
            <a:r>
              <a:rPr lang="en-US" dirty="0" smtClean="0">
                <a:solidFill>
                  <a:schemeClr val="tx1"/>
                </a:solidFill>
              </a:rPr>
              <a:t>Do you agree to include the following in </a:t>
            </a:r>
            <a:r>
              <a:rPr lang="en-US" dirty="0" err="1" smtClean="0">
                <a:solidFill>
                  <a:schemeClr val="tx1"/>
                </a:solidFill>
              </a:rPr>
              <a:t>TGbn</a:t>
            </a:r>
            <a:r>
              <a:rPr lang="en-US" dirty="0" smtClean="0">
                <a:solidFill>
                  <a:schemeClr val="tx1"/>
                </a:solidFill>
              </a:rPr>
              <a:t> SFD:</a:t>
            </a:r>
          </a:p>
          <a:p>
            <a:pPr lvl="1">
              <a:buFont typeface="Arial" panose="020B0604020202020204" pitchFamily="34" charset="0"/>
              <a:buChar char="•"/>
            </a:pPr>
            <a:r>
              <a:rPr lang="en-US" dirty="0" smtClean="0"/>
              <a:t>Define an optional mechanism that enables priority channel access for non-AP STAs affiliated with non-AP MLDs that have EPCS activated for transmission of management frames </a:t>
            </a:r>
            <a:r>
              <a:rPr lang="en-US" dirty="0" smtClean="0">
                <a:solidFill>
                  <a:schemeClr val="tx1"/>
                </a:solidFill>
              </a:rPr>
              <a:t>prior to </a:t>
            </a:r>
            <a:r>
              <a:rPr lang="en-US" dirty="0">
                <a:solidFill>
                  <a:schemeClr val="tx1"/>
                </a:solidFill>
              </a:rPr>
              <a:t>Robust Security Network </a:t>
            </a:r>
            <a:r>
              <a:rPr lang="en-US" dirty="0" smtClean="0">
                <a:solidFill>
                  <a:schemeClr val="tx1"/>
                </a:solidFill>
              </a:rPr>
              <a:t>Association (RSNA) </a:t>
            </a:r>
            <a:r>
              <a:rPr lang="en-US" dirty="0">
                <a:solidFill>
                  <a:schemeClr val="tx1"/>
                </a:solidFill>
              </a:rPr>
              <a:t>if applicable otherwise prior </a:t>
            </a:r>
            <a:r>
              <a:rPr lang="en-US" dirty="0" smtClean="0">
                <a:solidFill>
                  <a:schemeClr val="tx1"/>
                </a:solidFill>
              </a:rPr>
              <a:t>to </a:t>
            </a:r>
            <a:r>
              <a:rPr lang="en-US" dirty="0">
                <a:solidFill>
                  <a:schemeClr val="tx1"/>
                </a:solidFill>
              </a:rPr>
              <a:t>(</a:t>
            </a:r>
            <a:r>
              <a:rPr lang="en-US" dirty="0" smtClean="0">
                <a:solidFill>
                  <a:schemeClr val="tx1"/>
                </a:solidFill>
              </a:rPr>
              <a:t>Re)Association </a:t>
            </a:r>
            <a:r>
              <a:rPr lang="en-US" dirty="0" smtClean="0"/>
              <a:t>with the AP ML</a:t>
            </a:r>
            <a:r>
              <a:rPr lang="en-US" dirty="0" smtClean="0">
                <a:solidFill>
                  <a:schemeClr val="tx1"/>
                </a:solidFill>
              </a:rPr>
              <a:t>D?</a:t>
            </a:r>
          </a:p>
          <a:p>
            <a:r>
              <a:rPr lang="en-US" dirty="0" smtClean="0"/>
              <a:t>		</a:t>
            </a:r>
            <a:r>
              <a:rPr lang="en-US" sz="1400" dirty="0" smtClean="0"/>
              <a:t>Notes: </a:t>
            </a:r>
          </a:p>
          <a:p>
            <a:r>
              <a:rPr lang="en-US" sz="1400" dirty="0" smtClean="0"/>
              <a:t>      			1</a:t>
            </a:r>
            <a:r>
              <a:rPr lang="en-US" sz="1400" dirty="0"/>
              <a:t>. The AP MLD can control whether any non-AP MLDs with EPCS activated are allowed to use the </a:t>
            </a:r>
            <a:r>
              <a:rPr lang="en-US" sz="1400" dirty="0" smtClean="0"/>
              <a:t>feature</a:t>
            </a:r>
          </a:p>
          <a:p>
            <a:r>
              <a:rPr lang="en-US" sz="1400" dirty="0"/>
              <a:t> </a:t>
            </a:r>
            <a:r>
              <a:rPr lang="en-US" sz="1400" dirty="0" smtClean="0"/>
              <a:t>                       </a:t>
            </a:r>
            <a:r>
              <a:rPr lang="en-US" sz="1400" dirty="0"/>
              <a:t>(e.g., enabling it when triggered to do so by an external entity in response to an emergency declaration)</a:t>
            </a:r>
          </a:p>
          <a:p>
            <a:r>
              <a:rPr lang="en-US" sz="1400" dirty="0" smtClean="0"/>
              <a:t>			</a:t>
            </a:r>
            <a:r>
              <a:rPr lang="en-US" sz="1400" dirty="0" smtClean="0">
                <a:solidFill>
                  <a:schemeClr val="tx1"/>
                </a:solidFill>
              </a:rPr>
              <a:t>2. The mechanism is TBD</a:t>
            </a:r>
          </a:p>
          <a:p>
            <a:r>
              <a:rPr lang="en-US" sz="1400" dirty="0" smtClean="0">
                <a:solidFill>
                  <a:schemeClr val="tx1"/>
                </a:solidFill>
              </a:rPr>
              <a:t>			3.</a:t>
            </a:r>
            <a:r>
              <a:rPr lang="en-US" sz="1400" dirty="0" smtClean="0">
                <a:solidFill>
                  <a:srgbClr val="FF0000"/>
                </a:solidFill>
              </a:rPr>
              <a:t> </a:t>
            </a:r>
            <a:r>
              <a:rPr lang="en-US" sz="1400" dirty="0" smtClean="0">
                <a:solidFill>
                  <a:schemeClr val="tx1"/>
                </a:solidFill>
              </a:rPr>
              <a:t>Whether and/or how the mechanism is applied during each of the phases of the (re)association process is TBD</a:t>
            </a:r>
          </a:p>
          <a:p>
            <a:r>
              <a:rPr lang="en-US" sz="1400" dirty="0" smtClean="0">
                <a:solidFill>
                  <a:schemeClr val="tx1"/>
                </a:solidFill>
              </a:rPr>
              <a:t>			4. “EPCS activated” indicates non-AP MLDs that have been provisioned to use EPCS</a:t>
            </a:r>
            <a:r>
              <a:rPr lang="en-US" sz="1400" dirty="0" smtClean="0">
                <a:solidFill>
                  <a:srgbClr val="FF0000"/>
                </a:solidFill>
              </a:rPr>
              <a:t> </a:t>
            </a:r>
            <a:r>
              <a:rPr lang="en-US" sz="1400" dirty="0" smtClean="0">
                <a:solidFill>
                  <a:schemeClr val="tx1"/>
                </a:solidFill>
              </a:rPr>
              <a:t>by a responsible external entity</a:t>
            </a:r>
          </a:p>
          <a:p>
            <a:pPr>
              <a:spcBef>
                <a:spcPts val="0"/>
              </a:spcBef>
            </a:pPr>
            <a:r>
              <a:rPr lang="en-US" sz="1800" dirty="0" smtClean="0">
                <a:solidFill>
                  <a:schemeClr val="tx1"/>
                </a:solidFill>
              </a:rPr>
              <a:t>Y </a:t>
            </a:r>
            <a:r>
              <a:rPr lang="en-US" sz="1800" dirty="0">
                <a:solidFill>
                  <a:schemeClr val="tx1"/>
                </a:solidFill>
              </a:rPr>
              <a:t>– </a:t>
            </a:r>
          </a:p>
          <a:p>
            <a:pPr>
              <a:spcBef>
                <a:spcPts val="0"/>
              </a:spcBef>
            </a:pPr>
            <a:r>
              <a:rPr lang="en-US" sz="1800" dirty="0">
                <a:solidFill>
                  <a:schemeClr val="tx1"/>
                </a:solidFill>
              </a:rPr>
              <a:t>N - </a:t>
            </a:r>
          </a:p>
          <a:p>
            <a:pPr>
              <a:spcBef>
                <a:spcPts val="0"/>
              </a:spcBef>
            </a:pPr>
            <a:r>
              <a:rPr lang="en-US" sz="1800" dirty="0"/>
              <a:t>A - </a:t>
            </a:r>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8" name="Date Placeholder 3">
            <a:extLst>
              <a:ext uri="{FF2B5EF4-FFF2-40B4-BE49-F238E27FC236}">
                <a16:creationId xmlns:a16="http://schemas.microsoft.com/office/drawing/2014/main" id="{F308578C-BE8F-4A2A-AC75-15ADD47F86DF}"/>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1839789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Straw Poll -2</a:t>
            </a:r>
          </a:p>
        </p:txBody>
      </p:sp>
      <p:sp>
        <p:nvSpPr>
          <p:cNvPr id="2" name="Content Placeholder 1"/>
          <p:cNvSpPr>
            <a:spLocks noGrp="1"/>
          </p:cNvSpPr>
          <p:nvPr>
            <p:ph idx="1"/>
          </p:nvPr>
        </p:nvSpPr>
        <p:spPr>
          <a:xfrm>
            <a:off x="914401" y="1981201"/>
            <a:ext cx="10361084" cy="4343399"/>
          </a:xfrm>
        </p:spPr>
        <p:txBody>
          <a:bodyPr/>
          <a:lstStyle/>
          <a:p>
            <a:pPr lvl="0"/>
            <a:r>
              <a:rPr lang="en-US" dirty="0"/>
              <a:t>SP2: </a:t>
            </a:r>
            <a:r>
              <a:rPr lang="en-US" dirty="0"/>
              <a:t>Do you agree to include the following in </a:t>
            </a:r>
            <a:r>
              <a:rPr lang="en-US" dirty="0" err="1"/>
              <a:t>TGbn</a:t>
            </a:r>
            <a:r>
              <a:rPr lang="en-US" dirty="0"/>
              <a:t> SFD:</a:t>
            </a:r>
          </a:p>
          <a:p>
            <a:pPr lvl="1">
              <a:buFont typeface="Arial" panose="020B0604020202020204" pitchFamily="34" charset="0"/>
              <a:buChar char="•"/>
            </a:pPr>
            <a:r>
              <a:rPr lang="en-US" dirty="0" smtClean="0"/>
              <a:t>Define </a:t>
            </a:r>
            <a:r>
              <a:rPr lang="en-US" dirty="0"/>
              <a:t>an optional mechanism that enables AP MLD to terminate or degrade lower priority communications in favor of higher priority communications.</a:t>
            </a:r>
          </a:p>
          <a:p>
            <a:endParaRPr lang="en-US" sz="1600" dirty="0"/>
          </a:p>
          <a:p>
            <a:pPr lvl="1"/>
            <a:r>
              <a:rPr lang="en-US" sz="1400" dirty="0"/>
              <a:t>Note: STAs </a:t>
            </a:r>
            <a:r>
              <a:rPr lang="en-US" sz="1400" dirty="0"/>
              <a:t>whose communications are terminated or </a:t>
            </a:r>
            <a:r>
              <a:rPr lang="en-US" sz="1400" dirty="0" smtClean="0"/>
              <a:t>degraded could </a:t>
            </a:r>
            <a:r>
              <a:rPr lang="en-US" sz="1400" dirty="0"/>
              <a:t>include non-EPCS and lower priority EPCS STAs </a:t>
            </a:r>
          </a:p>
          <a:p>
            <a:pPr lvl="1"/>
            <a:r>
              <a:rPr lang="en-US" sz="1400" dirty="0"/>
              <a:t>Note: Per use case requirement 2 and FCC Report and Order 22-36</a:t>
            </a:r>
          </a:p>
          <a:p>
            <a:endParaRPr lang="en-US" sz="1800" dirty="0"/>
          </a:p>
          <a:p>
            <a:r>
              <a:rPr lang="en-US" dirty="0"/>
              <a:t>Y – </a:t>
            </a:r>
          </a:p>
          <a:p>
            <a:r>
              <a:rPr lang="en-US" dirty="0"/>
              <a:t>N - </a:t>
            </a:r>
          </a:p>
          <a:p>
            <a:r>
              <a:rPr lang="en-US" dirty="0"/>
              <a:t>A - </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531D307C-65C7-4BB3-B44A-1501D36803F7}"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4" name="Date Placeholder 3"/>
          <p:cNvSpPr>
            <a:spLocks noGrp="1"/>
          </p:cNvSpPr>
          <p:nvPr>
            <p:ph type="dt" idx="15"/>
          </p:nvPr>
        </p:nvSpPr>
        <p:spPr/>
        <p:txBody>
          <a:body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US"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January 2025</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extLst>
      <p:ext uri="{BB962C8B-B14F-4D97-AF65-F5344CB8AC3E}">
        <p14:creationId xmlns:p14="http://schemas.microsoft.com/office/powerpoint/2010/main" val="15713726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1219200" y="1676400"/>
            <a:ext cx="10361084" cy="4724400"/>
          </a:xfrm>
        </p:spPr>
        <p:txBody>
          <a:bodyPr/>
          <a:lstStyle/>
          <a:p>
            <a:pPr>
              <a:buFont typeface="Arial" panose="020B0604020202020204" pitchFamily="34" charset="0"/>
              <a:buChar char="•"/>
            </a:pPr>
            <a:r>
              <a:rPr lang="en-US" sz="1400" dirty="0"/>
              <a:t>IEEE 802.11be Draft 7.0: </a:t>
            </a:r>
            <a:r>
              <a:rPr lang="en-US" sz="1400" dirty="0">
                <a:hlinkClick r:id="rId3"/>
              </a:rPr>
              <a:t>https://www.ieee802.org/11/private/Draft_Standards/11be/Draft%20P802.11be_D7.0.pdf</a:t>
            </a:r>
            <a:r>
              <a:rPr lang="en-US" sz="1400" dirty="0"/>
              <a:t>  </a:t>
            </a:r>
          </a:p>
          <a:p>
            <a:pPr>
              <a:buFont typeface="Arial" panose="020B0604020202020204" pitchFamily="34" charset="0"/>
              <a:buChar char="•"/>
            </a:pPr>
            <a:r>
              <a:rPr lang="en-US" sz="1400" dirty="0"/>
              <a:t>FCC Review of Rules and Requirements For Priority Services, FCC-22-36, </a:t>
            </a:r>
            <a:r>
              <a:rPr lang="en-US" sz="1400" dirty="0">
                <a:hlinkClick r:id="rId4"/>
              </a:rPr>
              <a:t>https://www.fcc.gov/document/fcc-modernizes-and-improves-its-priority-services-rules-0</a:t>
            </a:r>
            <a:endParaRPr lang="en-US" sz="1400" dirty="0">
              <a:hlinkClick r:id="rId5"/>
            </a:endParaRPr>
          </a:p>
          <a:p>
            <a:pPr>
              <a:buFont typeface="Arial" panose="020B0604020202020204" pitchFamily="34" charset="0"/>
              <a:buChar char="•"/>
            </a:pPr>
            <a:r>
              <a:rPr lang="en-US" sz="1400" dirty="0">
                <a:hlinkClick r:id="rId5"/>
              </a:rPr>
              <a:t>https://mentor.ieee.org/802.11/dcn/22/11-22-1074-01-0wng-priority-access-fcc-r-o-and-additional-use-cases.pdf</a:t>
            </a:r>
            <a:endParaRPr lang="en-US" sz="1400" dirty="0"/>
          </a:p>
          <a:p>
            <a:pPr>
              <a:buFont typeface="Arial" panose="020B0604020202020204" pitchFamily="34" charset="0"/>
              <a:buChar char="•"/>
            </a:pPr>
            <a:r>
              <a:rPr lang="en-GB" sz="1400" dirty="0"/>
              <a:t>Information on the Belgium Blue Light Mobile service was found in the following sources (Last viewed May 2024):  </a:t>
            </a:r>
            <a:r>
              <a:rPr lang="en-GB" sz="1400" u="sng" dirty="0">
                <a:hlinkClick r:id="rId6"/>
              </a:rPr>
              <a:t>https://www.astrid.be/en/services/blue-light-mobile</a:t>
            </a:r>
            <a:r>
              <a:rPr lang="en-GB" sz="1400" dirty="0"/>
              <a:t>, (in English), </a:t>
            </a:r>
            <a:r>
              <a:rPr lang="en-GB" sz="1400" u="sng" dirty="0">
                <a:hlinkClick r:id="rId7"/>
              </a:rPr>
              <a:t>https://www.astrid.be/sites/public/files/2024-02/BLM_userguide_jan2024_NL.pdf</a:t>
            </a:r>
            <a:r>
              <a:rPr lang="en-GB" sz="1400" dirty="0"/>
              <a:t> (in Dutch), </a:t>
            </a:r>
            <a:r>
              <a:rPr lang="en-GB" sz="1400" u="sng" dirty="0">
                <a:hlinkClick r:id="rId8"/>
              </a:rPr>
              <a:t>https://www.criticalcomms.com/content/news/belgium-astrid-launches-the-next-generation-of-its-blue-light-mobile-service</a:t>
            </a:r>
            <a:r>
              <a:rPr lang="en-GB" sz="1400" dirty="0"/>
              <a:t> (in English), </a:t>
            </a:r>
            <a:r>
              <a:rPr lang="en-GB" sz="1400" u="sng" dirty="0">
                <a:hlinkClick r:id="rId8"/>
              </a:rPr>
              <a:t>https://www.criticalcomms.com/content/news/belgium-astrid-launches-the-next-generation-of-its-blue-light-mobile-service</a:t>
            </a:r>
            <a:r>
              <a:rPr lang="en-GB" sz="1400" dirty="0"/>
              <a:t> (in English)</a:t>
            </a:r>
            <a:endParaRPr lang="en-US" sz="1400" dirty="0"/>
          </a:p>
          <a:p>
            <a:pPr>
              <a:buFont typeface="Arial" panose="020B0604020202020204" pitchFamily="34" charset="0"/>
              <a:buChar char="•"/>
            </a:pPr>
            <a:r>
              <a:rPr lang="en-GB" sz="1400" dirty="0"/>
              <a:t>Information on the mobile crisis communications services within the Czech Republic was found in the following sources (Last viewed: May 2024): </a:t>
            </a:r>
            <a:r>
              <a:rPr lang="en-GB" sz="1400" u="sng" dirty="0">
                <a:hlinkClick r:id="rId9"/>
              </a:rPr>
              <a:t>http://www.hzscr.cz/soubor/04-krizova-komunikace-rezim-kompatibility-pdf.aspx</a:t>
            </a:r>
            <a:r>
              <a:rPr lang="en-GB" sz="1400" dirty="0"/>
              <a:t> (in Czech) and </a:t>
            </a:r>
            <a:r>
              <a:rPr lang="en-GB" sz="1400" u="sng" dirty="0">
                <a:hlinkClick r:id="rId10"/>
              </a:rPr>
              <a:t>§ 18 - Communication of the Integrated Rescue System (netstranky.cz)</a:t>
            </a:r>
            <a:r>
              <a:rPr lang="en-GB" sz="1400" dirty="0"/>
              <a:t> (in Czech). </a:t>
            </a:r>
          </a:p>
          <a:p>
            <a:pPr>
              <a:buFont typeface="Arial" panose="020B0604020202020204" pitchFamily="34" charset="0"/>
              <a:buChar char="•"/>
            </a:pPr>
            <a:r>
              <a:rPr lang="en-GB" sz="1400" dirty="0"/>
              <a:t>Information on the mobile crisis communications services within Denmark was found in the following sources (Last viewed: May 2024): </a:t>
            </a:r>
            <a:r>
              <a:rPr lang="en-GB" sz="1400" u="sng" dirty="0">
                <a:hlinkClick r:id="rId11"/>
              </a:rPr>
              <a:t>Beskrivelse af </a:t>
            </a:r>
            <a:r>
              <a:rPr lang="en-GB" sz="1400" u="sng" dirty="0" err="1">
                <a:hlinkClick r:id="rId11"/>
              </a:rPr>
              <a:t>mobilprioriteringsordningen__CFCS_juli</a:t>
            </a:r>
            <a:r>
              <a:rPr lang="en-GB" sz="1400" u="sng" dirty="0">
                <a:hlinkClick r:id="rId11"/>
              </a:rPr>
              <a:t> 2019</a:t>
            </a:r>
            <a:r>
              <a:rPr lang="en-GB" sz="1400" dirty="0"/>
              <a:t> (in Danish) and </a:t>
            </a:r>
            <a:r>
              <a:rPr lang="en-US" sz="1400" u="sng" dirty="0">
                <a:hlinkClick r:id="rId12"/>
              </a:rPr>
              <a:t>vejledning-til-prioriteringsordningen-i-4g-netvark.pdf (cfcs.dk)</a:t>
            </a:r>
            <a:r>
              <a:rPr lang="en-GB" sz="1400" dirty="0"/>
              <a:t> (in Danish)</a:t>
            </a:r>
          </a:p>
          <a:p>
            <a:pPr>
              <a:buFont typeface="Arial" panose="020B0604020202020204" pitchFamily="34" charset="0"/>
              <a:buChar char="•"/>
            </a:pPr>
            <a:r>
              <a:rPr lang="en-GB" sz="1400" dirty="0"/>
              <a:t>Description of access class barring: </a:t>
            </a:r>
            <a:r>
              <a:rPr lang="en-US" sz="1400" dirty="0">
                <a:hlinkClick r:id="rId13"/>
              </a:rPr>
              <a:t>Performance analysis of access class barring for next generation IoT devices - ScienceDirect</a:t>
            </a:r>
            <a:endParaRPr lang="en-US" sz="1400" dirty="0"/>
          </a:p>
          <a:p>
            <a:pPr marL="0" indent="0"/>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66D3107A-2A4B-49D4-B5D1-62658DEC5883}"/>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34708889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B6EACB65-DD8B-4F15-A005-84EE5FBF507C}"/>
              </a:ext>
            </a:extLst>
          </p:cNvPr>
          <p:cNvSpPr>
            <a:spLocks noGrp="1"/>
          </p:cNvSpPr>
          <p:nvPr>
            <p:ph type="title"/>
          </p:nvPr>
        </p:nvSpPr>
        <p:spPr/>
        <p:txBody>
          <a:bodyPr/>
          <a:lstStyle/>
          <a:p>
            <a:r>
              <a:rPr lang="en-US" dirty="0"/>
              <a:t>BACKUP – Collisions between Priority Traffic</a:t>
            </a:r>
          </a:p>
        </p:txBody>
      </p:sp>
      <p:sp>
        <p:nvSpPr>
          <p:cNvPr id="8" name="Text Placeholder 7">
            <a:extLst>
              <a:ext uri="{FF2B5EF4-FFF2-40B4-BE49-F238E27FC236}">
                <a16:creationId xmlns:a16="http://schemas.microsoft.com/office/drawing/2014/main" id="{1A0F6438-A73B-40F7-BE2A-97B6F089D25D}"/>
              </a:ext>
            </a:extLst>
          </p:cNvPr>
          <p:cNvSpPr>
            <a:spLocks noGrp="1"/>
          </p:cNvSpPr>
          <p:nvPr>
            <p:ph type="body" idx="1"/>
          </p:nvPr>
        </p:nvSpPr>
        <p:spPr/>
        <p:txBody>
          <a:bodyPr/>
          <a:lstStyle/>
          <a:p>
            <a:pPr algn="ctr"/>
            <a:r>
              <a:rPr lang="en-US" sz="2000" dirty="0"/>
              <a:t>20 Stations Sending EPCS Association Requests</a:t>
            </a:r>
          </a:p>
        </p:txBody>
      </p:sp>
      <p:sp>
        <p:nvSpPr>
          <p:cNvPr id="10" name="Text Placeholder 9">
            <a:extLst>
              <a:ext uri="{FF2B5EF4-FFF2-40B4-BE49-F238E27FC236}">
                <a16:creationId xmlns:a16="http://schemas.microsoft.com/office/drawing/2014/main" id="{F61C4572-2775-4D86-98DF-D32E89DC431D}"/>
              </a:ext>
            </a:extLst>
          </p:cNvPr>
          <p:cNvSpPr>
            <a:spLocks noGrp="1"/>
          </p:cNvSpPr>
          <p:nvPr>
            <p:ph type="body" sz="quarter" idx="3"/>
          </p:nvPr>
        </p:nvSpPr>
        <p:spPr/>
        <p:txBody>
          <a:bodyPr/>
          <a:lstStyle/>
          <a:p>
            <a:pPr algn="ctr"/>
            <a:r>
              <a:rPr lang="en-US" sz="2000" dirty="0"/>
              <a:t>10 Stations Sending EPCS Association Requests</a:t>
            </a:r>
          </a:p>
        </p:txBody>
      </p:sp>
      <p:sp>
        <p:nvSpPr>
          <p:cNvPr id="6" name="Date Placeholder 5">
            <a:extLst>
              <a:ext uri="{FF2B5EF4-FFF2-40B4-BE49-F238E27FC236}">
                <a16:creationId xmlns:a16="http://schemas.microsoft.com/office/drawing/2014/main" id="{FB3CB169-E38D-4543-9826-CDC15BF683E8}"/>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A0F00727-340F-487E-B3BA-98BE60C26FC1}"/>
              </a:ext>
            </a:extLst>
          </p:cNvPr>
          <p:cNvSpPr>
            <a:spLocks noGrp="1"/>
          </p:cNvSpPr>
          <p:nvPr>
            <p:ph type="ftr" idx="11"/>
          </p:nvPr>
        </p:nvSpPr>
        <p:spPr/>
        <p:txBody>
          <a:bodyPr/>
          <a:lstStyle/>
          <a:p>
            <a:r>
              <a:rPr lang="en-GB"/>
              <a:t>Subir Das, Peraton Labs</a:t>
            </a:r>
            <a:endParaRPr lang="en-GB" dirty="0"/>
          </a:p>
        </p:txBody>
      </p:sp>
      <p:sp>
        <p:nvSpPr>
          <p:cNvPr id="4" name="Slide Number Placeholder 3">
            <a:extLst>
              <a:ext uri="{FF2B5EF4-FFF2-40B4-BE49-F238E27FC236}">
                <a16:creationId xmlns:a16="http://schemas.microsoft.com/office/drawing/2014/main" id="{850BD2DF-3BC4-4AF2-ABED-3B7371E17C90}"/>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12" name="Content Placeholder 11">
            <a:extLst>
              <a:ext uri="{FF2B5EF4-FFF2-40B4-BE49-F238E27FC236}">
                <a16:creationId xmlns:a16="http://schemas.microsoft.com/office/drawing/2014/main" id="{ADBD80A9-44E7-40C1-9F63-23F29A531F8F}"/>
              </a:ext>
            </a:extLst>
          </p:cNvPr>
          <p:cNvGraphicFramePr>
            <a:graphicFrameLocks noGrp="1"/>
          </p:cNvGraphicFramePr>
          <p:nvPr>
            <p:ph sz="half" idx="2"/>
            <p:extLst>
              <p:ext uri="{D42A27DB-BD31-4B8C-83A1-F6EECF244321}">
                <p14:modId xmlns:p14="http://schemas.microsoft.com/office/powerpoint/2010/main" val="361197486"/>
              </p:ext>
            </p:extLst>
          </p:nvPr>
        </p:nvGraphicFramePr>
        <p:xfrm>
          <a:off x="609600" y="2174875"/>
          <a:ext cx="5386388" cy="395128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ontent Placeholder 12">
            <a:extLst>
              <a:ext uri="{FF2B5EF4-FFF2-40B4-BE49-F238E27FC236}">
                <a16:creationId xmlns:a16="http://schemas.microsoft.com/office/drawing/2014/main" id="{87E25847-0191-459E-87C7-A627F0EE422E}"/>
              </a:ext>
            </a:extLst>
          </p:cNvPr>
          <p:cNvGraphicFramePr>
            <a:graphicFrameLocks noGrp="1"/>
          </p:cNvGraphicFramePr>
          <p:nvPr>
            <p:ph sz="quarter" idx="4"/>
            <p:extLst>
              <p:ext uri="{D42A27DB-BD31-4B8C-83A1-F6EECF244321}">
                <p14:modId xmlns:p14="http://schemas.microsoft.com/office/powerpoint/2010/main" val="3447091339"/>
              </p:ext>
            </p:extLst>
          </p:nvPr>
        </p:nvGraphicFramePr>
        <p:xfrm>
          <a:off x="6192838" y="2174875"/>
          <a:ext cx="5389562" cy="395128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7324206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p:txBody>
          <a:bodyPr/>
          <a:lstStyle/>
          <a:p>
            <a:r>
              <a:rPr lang="en-GB" dirty="0"/>
              <a:t>Abstract</a:t>
            </a:r>
          </a:p>
        </p:txBody>
      </p:sp>
      <p:sp>
        <p:nvSpPr>
          <p:cNvPr id="4098" name="Rectangle 2"/>
          <p:cNvSpPr>
            <a:spLocks noGrp="1" noChangeArrowheads="1"/>
          </p:cNvSpPr>
          <p:nvPr>
            <p:ph idx="1"/>
          </p:nvPr>
        </p:nvSpPr>
        <p:spPr/>
        <p:txBody>
          <a:bodyPr/>
          <a:lstStyle/>
          <a:p>
            <a:r>
              <a:rPr lang="en-GB" dirty="0"/>
              <a:t>This presentation discusses the need for EPCS Priority Access to support additional use cases </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smtClean="0"/>
              <a:pPr/>
              <a:t>2</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15" name="Date Placeholder 3">
            <a:extLst>
              <a:ext uri="{FF2B5EF4-FFF2-40B4-BE49-F238E27FC236}">
                <a16:creationId xmlns:a16="http://schemas.microsoft.com/office/drawing/2014/main" id="{76403B3B-134D-42BF-96A3-2800168B81AB}"/>
              </a:ext>
            </a:extLst>
          </p:cNvPr>
          <p:cNvSpPr>
            <a:spLocks noGrp="1"/>
          </p:cNvSpPr>
          <p:nvPr>
            <p:ph type="dt" idx="15"/>
          </p:nvPr>
        </p:nvSpPr>
        <p:spPr>
          <a:xfrm>
            <a:off x="929217" y="333375"/>
            <a:ext cx="2499764" cy="273050"/>
          </a:xfrm>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Background</a:t>
            </a:r>
          </a:p>
        </p:txBody>
      </p:sp>
      <p:sp>
        <p:nvSpPr>
          <p:cNvPr id="5122" name="Rectangle 2"/>
          <p:cNvSpPr>
            <a:spLocks noGrp="1" noChangeArrowheads="1"/>
          </p:cNvSpPr>
          <p:nvPr>
            <p:ph idx="1"/>
          </p:nvPr>
        </p:nvSpPr>
        <p:spPr>
          <a:xfrm>
            <a:off x="983092" y="1447800"/>
            <a:ext cx="10361084" cy="4572000"/>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EPCS (Emergency Preparedness Communications Service) Priority Access features were specified in IEEE 802.11be for supporting National Security and </a:t>
            </a:r>
            <a:r>
              <a:rPr lang="en-US" dirty="0">
                <a:solidFill>
                  <a:schemeClr val="tx1"/>
                </a:solidFill>
              </a:rPr>
              <a:t>Emergency </a:t>
            </a:r>
            <a:r>
              <a:rPr lang="en-US" dirty="0"/>
              <a:t>Preparedness (NSEP) Communications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use case required non-AP MLD to be successfully authenticated and associated with an AP MLD before EPCS Priority Access can be </a:t>
            </a:r>
            <a:r>
              <a:rPr lang="en-US" dirty="0">
                <a:solidFill>
                  <a:schemeClr val="tx1"/>
                </a:solidFill>
              </a:rPr>
              <a:t>enabled</a:t>
            </a:r>
            <a:r>
              <a:rPr lang="en-US"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AP MLD can grant the EPCS Priority Access once it verifies that non-AP MLD has the authority to use the features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Either non-AP MLD or AP MLD can request and tear down the EPCS Priority Access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This feature is optional in IEEE 802.11be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3</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4" name="Date Placeholder 3"/>
          <p:cNvSpPr>
            <a:spLocks noGrp="1"/>
          </p:cNvSpPr>
          <p:nvPr>
            <p:ph type="dt" idx="15"/>
          </p:nvPr>
        </p:nvSpPr>
        <p:spPr/>
        <p:txBody>
          <a:bodyPr/>
          <a:lstStyle/>
          <a:p>
            <a:r>
              <a:rPr lang="en-US"/>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Use Case I and Requirements </a:t>
            </a:r>
          </a:p>
        </p:txBody>
      </p:sp>
      <p:sp>
        <p:nvSpPr>
          <p:cNvPr id="5122" name="Rectangle 2"/>
          <p:cNvSpPr>
            <a:spLocks noGrp="1" noChangeArrowheads="1"/>
          </p:cNvSpPr>
          <p:nvPr>
            <p:ph idx="1"/>
          </p:nvPr>
        </p:nvSpPr>
        <p:spPr>
          <a:xfrm>
            <a:off x="1032894" y="1676400"/>
            <a:ext cx="10361084" cy="4724400"/>
          </a:xfrm>
          <a:ln/>
        </p:spPr>
        <p:txBody>
          <a:bodyPr/>
          <a:lstStyle/>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During emergencies, network congestion may prevent users with emergency preparedness responsibilities from (re)associating.  Enabling their access requires that STAs capable of obtaining EPCS Priority Access (i.e., those configured to be authorized for the service) should be able to transmit management frames for authentication and association with higher priority than normal STAs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solidFill>
                  <a:schemeClr val="tx1"/>
                </a:solidFill>
              </a:rPr>
              <a:t>Failure to support the above will prevent EP personnel, whose mission is to help the citizens during emergencies and save lives, from performing their responsibilities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current solution in IEEE 802.11be does not support the above use case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The scope in IEEE 802.11be was limited and it was appropriate at that time </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Given the market acceptance of the EPCS features, it is essential that we address this use case in IEEE 802.11bn </a:t>
            </a:r>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4</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D20519D4-43A8-44DF-97D9-66BC88F05F3A}"/>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16097610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Use Case II and Requirements</a:t>
            </a:r>
            <a:endParaRPr lang="en-US" dirty="0">
              <a:solidFill>
                <a:srgbClr val="FF0000"/>
              </a:solidFill>
            </a:endParaRPr>
          </a:p>
        </p:txBody>
      </p:sp>
      <p:sp>
        <p:nvSpPr>
          <p:cNvPr id="3" name="Content Placeholder 2"/>
          <p:cNvSpPr>
            <a:spLocks noGrp="1"/>
          </p:cNvSpPr>
          <p:nvPr>
            <p:ph idx="1"/>
          </p:nvPr>
        </p:nvSpPr>
        <p:spPr>
          <a:xfrm>
            <a:off x="914401" y="1751014"/>
            <a:ext cx="10361084" cy="4494213"/>
          </a:xfrm>
        </p:spPr>
        <p:txBody>
          <a:bodyPr/>
          <a:lstStyle/>
          <a:p>
            <a:pPr algn="just">
              <a:buFont typeface="Arial" panose="020B0604020202020204" pitchFamily="34" charset="0"/>
              <a:buChar char="•"/>
            </a:pPr>
            <a:r>
              <a:rPr lang="en-US" sz="1800" dirty="0"/>
              <a:t>Use Case II: During crisis situation, WLAN may become congested with traffic from general public and users authorized for priority at several levels.  To ensure authorized EPCS users can communicate to fulfill their emergency responsibilities, network may need to restrict access.  Such restrictions could apply to public users with an exemption for </a:t>
            </a:r>
            <a:r>
              <a:rPr lang="en-US" sz="1800" dirty="0">
                <a:solidFill>
                  <a:schemeClr val="tx1"/>
                </a:solidFill>
              </a:rPr>
              <a:t>EPCS </a:t>
            </a:r>
            <a:r>
              <a:rPr lang="en-US" sz="1800" dirty="0"/>
              <a:t>users to ensure their ability to communicate.</a:t>
            </a:r>
          </a:p>
          <a:p>
            <a:pPr lvl="1" algn="just">
              <a:buFont typeface="Arial" panose="020B0604020202020204" pitchFamily="34" charset="0"/>
              <a:buChar char="•"/>
            </a:pPr>
            <a:r>
              <a:rPr lang="en-US" sz="1600" b="1" i="1" dirty="0"/>
              <a:t>Form of Preemption: process of terminating (or degrading) lower priority communications in favor of higher priority communications</a:t>
            </a:r>
          </a:p>
          <a:p>
            <a:pPr lvl="1" algn="just">
              <a:buFont typeface="Arial" panose="020B0604020202020204" pitchFamily="34" charset="0"/>
              <a:buChar char="•"/>
            </a:pPr>
            <a:r>
              <a:rPr lang="en-US" sz="1600" dirty="0"/>
              <a:t>Our aim is to provide mechanism that gives benefits of preemption, as defined, through controlled management of channel access</a:t>
            </a:r>
          </a:p>
          <a:p>
            <a:pPr>
              <a:buFont typeface="Arial" panose="020B0604020202020204" pitchFamily="34" charset="0"/>
              <a:buChar char="•"/>
            </a:pPr>
            <a:r>
              <a:rPr lang="en-US" sz="1800" dirty="0"/>
              <a:t>IEEE 802.11 networks should provide means to enable access control with an exemption </a:t>
            </a:r>
            <a:r>
              <a:rPr lang="en-US" sz="1800" dirty="0">
                <a:solidFill>
                  <a:schemeClr val="tx1"/>
                </a:solidFill>
              </a:rPr>
              <a:t>on behalf of </a:t>
            </a:r>
            <a:r>
              <a:rPr lang="en-US" sz="1800" dirty="0"/>
              <a:t> EPCS STAs</a:t>
            </a:r>
          </a:p>
          <a:p>
            <a:pPr lvl="1">
              <a:buFont typeface="Arial" panose="020B0604020202020204" pitchFamily="34" charset="0"/>
              <a:buChar char="•"/>
            </a:pPr>
            <a:r>
              <a:rPr lang="en-US" sz="1600" dirty="0"/>
              <a:t>Current EPCS priority in IEEE 802.11be only provides probabilistic advantage via EDCA </a:t>
            </a:r>
          </a:p>
          <a:p>
            <a:pPr lvl="1">
              <a:buFont typeface="Arial" panose="020B0604020202020204" pitchFamily="34" charset="0"/>
              <a:buChar char="•"/>
            </a:pPr>
            <a:r>
              <a:rPr lang="en-US" sz="1600" dirty="0"/>
              <a:t>Controlled access could provide critical advantage for NS/EP personnel under extreme conditions</a:t>
            </a:r>
            <a:endParaRPr lang="en-US" sz="1400" dirty="0"/>
          </a:p>
          <a:p>
            <a:pPr>
              <a:buFont typeface="Arial" panose="020B0604020202020204" pitchFamily="34" charset="0"/>
              <a:buChar char="•"/>
            </a:pPr>
            <a:r>
              <a:rPr lang="en-US" sz="1800" dirty="0"/>
              <a:t>Given the new regulatory and existing service requirements, it is important that we address the above in IEEE 802.11bn </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Footer Placeholder 5"/>
          <p:cNvSpPr>
            <a:spLocks noGrp="1"/>
          </p:cNvSpPr>
          <p:nvPr>
            <p:ph type="ftr" idx="14"/>
          </p:nvPr>
        </p:nvSpPr>
        <p:spPr/>
        <p:txBody>
          <a:bodyPr/>
          <a:lstStyle/>
          <a:p>
            <a:r>
              <a:rPr lang="en-GB" dirty="0"/>
              <a:t>Subir Das, Peraton Labs</a:t>
            </a:r>
          </a:p>
        </p:txBody>
      </p:sp>
      <p:sp>
        <p:nvSpPr>
          <p:cNvPr id="7" name="Date Placeholder 3">
            <a:extLst>
              <a:ext uri="{FF2B5EF4-FFF2-40B4-BE49-F238E27FC236}">
                <a16:creationId xmlns:a16="http://schemas.microsoft.com/office/drawing/2014/main" id="{42934E3C-45BC-4E0F-BEC9-7AE600F10A9C}"/>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1493554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 Regulatory Update in USA </a:t>
            </a:r>
          </a:p>
        </p:txBody>
      </p:sp>
      <p:sp>
        <p:nvSpPr>
          <p:cNvPr id="5122" name="Rectangle 2"/>
          <p:cNvSpPr>
            <a:spLocks noGrp="1" noChangeArrowheads="1"/>
          </p:cNvSpPr>
          <p:nvPr>
            <p:ph idx="1"/>
          </p:nvPr>
        </p:nvSpPr>
        <p:spPr>
          <a:xfrm>
            <a:off x="1028700" y="1567543"/>
            <a:ext cx="10553700" cy="4875214"/>
          </a:xfrm>
          <a:ln/>
        </p:spPr>
        <p:txBody>
          <a:bodyPr/>
          <a:lstStyle/>
          <a:p>
            <a:pPr lvl="0">
              <a:buFont typeface="Arial" panose="020B0604020202020204" pitchFamily="34" charset="0"/>
              <a:buChar char="•"/>
            </a:pPr>
            <a:r>
              <a:rPr lang="en-US" sz="2000" dirty="0"/>
              <a:t>Federal Communication Commission (FCC) within United States released a new Report and Order (FCC-22-36) addressing the Wireless Priority Service (WPS) (a.k.a., NSEP Priority Service) in 2022  </a:t>
            </a:r>
          </a:p>
          <a:p>
            <a:pPr lvl="1">
              <a:buFont typeface="Arial" panose="020B0604020202020204" pitchFamily="34" charset="0"/>
              <a:buChar char="•"/>
            </a:pPr>
            <a:r>
              <a:rPr lang="en-US" sz="1800" dirty="0"/>
              <a:t>Report and Order (R&amp;O) specifies operation of priority service on public wireless communications networks</a:t>
            </a:r>
          </a:p>
          <a:p>
            <a:pPr lvl="0">
              <a:buFont typeface="Arial" panose="020B0604020202020204" pitchFamily="34" charset="0"/>
              <a:buChar char="•"/>
            </a:pPr>
            <a:r>
              <a:rPr lang="en-US" sz="2000" dirty="0"/>
              <a:t>A few highlights on Wireless Priority Service (WPS) </a:t>
            </a:r>
          </a:p>
          <a:p>
            <a:pPr lvl="1">
              <a:buFont typeface="Arial" panose="020B0604020202020204" pitchFamily="34" charset="0"/>
              <a:buChar char="•"/>
            </a:pPr>
            <a:r>
              <a:rPr lang="en-US" sz="1600" dirty="0"/>
              <a:t>Explicitly authorizes WPS preemption of public communications</a:t>
            </a:r>
          </a:p>
          <a:p>
            <a:pPr lvl="2">
              <a:buFont typeface="Arial" panose="020B0604020202020204" pitchFamily="34" charset="0"/>
              <a:buChar char="•"/>
            </a:pPr>
            <a:r>
              <a:rPr lang="en-US" sz="1400" i="1" dirty="0"/>
              <a:t>Preemption: process of terminating or degrading lower priority communications in favor of higher priority communications</a:t>
            </a:r>
          </a:p>
          <a:p>
            <a:pPr lvl="1">
              <a:buFont typeface="Arial" panose="020B0604020202020204" pitchFamily="34" charset="0"/>
              <a:buChar char="•"/>
            </a:pPr>
            <a:r>
              <a:rPr lang="en-US" sz="1600" dirty="0"/>
              <a:t>Expressly permits priority voice, video, and data sessions</a:t>
            </a:r>
          </a:p>
          <a:p>
            <a:pPr lvl="1">
              <a:buFont typeface="Arial" panose="020B0604020202020204" pitchFamily="34" charset="0"/>
              <a:buChar char="•"/>
            </a:pPr>
            <a:r>
              <a:rPr lang="en-US" sz="1600" dirty="0"/>
              <a:t>Expressly authorizes priority signaling (registration, invocation)</a:t>
            </a:r>
          </a:p>
          <a:p>
            <a:pPr lvl="1">
              <a:buFont typeface="Arial" panose="020B0604020202020204" pitchFamily="34" charset="0"/>
              <a:buChar char="•"/>
            </a:pPr>
            <a:r>
              <a:rPr lang="en-US" sz="1600" dirty="0"/>
              <a:t>Expands WPS eligibility to include additional users</a:t>
            </a:r>
          </a:p>
          <a:p>
            <a:pPr lvl="1">
              <a:buFont typeface="Arial" panose="020B0604020202020204" pitchFamily="34" charset="0"/>
              <a:buChar char="•"/>
            </a:pPr>
            <a:r>
              <a:rPr lang="en-US" sz="1600" dirty="0"/>
              <a:t>Clarifies that higher priority users take precedence over those with lower priority </a:t>
            </a:r>
          </a:p>
          <a:p>
            <a:pPr lvl="2">
              <a:buFont typeface="Arial" panose="020B0604020202020204" pitchFamily="34" charset="0"/>
              <a:buChar char="•"/>
            </a:pPr>
            <a:r>
              <a:rPr lang="en-US" sz="1400" dirty="0"/>
              <a:t>Five (5) priority levels were defined in earlier R &amp; O</a:t>
            </a:r>
          </a:p>
          <a:p>
            <a:pPr lvl="2">
              <a:buFont typeface="Arial" panose="020B0604020202020204" pitchFamily="34" charset="0"/>
              <a:buChar char="•"/>
            </a:pPr>
            <a:endParaRPr lang="en-US" sz="1600" dirty="0"/>
          </a:p>
          <a:p>
            <a:pPr marL="0" lvl="0" indent="0"/>
            <a:r>
              <a:rPr lang="en-US" sz="1600" dirty="0"/>
              <a:t>Note: Wireless Priority Service (WPS) is not mandated by the FCC</a:t>
            </a:r>
          </a:p>
          <a:p>
            <a:pPr marL="57150" indent="0">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1800" dirty="0"/>
          </a:p>
        </p:txBody>
      </p:sp>
      <p:sp>
        <p:nvSpPr>
          <p:cNvPr id="6" name="Slide Number Placeholder 5"/>
          <p:cNvSpPr>
            <a:spLocks noGrp="1"/>
          </p:cNvSpPr>
          <p:nvPr>
            <p:ph type="sldNum" idx="12"/>
          </p:nvPr>
        </p:nvSpPr>
        <p:spPr/>
        <p:txBody>
          <a:bodyPr/>
          <a:lstStyle/>
          <a:p>
            <a:r>
              <a:rPr lang="en-GB" dirty="0"/>
              <a:t>Slide </a:t>
            </a:r>
            <a:fld id="{B3165115-9078-433B-A278-1F5ED971F63A}" type="slidenum">
              <a:rPr lang="en-GB"/>
              <a:pPr/>
              <a:t>6</a:t>
            </a:fld>
            <a:endParaRPr lang="en-GB" dirty="0"/>
          </a:p>
        </p:txBody>
      </p:sp>
      <p:sp>
        <p:nvSpPr>
          <p:cNvPr id="5" name="Footer Placeholder 4"/>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09B26AEB-574B-4793-8736-092A81E44D1E}"/>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6036134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B28C30-FFB4-42C3-B7EB-559DA0D028D8}"/>
              </a:ext>
            </a:extLst>
          </p:cNvPr>
          <p:cNvSpPr>
            <a:spLocks noGrp="1"/>
          </p:cNvSpPr>
          <p:nvPr>
            <p:ph type="title"/>
          </p:nvPr>
        </p:nvSpPr>
        <p:spPr/>
        <p:txBody>
          <a:bodyPr/>
          <a:lstStyle/>
          <a:p>
            <a:r>
              <a:rPr lang="en-US" dirty="0"/>
              <a:t>3GPP Cellular Network Approach to Support Use Cases </a:t>
            </a:r>
          </a:p>
        </p:txBody>
      </p:sp>
      <p:sp>
        <p:nvSpPr>
          <p:cNvPr id="3" name="Content Placeholder 2">
            <a:extLst>
              <a:ext uri="{FF2B5EF4-FFF2-40B4-BE49-F238E27FC236}">
                <a16:creationId xmlns:a16="http://schemas.microsoft.com/office/drawing/2014/main" id="{61B3E5F6-ADD7-40C1-AE4A-89679200B263}"/>
              </a:ext>
            </a:extLst>
          </p:cNvPr>
          <p:cNvSpPr>
            <a:spLocks noGrp="1"/>
          </p:cNvSpPr>
          <p:nvPr>
            <p:ph idx="1"/>
          </p:nvPr>
        </p:nvSpPr>
        <p:spPr/>
        <p:txBody>
          <a:bodyPr/>
          <a:lstStyle/>
          <a:p>
            <a:pPr>
              <a:buFont typeface="Arial" panose="020B0604020202020204" pitchFamily="34" charset="0"/>
              <a:buChar char="•"/>
            </a:pPr>
            <a:r>
              <a:rPr lang="en-US" sz="2000" dirty="0"/>
              <a:t>Cellular networks support concept of Access Class Barring</a:t>
            </a:r>
          </a:p>
          <a:p>
            <a:pPr lvl="1">
              <a:buFont typeface="Arial" panose="020B0604020202020204" pitchFamily="34" charset="0"/>
              <a:buChar char="•"/>
            </a:pPr>
            <a:r>
              <a:rPr lang="en-US" sz="1800" dirty="0"/>
              <a:t>Every station is assigned one of ten base access classes</a:t>
            </a:r>
          </a:p>
          <a:p>
            <a:pPr lvl="1">
              <a:buFont typeface="Arial" panose="020B0604020202020204" pitchFamily="34" charset="0"/>
              <a:buChar char="•"/>
            </a:pPr>
            <a:r>
              <a:rPr lang="en-US" sz="1800" dirty="0"/>
              <a:t>Select stations are also assigned one of a small set of elevated access classes</a:t>
            </a:r>
          </a:p>
          <a:p>
            <a:pPr lvl="2">
              <a:buFont typeface="Arial" panose="020B0604020202020204" pitchFamily="34" charset="0"/>
              <a:buChar char="•"/>
            </a:pPr>
            <a:r>
              <a:rPr lang="en-US" sz="1600" dirty="0"/>
              <a:t>e.g., access classes for network management, those making emergency (e.g., 911, 112) calls</a:t>
            </a:r>
          </a:p>
          <a:p>
            <a:pPr lvl="1">
              <a:buFont typeface="Arial" panose="020B0604020202020204" pitchFamily="34" charset="0"/>
              <a:buChar char="•"/>
            </a:pPr>
            <a:r>
              <a:rPr lang="en-US" sz="1800" dirty="0"/>
              <a:t>When network load increases, Base Station can (probabilistically) bar some classes from gaining access</a:t>
            </a:r>
          </a:p>
          <a:p>
            <a:pPr lvl="2">
              <a:buFont typeface="Arial" panose="020B0604020202020204" pitchFamily="34" charset="0"/>
              <a:buChar char="•"/>
            </a:pPr>
            <a:r>
              <a:rPr lang="en-US" sz="1600" dirty="0"/>
              <a:t>Base station broadcasts barring factors for ten base access classes</a:t>
            </a:r>
          </a:p>
          <a:p>
            <a:pPr lvl="2">
              <a:buFont typeface="Arial" panose="020B0604020202020204" pitchFamily="34" charset="0"/>
              <a:buChar char="•"/>
            </a:pPr>
            <a:r>
              <a:rPr lang="en-US" sz="1600" dirty="0"/>
              <a:t>User devices generate random number – only those with number less than barring factor are allowed attempt network access</a:t>
            </a:r>
          </a:p>
          <a:p>
            <a:pPr lvl="2">
              <a:buFont typeface="Arial" panose="020B0604020202020204" pitchFamily="34" charset="0"/>
              <a:buChar char="•"/>
            </a:pPr>
            <a:r>
              <a:rPr lang="en-US" sz="1600" dirty="0"/>
              <a:t>Select stations with an elevated access class are exempt from access class barring test</a:t>
            </a:r>
          </a:p>
          <a:p>
            <a:pPr>
              <a:buFont typeface="Arial" panose="020B0604020202020204" pitchFamily="34" charset="0"/>
              <a:buChar char="•"/>
            </a:pPr>
            <a:r>
              <a:rPr lang="en-US" sz="2000" dirty="0"/>
              <a:t>NS/EP users have dedicated access class that gives them exemption from access class barring</a:t>
            </a:r>
          </a:p>
          <a:p>
            <a:pPr lvl="1">
              <a:buFont typeface="Arial" panose="020B0604020202020204" pitchFamily="34" charset="0"/>
              <a:buChar char="•"/>
            </a:pPr>
            <a:r>
              <a:rPr lang="en-US" sz="1800" dirty="0"/>
              <a:t>This is analogy with desirable characteristics.  Implementation within WLAN is TBD.</a:t>
            </a:r>
          </a:p>
          <a:p>
            <a:endParaRPr lang="en-US" sz="2000" dirty="0"/>
          </a:p>
        </p:txBody>
      </p:sp>
      <p:sp>
        <p:nvSpPr>
          <p:cNvPr id="4" name="Slide Number Placeholder 3">
            <a:extLst>
              <a:ext uri="{FF2B5EF4-FFF2-40B4-BE49-F238E27FC236}">
                <a16:creationId xmlns:a16="http://schemas.microsoft.com/office/drawing/2014/main" id="{5F5E3443-0B45-40C3-91AC-54FE63AA9A70}"/>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F66CDD07-5CC7-487F-B45B-F376A960857C}"/>
              </a:ext>
            </a:extLst>
          </p:cNvPr>
          <p:cNvSpPr>
            <a:spLocks noGrp="1"/>
          </p:cNvSpPr>
          <p:nvPr>
            <p:ph type="ftr" idx="14"/>
          </p:nvPr>
        </p:nvSpPr>
        <p:spPr/>
        <p:txBody>
          <a:bodyPr/>
          <a:lstStyle/>
          <a:p>
            <a:r>
              <a:rPr lang="en-GB"/>
              <a:t>Subir Das, Peraton Labs</a:t>
            </a:r>
            <a:endParaRPr lang="en-GB" dirty="0"/>
          </a:p>
        </p:txBody>
      </p:sp>
      <p:sp>
        <p:nvSpPr>
          <p:cNvPr id="7" name="Date Placeholder 3">
            <a:extLst>
              <a:ext uri="{FF2B5EF4-FFF2-40B4-BE49-F238E27FC236}">
                <a16:creationId xmlns:a16="http://schemas.microsoft.com/office/drawing/2014/main" id="{52DBECFC-91EC-4FA6-80C9-9BF24C621F42}"/>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2427414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914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Example Priority Services Offered in Various Countries </a:t>
            </a:r>
          </a:p>
        </p:txBody>
      </p:sp>
      <p:sp>
        <p:nvSpPr>
          <p:cNvPr id="5122" name="Rectangle 2"/>
          <p:cNvSpPr>
            <a:spLocks noGrp="1" noChangeArrowheads="1"/>
          </p:cNvSpPr>
          <p:nvPr>
            <p:ph idx="1"/>
          </p:nvPr>
        </p:nvSpPr>
        <p:spPr>
          <a:xfrm>
            <a:off x="1028700" y="1567543"/>
            <a:ext cx="10361084" cy="4604656"/>
          </a:xfrm>
          <a:ln/>
        </p:spPr>
        <p:txBody>
          <a:bodyPr/>
          <a:lstStyle/>
          <a:p>
            <a:pPr>
              <a:buFont typeface="Arial" panose="020B0604020202020204" pitchFamily="34" charset="0"/>
              <a:buChar char="•"/>
            </a:pPr>
            <a:r>
              <a:rPr lang="en-US" sz="2000" dirty="0"/>
              <a:t>In Belgium, Blue Light Mobile service enables priority communications for users with national security and emergency preparedness responsibilities</a:t>
            </a:r>
          </a:p>
          <a:p>
            <a:pPr lvl="1">
              <a:buFont typeface="Arial" panose="020B0604020202020204" pitchFamily="34" charset="0"/>
              <a:buChar char="•"/>
            </a:pPr>
            <a:r>
              <a:rPr lang="en-US" sz="1800" dirty="0"/>
              <a:t>Priority involves both exemption network management controls for both lower- and higher-priority users and preemption of other traffic on behalf of higher-priority users</a:t>
            </a:r>
          </a:p>
          <a:p>
            <a:pPr>
              <a:buFont typeface="Arial" panose="020B0604020202020204" pitchFamily="34" charset="0"/>
              <a:buChar char="•"/>
            </a:pPr>
            <a:r>
              <a:rPr lang="en-US" sz="2000" dirty="0"/>
              <a:t>In Czech Republic, mobile crises communications service provides priority for three user classes and four priority levels</a:t>
            </a:r>
          </a:p>
          <a:p>
            <a:pPr lvl="1">
              <a:buFont typeface="Arial" panose="020B0604020202020204" pitchFamily="34" charset="0"/>
              <a:buChar char="•"/>
            </a:pPr>
            <a:r>
              <a:rPr lang="en-US" sz="1800" dirty="0"/>
              <a:t>Traffic assigned to priority levels based on user class and situation (e.g., crisis or non-crisis)</a:t>
            </a:r>
          </a:p>
          <a:p>
            <a:pPr lvl="1">
              <a:buFont typeface="Arial" panose="020B0604020202020204" pitchFamily="34" charset="0"/>
              <a:buChar char="•"/>
            </a:pPr>
            <a:r>
              <a:rPr lang="en-US" sz="1800" dirty="0"/>
              <a:t>Service includes variety of priority actions, e.g., calls at highest priority level can preempt lower-priority and non-priority calls other than emergency (i.e., 112) calls.  </a:t>
            </a:r>
          </a:p>
          <a:p>
            <a:pPr>
              <a:buFont typeface="Arial" panose="020B0604020202020204" pitchFamily="34" charset="0"/>
              <a:buChar char="•"/>
            </a:pPr>
            <a:r>
              <a:rPr lang="en-US" sz="2000" dirty="0"/>
              <a:t>In Denmark, priority communications program provides preferential network access for first responders and individuals supporting critical infrastructure</a:t>
            </a:r>
          </a:p>
          <a:p>
            <a:pPr lvl="1">
              <a:buFont typeface="Arial" panose="020B0604020202020204" pitchFamily="34" charset="0"/>
              <a:buChar char="•"/>
            </a:pPr>
            <a:r>
              <a:rPr lang="en-US" sz="1800" dirty="0"/>
              <a:t>Supports two priority levels, one that includes preferential access by authorized users and another that, when declared, restricts network access by (i.e., preempts) non-priority users</a:t>
            </a:r>
          </a:p>
        </p:txBody>
      </p:sp>
      <p:sp>
        <p:nvSpPr>
          <p:cNvPr id="6" name="Slide Number Placeholder 5"/>
          <p:cNvSpPr>
            <a:spLocks noGrp="1"/>
          </p:cNvSpPr>
          <p:nvPr>
            <p:ph type="sldNum" idx="12"/>
          </p:nvPr>
        </p:nvSpPr>
        <p:spPr/>
        <p:txBody>
          <a:bodyPr/>
          <a:lstStyle/>
          <a:p>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Slide </a:t>
            </a:r>
            <a:fld id="{B3165115-9078-433B-A278-1F5ED971F63A}" type="slidenum">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pPr marL="0" marR="0" lvl="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t>8</a:t>
            </a:fld>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5" name="Footer Placeholder 4"/>
          <p:cNvSpPr>
            <a:spLocks noGrp="1"/>
          </p:cNvSpPr>
          <p:nvPr>
            <p:ph type="ftr" idx="14"/>
          </p:nvPr>
        </p:nvSpPr>
        <p:spPr/>
        <p:txBody>
          <a:body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200" b="0"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Subir Das, Peraton Labs</a:t>
            </a:r>
            <a:endParaRPr kumimoji="0" lang="en-GB" sz="12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
        <p:nvSpPr>
          <p:cNvPr id="7" name="Date Placeholder 3">
            <a:extLst>
              <a:ext uri="{FF2B5EF4-FFF2-40B4-BE49-F238E27FC236}">
                <a16:creationId xmlns:a16="http://schemas.microsoft.com/office/drawing/2014/main" id="{A5E76637-40F8-4F44-9B3E-F14C9C3E37B2}"/>
              </a:ext>
            </a:extLst>
          </p:cNvPr>
          <p:cNvSpPr>
            <a:spLocks noGrp="1"/>
          </p:cNvSpPr>
          <p:nvPr>
            <p:ph type="dt" idx="15"/>
          </p:nvPr>
        </p:nvSpPr>
        <p:spPr>
          <a:xfrm>
            <a:off x="929217" y="333375"/>
            <a:ext cx="2499764" cy="273050"/>
          </a:xfrm>
        </p:spPr>
        <p:txBody>
          <a:bodyPr/>
          <a:lstStyle/>
          <a:p>
            <a:r>
              <a:rPr lang="en-US"/>
              <a:t>January 2025</a:t>
            </a:r>
            <a:endParaRPr lang="en-GB" dirty="0"/>
          </a:p>
        </p:txBody>
      </p:sp>
    </p:spTree>
    <p:extLst>
      <p:ext uri="{BB962C8B-B14F-4D97-AF65-F5344CB8AC3E}">
        <p14:creationId xmlns:p14="http://schemas.microsoft.com/office/powerpoint/2010/main" val="37796469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80CFC-150B-4427-A4C7-F87154CB6690}"/>
              </a:ext>
            </a:extLst>
          </p:cNvPr>
          <p:cNvSpPr>
            <a:spLocks noGrp="1"/>
          </p:cNvSpPr>
          <p:nvPr>
            <p:ph type="title"/>
          </p:nvPr>
        </p:nvSpPr>
        <p:spPr/>
        <p:txBody>
          <a:bodyPr/>
          <a:lstStyle/>
          <a:p>
            <a:r>
              <a:rPr lang="en-US" dirty="0">
                <a:solidFill>
                  <a:schemeClr val="tx1"/>
                </a:solidFill>
              </a:rPr>
              <a:t>What is problem during Pre-Association? </a:t>
            </a:r>
          </a:p>
        </p:txBody>
      </p:sp>
      <p:sp>
        <p:nvSpPr>
          <p:cNvPr id="7" name="Content Placeholder 6">
            <a:extLst>
              <a:ext uri="{FF2B5EF4-FFF2-40B4-BE49-F238E27FC236}">
                <a16:creationId xmlns:a16="http://schemas.microsoft.com/office/drawing/2014/main" id="{B4C4EB24-B579-4107-A7C7-54A891B3880B}"/>
              </a:ext>
            </a:extLst>
          </p:cNvPr>
          <p:cNvSpPr>
            <a:spLocks noGrp="1"/>
          </p:cNvSpPr>
          <p:nvPr>
            <p:ph sz="half" idx="1"/>
          </p:nvPr>
        </p:nvSpPr>
        <p:spPr>
          <a:xfrm>
            <a:off x="890039" y="1830562"/>
            <a:ext cx="5077884" cy="4494037"/>
          </a:xfrm>
        </p:spPr>
        <p:txBody>
          <a:bodyPr/>
          <a:lstStyle/>
          <a:p>
            <a:pPr>
              <a:buFont typeface="Arial" panose="020B0604020202020204" pitchFamily="34" charset="0"/>
              <a:buChar char="•"/>
            </a:pPr>
            <a:r>
              <a:rPr lang="en-US" sz="2000" dirty="0">
                <a:solidFill>
                  <a:schemeClr val="tx1"/>
                </a:solidFill>
              </a:rPr>
              <a:t>During high network overload situations, our simulation shows that all STAs suffer when attempting to send an Association Request (AR) (using AC_VO) while with a small change in EDCA parameters results in successful transmission</a:t>
            </a:r>
          </a:p>
          <a:p>
            <a:pPr lvl="1">
              <a:buFont typeface="Arial" panose="020B0604020202020204" pitchFamily="34" charset="0"/>
              <a:buChar char="•"/>
            </a:pPr>
            <a:r>
              <a:rPr lang="en-US" sz="2000" dirty="0">
                <a:solidFill>
                  <a:schemeClr val="tx1"/>
                </a:solidFill>
              </a:rPr>
              <a:t>Blue circles show adverse impact of competing traffic on transmission of a single Association Request frame with no priority (even with 10 retries)</a:t>
            </a:r>
          </a:p>
          <a:p>
            <a:pPr lvl="1">
              <a:buFont typeface="Arial" panose="020B0604020202020204" pitchFamily="34" charset="0"/>
              <a:buChar char="•"/>
            </a:pPr>
            <a:r>
              <a:rPr lang="en-US" sz="2000" dirty="0">
                <a:solidFill>
                  <a:schemeClr val="tx1"/>
                </a:solidFill>
              </a:rPr>
              <a:t>Orange squares show benefit with small change in EDCA parameters resulting in advantage for small number of users sending association requests (10 retries) </a:t>
            </a:r>
          </a:p>
        </p:txBody>
      </p:sp>
      <p:sp>
        <p:nvSpPr>
          <p:cNvPr id="6" name="Date Placeholder 5">
            <a:extLst>
              <a:ext uri="{FF2B5EF4-FFF2-40B4-BE49-F238E27FC236}">
                <a16:creationId xmlns:a16="http://schemas.microsoft.com/office/drawing/2014/main" id="{AC9F7D4B-E363-4D39-BC8E-D575191A61D3}"/>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E0C23D0C-79B1-481B-A428-1C023CD9FCFE}"/>
              </a:ext>
            </a:extLst>
          </p:cNvPr>
          <p:cNvSpPr>
            <a:spLocks noGrp="1"/>
          </p:cNvSpPr>
          <p:nvPr>
            <p:ph type="ftr" idx="11"/>
          </p:nvPr>
        </p:nvSpPr>
        <p:spPr/>
        <p:txBody>
          <a:bodyPr/>
          <a:lstStyle/>
          <a:p>
            <a:r>
              <a:rPr lang="en-GB"/>
              <a:t>Subir Das, Peraton Labs</a:t>
            </a:r>
            <a:endParaRPr lang="en-GB" dirty="0"/>
          </a:p>
        </p:txBody>
      </p:sp>
      <p:sp>
        <p:nvSpPr>
          <p:cNvPr id="4" name="Slide Number Placeholder 3">
            <a:extLst>
              <a:ext uri="{FF2B5EF4-FFF2-40B4-BE49-F238E27FC236}">
                <a16:creationId xmlns:a16="http://schemas.microsoft.com/office/drawing/2014/main" id="{5727D920-CFEA-4C5A-A4EA-0F042C05C4E2}"/>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2" name="TextBox 11">
            <a:extLst>
              <a:ext uri="{FF2B5EF4-FFF2-40B4-BE49-F238E27FC236}">
                <a16:creationId xmlns:a16="http://schemas.microsoft.com/office/drawing/2014/main" id="{8E7FD8FE-5CF5-4C26-BF9B-1B00C4FE45B9}"/>
              </a:ext>
            </a:extLst>
          </p:cNvPr>
          <p:cNvSpPr txBox="1"/>
          <p:nvPr/>
        </p:nvSpPr>
        <p:spPr>
          <a:xfrm>
            <a:off x="6224078" y="4917861"/>
            <a:ext cx="5510721" cy="1557553"/>
          </a:xfrm>
          <a:prstGeom prst="rect">
            <a:avLst/>
          </a:prstGeom>
          <a:noFill/>
          <a:ln>
            <a:solidFill>
              <a:schemeClr val="tx1"/>
            </a:solidFill>
          </a:ln>
        </p:spPr>
        <p:txBody>
          <a:bodyPr wrap="square" rtlCol="0">
            <a:noAutofit/>
          </a:bodyPr>
          <a:lstStyle/>
          <a:p>
            <a:pPr marL="171450" indent="-171450">
              <a:buFont typeface="Arial" panose="020B0604020202020204" pitchFamily="34" charset="0"/>
              <a:buChar char="•"/>
            </a:pPr>
            <a:r>
              <a:rPr lang="en-US" sz="1200" dirty="0">
                <a:solidFill>
                  <a:schemeClr val="tx1"/>
                </a:solidFill>
              </a:rPr>
              <a:t>Discrete event MAC-layer simulation</a:t>
            </a:r>
          </a:p>
          <a:p>
            <a:pPr marL="171450" indent="-171450">
              <a:buFont typeface="Arial" panose="020B0604020202020204" pitchFamily="34" charset="0"/>
              <a:buChar char="•"/>
            </a:pPr>
            <a:r>
              <a:rPr lang="en-US" sz="1200" dirty="0">
                <a:solidFill>
                  <a:schemeClr val="tx1"/>
                </a:solidFill>
              </a:rPr>
              <a:t>For each run, total traffic generating stations broken down as: 41.7% voice, 16.6% video, 41.7% best effort, plus 20 stations sending association request</a:t>
            </a:r>
          </a:p>
          <a:p>
            <a:pPr marL="171450" indent="-171450">
              <a:buFont typeface="Arial" panose="020B0604020202020204" pitchFamily="34" charset="0"/>
              <a:buChar char="•"/>
            </a:pPr>
            <a:r>
              <a:rPr lang="en-US" sz="1200" dirty="0">
                <a:solidFill>
                  <a:schemeClr val="tx1"/>
                </a:solidFill>
              </a:rPr>
              <a:t>Channel Bandwidth: 20 Mhz</a:t>
            </a:r>
          </a:p>
          <a:p>
            <a:pPr marL="171450" indent="-171450">
              <a:buFont typeface="Arial" panose="020B0604020202020204" pitchFamily="34" charset="0"/>
              <a:buChar char="•"/>
            </a:pPr>
            <a:r>
              <a:rPr lang="en-US" sz="1200" dirty="0">
                <a:solidFill>
                  <a:schemeClr val="tx1"/>
                </a:solidFill>
              </a:rPr>
              <a:t>EDCA Parameters (AIFSN, CWmin-CWmax)</a:t>
            </a:r>
          </a:p>
          <a:p>
            <a:pPr marL="282575" lvl="1" indent="-171450">
              <a:buFont typeface="Arial" panose="020B0604020202020204" pitchFamily="34" charset="0"/>
              <a:buChar char="•"/>
            </a:pPr>
            <a:r>
              <a:rPr lang="en-US" sz="1200" dirty="0">
                <a:solidFill>
                  <a:schemeClr val="tx1"/>
                </a:solidFill>
              </a:rPr>
              <a:t>Default: AC_VO: 2, 3-7; AC_VI: 2, 7-15; AC_BE: 3, 15-1023</a:t>
            </a:r>
          </a:p>
          <a:p>
            <a:pPr marL="282575" lvl="1" indent="-171450">
              <a:buFont typeface="Arial" panose="020B0604020202020204" pitchFamily="34" charset="0"/>
              <a:buChar char="•"/>
            </a:pPr>
            <a:r>
              <a:rPr lang="en-US" sz="1200" dirty="0">
                <a:solidFill>
                  <a:schemeClr val="tx1"/>
                </a:solidFill>
              </a:rPr>
              <a:t>Degraded: AC_VO: 4, 7-15; AC_VI: 4, 15-31; AC_BE: 5, 31-1023</a:t>
            </a:r>
          </a:p>
          <a:p>
            <a:pPr marL="682625" lvl="2" indent="-171450">
              <a:buFont typeface="Arial" panose="020B0604020202020204" pitchFamily="34" charset="0"/>
              <a:buChar char="•"/>
            </a:pPr>
            <a:r>
              <a:rPr lang="en-US" sz="1200" dirty="0">
                <a:solidFill>
                  <a:schemeClr val="tx1"/>
                </a:solidFill>
              </a:rPr>
              <a:t>AR transmitted using corresponding AC_VO parameters</a:t>
            </a:r>
          </a:p>
          <a:p>
            <a:pPr marL="111125" lvl="1" indent="0"/>
            <a:r>
              <a:rPr lang="en-US" sz="1200" dirty="0">
                <a:solidFill>
                  <a:schemeClr val="tx1"/>
                </a:solidFill>
              </a:rPr>
              <a:t> </a:t>
            </a:r>
          </a:p>
        </p:txBody>
      </p:sp>
      <p:pic>
        <p:nvPicPr>
          <p:cNvPr id="9" name="Content Placeholder 8">
            <a:extLst>
              <a:ext uri="{FF2B5EF4-FFF2-40B4-BE49-F238E27FC236}">
                <a16:creationId xmlns:a16="http://schemas.microsoft.com/office/drawing/2014/main" id="{AB4F45BC-C4A1-440A-B667-C2CFFB518F2D}"/>
              </a:ext>
            </a:extLst>
          </p:cNvPr>
          <p:cNvPicPr>
            <a:picLocks noGrp="1" noChangeAspect="1"/>
          </p:cNvPicPr>
          <p:nvPr>
            <p:ph sz="half" idx="2"/>
          </p:nvPr>
        </p:nvPicPr>
        <p:blipFill>
          <a:blip r:embed="rId2"/>
          <a:stretch>
            <a:fillRect/>
          </a:stretch>
        </p:blipFill>
        <p:spPr>
          <a:xfrm>
            <a:off x="6235732" y="1748532"/>
            <a:ext cx="5411904" cy="3169329"/>
          </a:xfrm>
          <a:prstGeom prst="rect">
            <a:avLst/>
          </a:prstGeom>
        </p:spPr>
      </p:pic>
    </p:spTree>
    <p:extLst>
      <p:ext uri="{BB962C8B-B14F-4D97-AF65-F5344CB8AC3E}">
        <p14:creationId xmlns:p14="http://schemas.microsoft.com/office/powerpoint/2010/main" val="116561100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1_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15711</TotalTime>
  <Words>2394</Words>
  <Application>Microsoft Office PowerPoint</Application>
  <PresentationFormat>Widescreen</PresentationFormat>
  <Paragraphs>255</Paragraphs>
  <Slides>18</Slides>
  <Notes>10</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18</vt:i4>
      </vt:variant>
    </vt:vector>
  </HeadingPairs>
  <TitlesOfParts>
    <vt:vector size="25" baseType="lpstr">
      <vt:lpstr>MS Gothic</vt:lpstr>
      <vt:lpstr>Arial</vt:lpstr>
      <vt:lpstr>Arial Unicode MS</vt:lpstr>
      <vt:lpstr>Times New Roman</vt:lpstr>
      <vt:lpstr>Office Theme</vt:lpstr>
      <vt:lpstr>1_Office Theme</vt:lpstr>
      <vt:lpstr>Document</vt:lpstr>
      <vt:lpstr>EPCS Priority Access for Additional Use Cases</vt:lpstr>
      <vt:lpstr>Abstract</vt:lpstr>
      <vt:lpstr>Background</vt:lpstr>
      <vt:lpstr>Use Case I and Requirements </vt:lpstr>
      <vt:lpstr>Use Case II and Requirements</vt:lpstr>
      <vt:lpstr> Regulatory Update in USA </vt:lpstr>
      <vt:lpstr>3GPP Cellular Network Approach to Support Use Cases </vt:lpstr>
      <vt:lpstr>Example Priority Services Offered in Various Countries </vt:lpstr>
      <vt:lpstr>What is problem during Pre-Association? </vt:lpstr>
      <vt:lpstr>Pre-Association EPCS Priority Candidate Approaches</vt:lpstr>
      <vt:lpstr>Advantaged EDCA using Beacon Frame</vt:lpstr>
      <vt:lpstr>Advantaged EDCA Using Public Action Frame</vt:lpstr>
      <vt:lpstr>Using Triggered Uplink Access</vt:lpstr>
      <vt:lpstr>Discussion</vt:lpstr>
      <vt:lpstr>Straw Poll -1</vt:lpstr>
      <vt:lpstr>Straw Poll -2</vt:lpstr>
      <vt:lpstr>References</vt:lpstr>
      <vt:lpstr>BACKUP – Collisions between Priority Traffic</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Subir</dc:creator>
  <cp:keywords/>
  <cp:lastModifiedBy>Subir</cp:lastModifiedBy>
  <cp:revision>134</cp:revision>
  <cp:lastPrinted>1601-01-01T00:00:00Z</cp:lastPrinted>
  <dcterms:created xsi:type="dcterms:W3CDTF">2024-05-12T11:38:09Z</dcterms:created>
  <dcterms:modified xsi:type="dcterms:W3CDTF">2025-01-14T23:57:24Z</dcterms:modified>
  <cp:category>Name, Affiliation</cp:category>
</cp:coreProperties>
</file>