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65" r:id="rId5"/>
    <p:sldId id="266" r:id="rId6"/>
    <p:sldId id="271" r:id="rId7"/>
    <p:sldId id="273" r:id="rId8"/>
    <p:sldId id="274" r:id="rId9"/>
    <p:sldId id="264" r:id="rId10"/>
    <p:sldId id="270"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Wullert" initials="JRWII" lastIdx="3" clrIdx="0">
    <p:extLst>
      <p:ext uri="{19B8F6BF-5375-455C-9EA6-DF929625EA0E}">
        <p15:presenceInfo xmlns:p15="http://schemas.microsoft.com/office/powerpoint/2012/main" userId="John Wull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660" autoAdjust="0"/>
    <p:restoredTop sz="86410" autoAdjust="0"/>
  </p:normalViewPr>
  <p:slideViewPr>
    <p:cSldViewPr>
      <p:cViewPr varScale="1">
        <p:scale>
          <a:sx n="68" d="100"/>
          <a:sy n="68" d="100"/>
        </p:scale>
        <p:origin x="248" y="48"/>
      </p:cViewPr>
      <p:guideLst>
        <p:guide orient="horz" pos="2160"/>
        <p:guide pos="3840"/>
      </p:guideLst>
    </p:cSldViewPr>
  </p:slideViewPr>
  <p:outlineViewPr>
    <p:cViewPr varScale="1">
      <p:scale>
        <a:sx n="170" d="200"/>
        <a:sy n="170" d="200"/>
      </p:scale>
      <p:origin x="0" y="-14346"/>
    </p:cViewPr>
  </p:outlineViewPr>
  <p:notesTextViewPr>
    <p:cViewPr>
      <p:scale>
        <a:sx n="100" d="100"/>
        <a:sy n="100" d="100"/>
      </p:scale>
      <p:origin x="0" y="0"/>
    </p:cViewPr>
  </p:notesTextViewPr>
  <p:notesViewPr>
    <p:cSldViewPr>
      <p:cViewPr varScale="1">
        <p:scale>
          <a:sx n="51" d="100"/>
          <a:sy n="51" d="100"/>
        </p:scale>
        <p:origin x="2680" y="2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3</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4</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002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5</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89640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A25EADA-8DDC-4EE3-B5F1-3BBBDDDD6B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4088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27921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17625"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Month Year</a:t>
            </a:r>
            <a:endParaRPr lang="en-GB" dirty="0"/>
          </a:p>
        </p:txBody>
      </p:sp>
      <p:sp>
        <p:nvSpPr>
          <p:cNvPr id="6" name="Footer Placeholder 5"/>
          <p:cNvSpPr>
            <a:spLocks noGrp="1"/>
          </p:cNvSpPr>
          <p:nvPr>
            <p:ph type="ftr" idx="11"/>
          </p:nvPr>
        </p:nvSpPr>
        <p:spPr/>
        <p:txBody>
          <a:bodyPr/>
          <a:lstStyle>
            <a:lvl1pPr>
              <a:defRPr/>
            </a:lvl1pPr>
          </a:lstStyle>
          <a:p>
            <a:r>
              <a:rPr lang="en-GB" dirty="0"/>
              <a:t>Name, Affiliation</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Month Year</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Name, Affiliation</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Month Year</a:t>
            </a:r>
            <a:endParaRPr lang="en-GB" dirty="0"/>
          </a:p>
        </p:txBody>
      </p:sp>
      <p:sp>
        <p:nvSpPr>
          <p:cNvPr id="4" name="Footer Placeholder 3"/>
          <p:cNvSpPr>
            <a:spLocks noGrp="1"/>
          </p:cNvSpPr>
          <p:nvPr>
            <p:ph type="ftr" idx="11"/>
          </p:nvPr>
        </p:nvSpPr>
        <p:spPr/>
        <p:txBody>
          <a:bodyPr/>
          <a:lstStyle>
            <a:lvl1pPr>
              <a:defRPr/>
            </a:lvl1pPr>
          </a:lstStyle>
          <a:p>
            <a:r>
              <a:rPr lang="en-GB" dirty="0"/>
              <a:t>Name, Affiliation</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Month Year</a:t>
            </a:r>
            <a:endParaRPr lang="en-GB" dirty="0"/>
          </a:p>
        </p:txBody>
      </p:sp>
      <p:sp>
        <p:nvSpPr>
          <p:cNvPr id="3" name="Footer Placeholder 2"/>
          <p:cNvSpPr>
            <a:spLocks noGrp="1"/>
          </p:cNvSpPr>
          <p:nvPr>
            <p:ph type="ftr" idx="11"/>
          </p:nvPr>
        </p:nvSpPr>
        <p:spPr/>
        <p:txBody>
          <a:bodyPr/>
          <a:lstStyle>
            <a:lvl1pPr>
              <a:defRPr/>
            </a:lvl1pPr>
          </a:lstStyle>
          <a:p>
            <a:r>
              <a:rPr lang="en-GB" dirty="0"/>
              <a:t>Name, Affiliation</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dirty="0"/>
              <a:t>Name, Affiliation</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Subir Das, Peraton Labs</a:t>
            </a:r>
          </a:p>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802.11-984/r3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criticalcomms.com/content/news/belgium-astrid-launches-the-next-generation-of-its-blue-light-mobile-service" TargetMode="External"/><Relationship Id="rId13" Type="http://schemas.openxmlformats.org/officeDocument/2006/relationships/hyperlink" Target="https://www.sciencedirect.com/science/article/pii/S1110016820305123" TargetMode="External"/><Relationship Id="rId3" Type="http://schemas.openxmlformats.org/officeDocument/2006/relationships/hyperlink" Target="https://www.ieee802.org/11/private/Draft_Standards/11be/Draft%20P802.11be_D5.1.pdf" TargetMode="External"/><Relationship Id="rId7" Type="http://schemas.openxmlformats.org/officeDocument/2006/relationships/hyperlink" Target="https://www.astrid.be/sites/public/files/2024-02/BLM_userguide_jan2024_NL.pdf" TargetMode="External"/><Relationship Id="rId12" Type="http://schemas.openxmlformats.org/officeDocument/2006/relationships/hyperlink" Target="https://www.cfcs.dk/globalassets/cfcs/dokumenter/2021/vejledning-til-prioriteringsordningen-i-4g-netvark.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astrid.be/en/services/blue-light-mobile" TargetMode="External"/><Relationship Id="rId11" Type="http://schemas.openxmlformats.org/officeDocument/2006/relationships/hyperlink" Target="https://www.cfcs.dk/globalassets/cfcs/dokumenter/telemyndighed/-beskrivelse-af-mobilprioriteringsordningen__cfcs_juli-2019-.pdf" TargetMode="External"/><Relationship Id="rId5" Type="http://schemas.openxmlformats.org/officeDocument/2006/relationships/hyperlink" Target="https://mentor.ieee.org/802.11/dcn/22/11-22-1074-01-0wng-priority-access-fcc-r-o-and-additional-use-cases.pdf" TargetMode="External"/><Relationship Id="rId10" Type="http://schemas.openxmlformats.org/officeDocument/2006/relationships/hyperlink" Target="https://pozarniochrana.netstranky.cz/zakony/zakon-239-2000-sb-o-integrovanem/cast-prvni/hlava-iii-postaveni-a-ukoly-statnich/dil-5-cviceni-a-komunikace-slozek/ss-18-komunikace-slozek-integrovaneho.html#:~:text=%281%29%20P%C5%99i%20p%C5%99%C3%ADprav%C4%9B%20na%20mimo%C5%99%C3%A1dnou%20ud%C3%A1lost%20a%20p%C5%99i,telekomunika%C4%8Dn%C3%AD%20s%C3%ADt%C4%9B%20i%20vybran%C3%A9%20%C4%8D%C3%A1sti%20neve%C5%99ejn%C3%BDch%20telekomunika%C4%8Dn%C3%ADch%20s%C3%ADt%C3%AD." TargetMode="External"/><Relationship Id="rId4" Type="http://schemas.openxmlformats.org/officeDocument/2006/relationships/hyperlink" Target="https://www.fcc.gov/document/fcc-modernizes-and-improves-its-priority-services-rules-0" TargetMode="External"/><Relationship Id="rId9" Type="http://schemas.openxmlformats.org/officeDocument/2006/relationships/hyperlink" Target="http://www.hzscr.cz/soubor/04-krizova-komunikace-rezim-kompatibility-pdf.asp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61999"/>
            <a:ext cx="10363200" cy="11558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EPCS Priority Access for Additional Use Cases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2024-11-10</a:t>
            </a:r>
            <a:endParaRPr lang="en-GB" sz="2000" b="0" dirty="0"/>
          </a:p>
        </p:txBody>
      </p:sp>
      <p:sp>
        <p:nvSpPr>
          <p:cNvPr id="6" name="Date Placeholder 3"/>
          <p:cNvSpPr>
            <a:spLocks noGrp="1"/>
          </p:cNvSpPr>
          <p:nvPr>
            <p:ph type="dt" idx="10"/>
          </p:nvPr>
        </p:nvSpPr>
        <p:spPr>
          <a:xfrm>
            <a:off x="914400" y="333375"/>
            <a:ext cx="2499764" cy="273050"/>
          </a:xfrm>
        </p:spPr>
        <p:txBody>
          <a:bodyPr/>
          <a:lstStyle/>
          <a:p>
            <a:r>
              <a:rPr lang="en-US" dirty="0" smtClean="0"/>
              <a:t>November</a:t>
            </a:r>
            <a:r>
              <a:rPr lang="en-US" dirty="0" smtClean="0"/>
              <a:t> </a:t>
            </a:r>
            <a:r>
              <a:rPr lang="en-US" dirty="0"/>
              <a:t>2024</a:t>
            </a:r>
            <a:endParaRPr lang="en-GB" dirty="0"/>
          </a:p>
        </p:txBody>
      </p:sp>
      <p:sp>
        <p:nvSpPr>
          <p:cNvPr id="7" name="Footer Placeholder 4"/>
          <p:cNvSpPr>
            <a:spLocks noGrp="1"/>
          </p:cNvSpPr>
          <p:nvPr>
            <p:ph type="ftr" idx="11"/>
          </p:nvPr>
        </p:nvSpPr>
        <p:spPr/>
        <p:txBody>
          <a:bodyPr/>
          <a:lstStyle/>
          <a:p>
            <a:r>
              <a:rPr lang="en-GB" dirty="0"/>
              <a:t>Subir Das, Peraton Labs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03823100"/>
              </p:ext>
            </p:extLst>
          </p:nvPr>
        </p:nvGraphicFramePr>
        <p:xfrm>
          <a:off x="974725" y="2386013"/>
          <a:ext cx="9807575" cy="2990850"/>
        </p:xfrm>
        <a:graphic>
          <a:graphicData uri="http://schemas.openxmlformats.org/presentationml/2006/ole">
            <mc:AlternateContent xmlns:mc="http://schemas.openxmlformats.org/markup-compatibility/2006">
              <mc:Choice xmlns:v="urn:schemas-microsoft-com:vml" Requires="v">
                <p:oleObj spid="_x0000_s1107" name="Document" r:id="rId4" imgW="10474200" imgH="3205080" progId="Word.Document.8">
                  <p:embed/>
                </p:oleObj>
              </mc:Choice>
              <mc:Fallback>
                <p:oleObj name="Document" r:id="rId4" imgW="10474200" imgH="3205080" progId="Word.Document.8">
                  <p:embed/>
                  <p:pic>
                    <p:nvPicPr>
                      <p:cNvPr id="0" name="Picture 3"/>
                      <p:cNvPicPr>
                        <a:picLocks noChangeAspect="1" noChangeArrowheads="1"/>
                      </p:cNvPicPr>
                      <p:nvPr/>
                    </p:nvPicPr>
                    <p:blipFill>
                      <a:blip r:embed="rId5"/>
                      <a:srcRect/>
                      <a:stretch>
                        <a:fillRect/>
                      </a:stretch>
                    </p:blipFill>
                    <p:spPr bwMode="auto">
                      <a:xfrm>
                        <a:off x="974725" y="2386013"/>
                        <a:ext cx="9807575" cy="299085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219200" y="1676400"/>
            <a:ext cx="10361084" cy="4724400"/>
          </a:xfrm>
        </p:spPr>
        <p:txBody>
          <a:bodyPr/>
          <a:lstStyle/>
          <a:p>
            <a:pPr>
              <a:buFont typeface="Arial" panose="020B0604020202020204" pitchFamily="34" charset="0"/>
              <a:buChar char="•"/>
            </a:pPr>
            <a:r>
              <a:rPr lang="en-US" sz="1400" dirty="0"/>
              <a:t>IEEE 802.11be Draft 5.1: </a:t>
            </a:r>
            <a:r>
              <a:rPr lang="en-US" sz="1400" dirty="0">
                <a:hlinkClick r:id="rId3"/>
              </a:rPr>
              <a:t>https://www.ieee802.org/11/private/Draft_Standards/11be/Draft%20P802.11be_D5.1.pdf</a:t>
            </a:r>
            <a:r>
              <a:rPr lang="en-US" sz="1400" dirty="0"/>
              <a:t> </a:t>
            </a:r>
          </a:p>
          <a:p>
            <a:pPr>
              <a:buFont typeface="Arial" panose="020B0604020202020204" pitchFamily="34" charset="0"/>
              <a:buChar char="•"/>
            </a:pPr>
            <a:r>
              <a:rPr lang="en-US" sz="1400" dirty="0"/>
              <a:t>FCC Review of Rules and Requirements For Priority Services, FCC-22-36, </a:t>
            </a:r>
            <a:r>
              <a:rPr lang="en-US" sz="1400" dirty="0">
                <a:hlinkClick r:id="rId4"/>
              </a:rPr>
              <a:t>https://www.fcc.gov/document/fcc-modernizes-and-improves-its-priority-services-rules-0</a:t>
            </a:r>
            <a:endParaRPr lang="en-US" sz="1400" dirty="0">
              <a:hlinkClick r:id="rId5"/>
            </a:endParaRPr>
          </a:p>
          <a:p>
            <a:pPr>
              <a:buFont typeface="Arial" panose="020B0604020202020204" pitchFamily="34" charset="0"/>
              <a:buChar char="•"/>
            </a:pPr>
            <a:r>
              <a:rPr lang="en-US" sz="1400" dirty="0">
                <a:hlinkClick r:id="rId5"/>
              </a:rPr>
              <a:t>https://mentor.ieee.org/802.11/dcn/22/11-22-1074-01-0wng-priority-access-fcc-r-o-and-additional-use-cases.pdf</a:t>
            </a:r>
            <a:endParaRPr lang="en-US" sz="1400" dirty="0"/>
          </a:p>
          <a:p>
            <a:pPr>
              <a:buFont typeface="Arial" panose="020B0604020202020204" pitchFamily="34" charset="0"/>
              <a:buChar char="•"/>
            </a:pPr>
            <a:r>
              <a:rPr lang="en-GB" sz="1400" dirty="0"/>
              <a:t>Information on the Belgium Blue Light Mobile service was found in the following sources (Last viewed May 2024):  </a:t>
            </a:r>
            <a:r>
              <a:rPr lang="en-GB" sz="1400" u="sng" dirty="0">
                <a:hlinkClick r:id="rId6"/>
              </a:rPr>
              <a:t>https://www.astrid.be/en/services/blue-light-mobile</a:t>
            </a:r>
            <a:r>
              <a:rPr lang="en-GB" sz="1400" dirty="0"/>
              <a:t>, (in English), </a:t>
            </a:r>
            <a:r>
              <a:rPr lang="en-GB" sz="1400" u="sng" dirty="0">
                <a:hlinkClick r:id="rId7"/>
              </a:rPr>
              <a:t>https://www.astrid.be/sites/public/files/2024-02/BLM_userguide_jan2024_NL.pdf</a:t>
            </a:r>
            <a:r>
              <a:rPr lang="en-GB" sz="1400" dirty="0"/>
              <a:t> (in Dutch), </a:t>
            </a:r>
            <a:r>
              <a:rPr lang="en-GB" sz="1400" u="sng" dirty="0">
                <a:hlinkClick r:id="rId8"/>
              </a:rPr>
              <a:t>https://www.criticalcomms.com/content/news/belgium-astrid-launches-the-next-generation-of-its-blue-light-mobile-service</a:t>
            </a:r>
            <a:r>
              <a:rPr lang="en-GB" sz="1400" dirty="0"/>
              <a:t> (in English), </a:t>
            </a:r>
            <a:r>
              <a:rPr lang="en-GB" sz="1400" u="sng" dirty="0">
                <a:hlinkClick r:id="rId8"/>
              </a:rPr>
              <a:t>https://www.criticalcomms.com/content/news/belgium-astrid-launches-the-next-generation-of-its-blue-light-mobile-service</a:t>
            </a:r>
            <a:r>
              <a:rPr lang="en-GB" sz="1400" dirty="0"/>
              <a:t> (in English)</a:t>
            </a:r>
            <a:endParaRPr lang="en-US" sz="1400" dirty="0"/>
          </a:p>
          <a:p>
            <a:pPr>
              <a:buFont typeface="Arial" panose="020B0604020202020204" pitchFamily="34" charset="0"/>
              <a:buChar char="•"/>
            </a:pPr>
            <a:r>
              <a:rPr lang="en-GB" sz="1400" dirty="0"/>
              <a:t>Information on the mobile crisis communications services within the Czech Republic was found in the following sources (Last viewed: May 2024): </a:t>
            </a:r>
            <a:r>
              <a:rPr lang="en-GB" sz="1400" u="sng" dirty="0">
                <a:hlinkClick r:id="rId9"/>
              </a:rPr>
              <a:t>http://www.hzscr.cz/soubor/04-krizova-komunikace-rezim-kompatibility-pdf.aspx</a:t>
            </a:r>
            <a:r>
              <a:rPr lang="en-GB" sz="1400" dirty="0"/>
              <a:t> (in Czech) and </a:t>
            </a:r>
            <a:r>
              <a:rPr lang="en-GB" sz="1400" u="sng" dirty="0">
                <a:hlinkClick r:id="rId10"/>
              </a:rPr>
              <a:t>§ 18 - Communication of the Integrated Rescue System (netstranky.cz)</a:t>
            </a:r>
            <a:r>
              <a:rPr lang="en-GB" sz="1400" dirty="0"/>
              <a:t> (in Czech). </a:t>
            </a:r>
          </a:p>
          <a:p>
            <a:pPr>
              <a:buFont typeface="Arial" panose="020B0604020202020204" pitchFamily="34" charset="0"/>
              <a:buChar char="•"/>
            </a:pPr>
            <a:r>
              <a:rPr lang="en-GB" sz="1400" dirty="0"/>
              <a:t>Information on the mobile crisis communications services within Denmark was found in the following sources (Last viewed: May 2024): </a:t>
            </a:r>
            <a:r>
              <a:rPr lang="en-GB" sz="1400" u="sng" dirty="0">
                <a:hlinkClick r:id="rId11"/>
              </a:rPr>
              <a:t>Beskrivelse af </a:t>
            </a:r>
            <a:r>
              <a:rPr lang="en-GB" sz="1400" u="sng" dirty="0" err="1">
                <a:hlinkClick r:id="rId11"/>
              </a:rPr>
              <a:t>mobilprioriteringsordningen__CFCS_juli</a:t>
            </a:r>
            <a:r>
              <a:rPr lang="en-GB" sz="1400" u="sng" dirty="0">
                <a:hlinkClick r:id="rId11"/>
              </a:rPr>
              <a:t> 2019</a:t>
            </a:r>
            <a:r>
              <a:rPr lang="en-GB" sz="1400" dirty="0"/>
              <a:t> (in Danish) and </a:t>
            </a:r>
            <a:r>
              <a:rPr lang="en-US" sz="1400" u="sng" dirty="0">
                <a:hlinkClick r:id="rId12"/>
              </a:rPr>
              <a:t>vejledning-til-prioriteringsordningen-i-4g-netvark.pdf (cfcs.dk)</a:t>
            </a:r>
            <a:r>
              <a:rPr lang="en-GB" sz="1400" dirty="0"/>
              <a:t> (in Danish)</a:t>
            </a:r>
          </a:p>
          <a:p>
            <a:pPr>
              <a:buFont typeface="Arial" panose="020B0604020202020204" pitchFamily="34" charset="0"/>
              <a:buChar char="•"/>
            </a:pPr>
            <a:r>
              <a:rPr lang="en-GB" sz="1400" dirty="0"/>
              <a:t>Description of access class barring: </a:t>
            </a:r>
            <a:r>
              <a:rPr lang="en-US" sz="1400" dirty="0">
                <a:hlinkClick r:id="rId13"/>
              </a:rPr>
              <a:t>Performance analysis of access class barring for next generation IoT devices - ScienceDirect</a:t>
            </a:r>
            <a:endParaRPr lang="en-US" sz="1400" dirty="0"/>
          </a:p>
          <a:p>
            <a:pPr marL="0" indent="0"/>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Date Placeholder 4"/>
          <p:cNvSpPr>
            <a:spLocks noGrp="1"/>
          </p:cNvSpPr>
          <p:nvPr>
            <p:ph type="dt" idx="4294967295"/>
          </p:nvPr>
        </p:nvSpPr>
        <p:spPr/>
        <p:txBody>
          <a:bodyPr/>
          <a:lstStyle/>
          <a:p>
            <a:r>
              <a:rPr lang="en-US" dirty="0" smtClean="0"/>
              <a:t>Nov</a:t>
            </a:r>
            <a:r>
              <a:rPr lang="en-US" dirty="0" smtClean="0"/>
              <a:t>ember </a:t>
            </a:r>
            <a:r>
              <a:rPr lang="en-US" dirty="0"/>
              <a:t>2022</a:t>
            </a:r>
            <a:endParaRPr lang="en-GB" dirty="0"/>
          </a:p>
        </p:txBody>
      </p:sp>
      <p:sp>
        <p:nvSpPr>
          <p:cNvPr id="6" name="Footer Placeholder 5"/>
          <p:cNvSpPr>
            <a:spLocks noGrp="1"/>
          </p:cNvSpPr>
          <p:nvPr>
            <p:ph type="ftr" idx="14"/>
          </p:nvPr>
        </p:nvSpPr>
        <p:spPr/>
        <p:txBody>
          <a:bodyPr/>
          <a:lstStyle/>
          <a:p>
            <a:r>
              <a:rPr lang="en-GB" dirty="0"/>
              <a:t>Subir Das, Peraton Labs</a:t>
            </a:r>
          </a:p>
        </p:txBody>
      </p:sp>
    </p:spTree>
    <p:extLst>
      <p:ext uri="{BB962C8B-B14F-4D97-AF65-F5344CB8AC3E}">
        <p14:creationId xmlns:p14="http://schemas.microsoft.com/office/powerpoint/2010/main" val="3470888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1449386"/>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discusses the need for EPCS Priority Access to support additional use cases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smtClean="0"/>
              <a:t>Nov</a:t>
            </a:r>
            <a:r>
              <a:rPr lang="en-US" dirty="0" smtClean="0"/>
              <a:t>ember </a:t>
            </a:r>
            <a:r>
              <a:rPr lang="en-US" dirty="0"/>
              <a:t>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p:cNvSpPr>
            <a:spLocks noGrp="1" noChangeArrowheads="1"/>
          </p:cNvSpPr>
          <p:nvPr>
            <p:ph idx="1"/>
          </p:nvPr>
        </p:nvSpPr>
        <p:spPr>
          <a:xfrm>
            <a:off x="983092" y="1447800"/>
            <a:ext cx="10361084" cy="4572000"/>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EPCS (Emergency Preparedness Communications Service) Priority Access features were specified in IEEE 802.11be for supporting National Security and </a:t>
            </a:r>
            <a:r>
              <a:rPr lang="en-US" dirty="0">
                <a:solidFill>
                  <a:schemeClr val="tx1"/>
                </a:solidFill>
              </a:rPr>
              <a:t>Emergency </a:t>
            </a:r>
            <a:r>
              <a:rPr lang="en-US" dirty="0"/>
              <a:t>Preparedness (NSEP) Communications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use case required Non-AP MLD to be successfully authenticated and associated with an AP MLD before EPCS Priority Access can be </a:t>
            </a:r>
            <a:r>
              <a:rPr lang="en-US" dirty="0">
                <a:solidFill>
                  <a:schemeClr val="tx1"/>
                </a:solidFill>
              </a:rPr>
              <a:t>enabled</a:t>
            </a:r>
            <a:r>
              <a:rPr lang="en-US"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AP MLD can grant the EPCS Priority Access once it verifies that non-AP MLD has the authority to use the features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Either non-AP MLD or AP MLD can request and teardown the EPCS Priority Access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feature is optional in IEEE 802.11be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smtClean="0"/>
              <a:t>Nov</a:t>
            </a:r>
            <a:r>
              <a:rPr lang="en-US" dirty="0" smtClean="0"/>
              <a:t>ember </a:t>
            </a:r>
            <a:r>
              <a:rPr lang="en-US" dirty="0"/>
              <a:t>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 and Requirement </a:t>
            </a:r>
          </a:p>
        </p:txBody>
      </p:sp>
      <p:sp>
        <p:nvSpPr>
          <p:cNvPr id="5122" name="Rectangle 2"/>
          <p:cNvSpPr>
            <a:spLocks noGrp="1" noChangeArrowheads="1"/>
          </p:cNvSpPr>
          <p:nvPr>
            <p:ph idx="1"/>
          </p:nvPr>
        </p:nvSpPr>
        <p:spPr>
          <a:xfrm>
            <a:off x="1032894" y="1676400"/>
            <a:ext cx="10361084" cy="4724400"/>
          </a:xfrm>
          <a:ln/>
        </p:spPr>
        <p:txBody>
          <a:bodyPr/>
          <a:lstStyle/>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Use Case I: </a:t>
            </a:r>
            <a:r>
              <a:rPr lang="en-US" dirty="0">
                <a:solidFill>
                  <a:schemeClr val="tx1"/>
                </a:solidFill>
              </a:rPr>
              <a:t>During emergencies, network congestion may present users with emergency preparedness responsibilities from (re)associating.  Enabling their access requires that STAs capable of obtaining EPCS Priority Access (i.e., those configured to be authorized for the service) should be able to transmit management frames for authentication and association with higher priority than normal STAs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Failure to support the above will prevent EP personnel, whose mission is to help the citizens during emergencies and save lives, from performing their responsibilities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current solution in IEEE 802.11be does not support the above use case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scope in IEEE 802.11be was limited and it was appropriate at that time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Given the market acceptance of the EPCS features, it is essential that we address this use case in IEEE 802.11bn </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4</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smtClean="0"/>
              <a:t>Nov</a:t>
            </a:r>
            <a:r>
              <a:rPr lang="en-US" dirty="0" smtClean="0"/>
              <a:t>ember </a:t>
            </a:r>
            <a:r>
              <a:rPr lang="en-US" dirty="0"/>
              <a:t>2024</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Regulatory Update in USA </a:t>
            </a:r>
          </a:p>
        </p:txBody>
      </p:sp>
      <p:sp>
        <p:nvSpPr>
          <p:cNvPr id="5122" name="Rectangle 2"/>
          <p:cNvSpPr>
            <a:spLocks noGrp="1" noChangeArrowheads="1"/>
          </p:cNvSpPr>
          <p:nvPr>
            <p:ph idx="1"/>
          </p:nvPr>
        </p:nvSpPr>
        <p:spPr>
          <a:xfrm>
            <a:off x="1028700" y="1567543"/>
            <a:ext cx="10553700" cy="4875214"/>
          </a:xfrm>
          <a:ln/>
        </p:spPr>
        <p:txBody>
          <a:bodyPr/>
          <a:lstStyle/>
          <a:p>
            <a:pPr lvl="0">
              <a:buFont typeface="Arial" panose="020B0604020202020204" pitchFamily="34" charset="0"/>
              <a:buChar char="•"/>
            </a:pPr>
            <a:r>
              <a:rPr lang="en-US" sz="2000" dirty="0"/>
              <a:t>Federal Communication Commission (FCC) within United States released a new Report and Order (FCC-22-36) addressing the Wireless Priority Service (WPS) (a.k.a., NSEP Priority Service) in 2022  </a:t>
            </a:r>
          </a:p>
          <a:p>
            <a:pPr lvl="1">
              <a:buFont typeface="Arial" panose="020B0604020202020204" pitchFamily="34" charset="0"/>
              <a:buChar char="•"/>
            </a:pPr>
            <a:r>
              <a:rPr lang="en-US" sz="1800" dirty="0"/>
              <a:t>Report and Order (R&amp;O) specifies operation of priority service on public wireless communications networks</a:t>
            </a:r>
          </a:p>
          <a:p>
            <a:pPr lvl="0">
              <a:buFont typeface="Arial" panose="020B0604020202020204" pitchFamily="34" charset="0"/>
              <a:buChar char="•"/>
            </a:pPr>
            <a:r>
              <a:rPr lang="en-US" sz="2000" dirty="0"/>
              <a:t>A Few highlights on Wireless Priority Service (WPS) </a:t>
            </a:r>
          </a:p>
          <a:p>
            <a:pPr lvl="1">
              <a:buFont typeface="Arial" panose="020B0604020202020204" pitchFamily="34" charset="0"/>
              <a:buChar char="•"/>
            </a:pPr>
            <a:r>
              <a:rPr lang="en-US" sz="1600" dirty="0"/>
              <a:t>Explicitly authorizes WPS preemption of public communications</a:t>
            </a:r>
          </a:p>
          <a:p>
            <a:pPr lvl="2">
              <a:buFont typeface="Arial" panose="020B0604020202020204" pitchFamily="34" charset="0"/>
              <a:buChar char="•"/>
            </a:pPr>
            <a:r>
              <a:rPr lang="en-US" sz="1400" i="1" dirty="0"/>
              <a:t>Preemption: process of terminating or degrading lower priority communications in favor of higher priority communications</a:t>
            </a:r>
          </a:p>
          <a:p>
            <a:pPr lvl="1">
              <a:buFont typeface="Arial" panose="020B0604020202020204" pitchFamily="34" charset="0"/>
              <a:buChar char="•"/>
            </a:pPr>
            <a:r>
              <a:rPr lang="en-US" sz="1600" dirty="0"/>
              <a:t>Expressly permits priority voice, video, and data sessions</a:t>
            </a:r>
          </a:p>
          <a:p>
            <a:pPr lvl="1">
              <a:buFont typeface="Arial" panose="020B0604020202020204" pitchFamily="34" charset="0"/>
              <a:buChar char="•"/>
            </a:pPr>
            <a:r>
              <a:rPr lang="en-US" sz="1600" dirty="0"/>
              <a:t>Expressly authorizes priority signaling (registration, invocation)</a:t>
            </a:r>
          </a:p>
          <a:p>
            <a:pPr lvl="1">
              <a:buFont typeface="Arial" panose="020B0604020202020204" pitchFamily="34" charset="0"/>
              <a:buChar char="•"/>
            </a:pPr>
            <a:r>
              <a:rPr lang="en-US" sz="1600" dirty="0"/>
              <a:t>Expands WPS eligibility to include additional users</a:t>
            </a:r>
          </a:p>
          <a:p>
            <a:pPr lvl="1">
              <a:buFont typeface="Arial" panose="020B0604020202020204" pitchFamily="34" charset="0"/>
              <a:buChar char="•"/>
            </a:pPr>
            <a:r>
              <a:rPr lang="en-US" sz="1600" dirty="0"/>
              <a:t>Clarifies that higher priority users take precedence over those with lower priority </a:t>
            </a:r>
          </a:p>
          <a:p>
            <a:pPr lvl="2">
              <a:buFont typeface="Arial" panose="020B0604020202020204" pitchFamily="34" charset="0"/>
              <a:buChar char="•"/>
            </a:pPr>
            <a:r>
              <a:rPr lang="en-US" sz="1400" dirty="0"/>
              <a:t>Five (5) priority levels were defined in earlier R &amp; O</a:t>
            </a:r>
          </a:p>
          <a:p>
            <a:pPr lvl="2">
              <a:buFont typeface="Arial" panose="020B0604020202020204" pitchFamily="34" charset="0"/>
              <a:buChar char="•"/>
            </a:pPr>
            <a:endParaRPr lang="en-US" sz="1600" dirty="0"/>
          </a:p>
          <a:p>
            <a:pPr marL="0" lvl="0" indent="0"/>
            <a:r>
              <a:rPr lang="en-US" sz="1600" dirty="0"/>
              <a:t>Note: Wireless Priority Service (WPS) is not mandated by the FCC</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5</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4" name="Date Placeholder 3"/>
          <p:cNvSpPr>
            <a:spLocks noGrp="1"/>
          </p:cNvSpPr>
          <p:nvPr>
            <p:ph type="dt" idx="15"/>
          </p:nvPr>
        </p:nvSpPr>
        <p:spPr/>
        <p:txBody>
          <a:bodyPr/>
          <a:lstStyle/>
          <a:p>
            <a:r>
              <a:rPr lang="en-US" dirty="0" smtClean="0"/>
              <a:t>Nov</a:t>
            </a:r>
            <a:r>
              <a:rPr lang="en-US" dirty="0" smtClean="0"/>
              <a:t>ember </a:t>
            </a:r>
            <a:r>
              <a:rPr lang="en-US" dirty="0"/>
              <a:t>2024</a:t>
            </a:r>
            <a:endParaRPr lang="en-GB" dirty="0"/>
          </a:p>
        </p:txBody>
      </p:sp>
    </p:spTree>
    <p:extLst>
      <p:ext uri="{BB962C8B-B14F-4D97-AF65-F5344CB8AC3E}">
        <p14:creationId xmlns:p14="http://schemas.microsoft.com/office/powerpoint/2010/main" val="26036134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Priority Services Offered in Various Countries </a:t>
            </a:r>
          </a:p>
        </p:txBody>
      </p:sp>
      <p:sp>
        <p:nvSpPr>
          <p:cNvPr id="5122" name="Rectangle 2"/>
          <p:cNvSpPr>
            <a:spLocks noGrp="1" noChangeArrowheads="1"/>
          </p:cNvSpPr>
          <p:nvPr>
            <p:ph idx="1"/>
          </p:nvPr>
        </p:nvSpPr>
        <p:spPr>
          <a:xfrm>
            <a:off x="1028700" y="1567543"/>
            <a:ext cx="10361084" cy="4604656"/>
          </a:xfrm>
          <a:ln/>
        </p:spPr>
        <p:txBody>
          <a:bodyPr/>
          <a:lstStyle/>
          <a:p>
            <a:pPr>
              <a:buFont typeface="Arial" panose="020B0604020202020204" pitchFamily="34" charset="0"/>
              <a:buChar char="•"/>
            </a:pPr>
            <a:r>
              <a:rPr lang="en-US" sz="2000" dirty="0"/>
              <a:t>In Belgium, Blue Light Mobile service enables priority communications for users with national security and emergency preparedness responsibilities</a:t>
            </a:r>
          </a:p>
          <a:p>
            <a:pPr lvl="1">
              <a:buFont typeface="Arial" panose="020B0604020202020204" pitchFamily="34" charset="0"/>
              <a:buChar char="•"/>
            </a:pPr>
            <a:r>
              <a:rPr lang="en-US" sz="1800" dirty="0"/>
              <a:t>Priority involves both exemption network management controls for both lower-and higher-priority users and preemption of other traffic on behalf of higher-priority users</a:t>
            </a:r>
          </a:p>
          <a:p>
            <a:pPr>
              <a:buFont typeface="Arial" panose="020B0604020202020204" pitchFamily="34" charset="0"/>
              <a:buChar char="•"/>
            </a:pPr>
            <a:r>
              <a:rPr lang="en-US" sz="2000" dirty="0"/>
              <a:t>In Czech Republic, mobile crises communications service provides priority for three user classes and four priority levels</a:t>
            </a:r>
          </a:p>
          <a:p>
            <a:pPr lvl="1">
              <a:buFont typeface="Arial" panose="020B0604020202020204" pitchFamily="34" charset="0"/>
              <a:buChar char="•"/>
            </a:pPr>
            <a:r>
              <a:rPr lang="en-US" sz="1800" dirty="0"/>
              <a:t>Traffic assigned to priority levels based on user class and situation (e.g., crisis or non-crisis)</a:t>
            </a:r>
          </a:p>
          <a:p>
            <a:pPr lvl="1">
              <a:buFont typeface="Arial" panose="020B0604020202020204" pitchFamily="34" charset="0"/>
              <a:buChar char="•"/>
            </a:pPr>
            <a:r>
              <a:rPr lang="en-US" sz="1800" dirty="0"/>
              <a:t>Service includes variety of priority actions, e.g., calls at highest priority level can preempt lower-priority and non-priority calls other than emergency (i.e., 112) calls.  </a:t>
            </a:r>
          </a:p>
          <a:p>
            <a:pPr>
              <a:buFont typeface="Arial" panose="020B0604020202020204" pitchFamily="34" charset="0"/>
              <a:buChar char="•"/>
            </a:pPr>
            <a:r>
              <a:rPr lang="en-US" sz="2000" dirty="0"/>
              <a:t>In Denmark, priority communications program provides preferential network access for first responders and individuals supporting critical infrastructure</a:t>
            </a:r>
          </a:p>
          <a:p>
            <a:pPr lvl="1">
              <a:buFont typeface="Arial" panose="020B0604020202020204" pitchFamily="34" charset="0"/>
              <a:buChar char="•"/>
            </a:pPr>
            <a:r>
              <a:rPr lang="en-US" sz="1800" dirty="0"/>
              <a:t>Supports two priority levels, one that includes preferential access by authorized users and another that, when declared, restricts network access by (i.e., preempts) non-priority users</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B3165115-9078-433B-A278-1F5ED971F63A}"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Subir Das, Peraton Labs </a:t>
            </a:r>
          </a:p>
        </p:txBody>
      </p:sp>
      <p:sp>
        <p:nvSpPr>
          <p:cNvPr id="4" name="Date Placeholder 3"/>
          <p:cNvSpPr>
            <a:spLocks noGrp="1"/>
          </p:cNvSpPr>
          <p:nvPr>
            <p:ph type="dt" idx="15"/>
          </p:nvPr>
        </p:nvSpPr>
        <p:spPr/>
        <p:txBody>
          <a:bodyPr/>
          <a:lstStyle/>
          <a:p>
            <a:pPr lvl="0">
              <a:defRPr/>
            </a:pPr>
            <a:r>
              <a:rPr lang="en-US" dirty="0"/>
              <a:t>September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2024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779646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II and Requirements</a:t>
            </a:r>
            <a:endParaRPr lang="en-US" dirty="0">
              <a:solidFill>
                <a:srgbClr val="FF0000"/>
              </a:solidFill>
            </a:endParaRPr>
          </a:p>
        </p:txBody>
      </p:sp>
      <p:sp>
        <p:nvSpPr>
          <p:cNvPr id="3" name="Content Placeholder 2"/>
          <p:cNvSpPr>
            <a:spLocks noGrp="1"/>
          </p:cNvSpPr>
          <p:nvPr>
            <p:ph idx="1"/>
          </p:nvPr>
        </p:nvSpPr>
        <p:spPr>
          <a:xfrm>
            <a:off x="914401" y="1751014"/>
            <a:ext cx="10361084" cy="4494213"/>
          </a:xfrm>
        </p:spPr>
        <p:txBody>
          <a:bodyPr/>
          <a:lstStyle/>
          <a:p>
            <a:pPr algn="just">
              <a:buFont typeface="Arial" panose="020B0604020202020204" pitchFamily="34" charset="0"/>
              <a:buChar char="•"/>
            </a:pPr>
            <a:r>
              <a:rPr lang="en-US" sz="1800" dirty="0"/>
              <a:t>Use Case II: During crisis situation, WLAN may become congested with traffic from general public and users authorized for priority at several levels.  To ensure authorized EPCS users can communicate to fulfill their emergency responsibilities, network may need to restrict access.  Such restrictions could apply to public users with an exemption for </a:t>
            </a:r>
            <a:r>
              <a:rPr lang="en-US" sz="1800" dirty="0">
                <a:solidFill>
                  <a:schemeClr val="tx1"/>
                </a:solidFill>
              </a:rPr>
              <a:t>EPCS </a:t>
            </a:r>
            <a:r>
              <a:rPr lang="en-US" sz="1800" dirty="0"/>
              <a:t>users to ensure their ability to communicate.</a:t>
            </a:r>
          </a:p>
          <a:p>
            <a:pPr lvl="1" algn="just">
              <a:buFont typeface="Arial" panose="020B0604020202020204" pitchFamily="34" charset="0"/>
              <a:buChar char="•"/>
            </a:pPr>
            <a:r>
              <a:rPr lang="en-US" sz="1600" b="1" i="1" dirty="0"/>
              <a:t>Form of Preemption: process of terminating (or degrading) lower priority communications in favor of higher priority communications</a:t>
            </a:r>
          </a:p>
          <a:p>
            <a:pPr lvl="1" algn="just">
              <a:buFont typeface="Arial" panose="020B0604020202020204" pitchFamily="34" charset="0"/>
              <a:buChar char="•"/>
            </a:pPr>
            <a:r>
              <a:rPr lang="en-US" sz="1600" dirty="0"/>
              <a:t>Our aim is to provide mechanism that gives benefits of preemption, as defined, through controlled management of channel access</a:t>
            </a:r>
          </a:p>
          <a:p>
            <a:pPr>
              <a:buFont typeface="Arial" panose="020B0604020202020204" pitchFamily="34" charset="0"/>
              <a:buChar char="•"/>
            </a:pPr>
            <a:r>
              <a:rPr lang="en-US" sz="1800" dirty="0"/>
              <a:t>IEEE 802.11 networks should provide means to enable access control with an exemption </a:t>
            </a:r>
            <a:r>
              <a:rPr lang="en-US" sz="1800" dirty="0">
                <a:solidFill>
                  <a:schemeClr val="tx1"/>
                </a:solidFill>
              </a:rPr>
              <a:t>on behalf of </a:t>
            </a:r>
            <a:r>
              <a:rPr lang="en-US" sz="1800" dirty="0"/>
              <a:t> EPCS STAs</a:t>
            </a:r>
          </a:p>
          <a:p>
            <a:pPr lvl="1">
              <a:buFont typeface="Arial" panose="020B0604020202020204" pitchFamily="34" charset="0"/>
              <a:buChar char="•"/>
            </a:pPr>
            <a:r>
              <a:rPr lang="en-US" sz="1600" dirty="0"/>
              <a:t>Current EPCS priority in IEEE 802.11be only provides probabilistic advantage via EDCA </a:t>
            </a:r>
          </a:p>
          <a:p>
            <a:pPr lvl="1">
              <a:buFont typeface="Arial" panose="020B0604020202020204" pitchFamily="34" charset="0"/>
              <a:buChar char="•"/>
            </a:pPr>
            <a:r>
              <a:rPr lang="en-US" sz="1600" dirty="0"/>
              <a:t>Controlled access could provide critical advantage for NS/EP personnel under extreme conditions</a:t>
            </a:r>
            <a:endParaRPr lang="en-US" sz="1400" dirty="0"/>
          </a:p>
          <a:p>
            <a:pPr>
              <a:buFont typeface="Arial" panose="020B0604020202020204" pitchFamily="34" charset="0"/>
              <a:buChar char="•"/>
            </a:pPr>
            <a:r>
              <a:rPr lang="en-US" sz="1800" dirty="0"/>
              <a:t>Given the new regulatory and existing service requirements, it is important that we address the above in IEEE 802.11bn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Date Placeholder 4"/>
          <p:cNvSpPr>
            <a:spLocks noGrp="1"/>
          </p:cNvSpPr>
          <p:nvPr>
            <p:ph type="dt" idx="4294967295"/>
          </p:nvPr>
        </p:nvSpPr>
        <p:spPr/>
        <p:txBody>
          <a:bodyPr/>
          <a:lstStyle/>
          <a:p>
            <a:r>
              <a:rPr lang="en-US" dirty="0" smtClean="0"/>
              <a:t>Nov</a:t>
            </a:r>
            <a:r>
              <a:rPr lang="en-US" dirty="0" smtClean="0"/>
              <a:t>ember </a:t>
            </a:r>
            <a:r>
              <a:rPr lang="en-US" dirty="0"/>
              <a:t>2024</a:t>
            </a:r>
            <a:endParaRPr lang="en-GB" dirty="0"/>
          </a:p>
        </p:txBody>
      </p:sp>
      <p:sp>
        <p:nvSpPr>
          <p:cNvPr id="6" name="Footer Placeholder 5"/>
          <p:cNvSpPr>
            <a:spLocks noGrp="1"/>
          </p:cNvSpPr>
          <p:nvPr>
            <p:ph type="ftr" idx="14"/>
          </p:nvPr>
        </p:nvSpPr>
        <p:spPr/>
        <p:txBody>
          <a:bodyPr/>
          <a:lstStyle/>
          <a:p>
            <a:r>
              <a:rPr lang="en-GB" dirty="0"/>
              <a:t>Subir Das, Peraton Labs</a:t>
            </a:r>
          </a:p>
        </p:txBody>
      </p:sp>
    </p:spTree>
    <p:extLst>
      <p:ext uri="{BB962C8B-B14F-4D97-AF65-F5344CB8AC3E}">
        <p14:creationId xmlns:p14="http://schemas.microsoft.com/office/powerpoint/2010/main" val="1493554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28C30-FFB4-42C3-B7EB-559DA0D028D8}"/>
              </a:ext>
            </a:extLst>
          </p:cNvPr>
          <p:cNvSpPr>
            <a:spLocks noGrp="1"/>
          </p:cNvSpPr>
          <p:nvPr>
            <p:ph type="title"/>
          </p:nvPr>
        </p:nvSpPr>
        <p:spPr/>
        <p:txBody>
          <a:bodyPr/>
          <a:lstStyle/>
          <a:p>
            <a:r>
              <a:rPr lang="en-US" dirty="0"/>
              <a:t>Use case II: Cellular Network Analogy</a:t>
            </a:r>
          </a:p>
        </p:txBody>
      </p:sp>
      <p:sp>
        <p:nvSpPr>
          <p:cNvPr id="3" name="Content Placeholder 2">
            <a:extLst>
              <a:ext uri="{FF2B5EF4-FFF2-40B4-BE49-F238E27FC236}">
                <a16:creationId xmlns:a16="http://schemas.microsoft.com/office/drawing/2014/main" id="{61B3E5F6-ADD7-40C1-AE4A-89679200B263}"/>
              </a:ext>
            </a:extLst>
          </p:cNvPr>
          <p:cNvSpPr>
            <a:spLocks noGrp="1"/>
          </p:cNvSpPr>
          <p:nvPr>
            <p:ph idx="1"/>
          </p:nvPr>
        </p:nvSpPr>
        <p:spPr/>
        <p:txBody>
          <a:bodyPr/>
          <a:lstStyle/>
          <a:p>
            <a:pPr>
              <a:buFont typeface="Arial" panose="020B0604020202020204" pitchFamily="34" charset="0"/>
              <a:buChar char="•"/>
            </a:pPr>
            <a:r>
              <a:rPr lang="en-US" sz="2000" dirty="0"/>
              <a:t>Cellular networks support concept of Access Class Barring</a:t>
            </a:r>
          </a:p>
          <a:p>
            <a:pPr lvl="1">
              <a:buFont typeface="Arial" panose="020B0604020202020204" pitchFamily="34" charset="0"/>
              <a:buChar char="•"/>
            </a:pPr>
            <a:r>
              <a:rPr lang="en-US" sz="1800" dirty="0"/>
              <a:t>Every station is assigned one of ten base access classes</a:t>
            </a:r>
          </a:p>
          <a:p>
            <a:pPr lvl="1">
              <a:buFont typeface="Arial" panose="020B0604020202020204" pitchFamily="34" charset="0"/>
              <a:buChar char="•"/>
            </a:pPr>
            <a:r>
              <a:rPr lang="en-US" sz="1800" dirty="0"/>
              <a:t>Select stations are also assigned one of a small set of elevated access classes</a:t>
            </a:r>
          </a:p>
          <a:p>
            <a:pPr lvl="2">
              <a:buFont typeface="Arial" panose="020B0604020202020204" pitchFamily="34" charset="0"/>
              <a:buChar char="•"/>
            </a:pPr>
            <a:r>
              <a:rPr lang="en-US" sz="1600" dirty="0"/>
              <a:t>e.g., access classes for network management, those making emergency (e.g., 911, 112) calls</a:t>
            </a:r>
          </a:p>
          <a:p>
            <a:pPr lvl="1">
              <a:buFont typeface="Arial" panose="020B0604020202020204" pitchFamily="34" charset="0"/>
              <a:buChar char="•"/>
            </a:pPr>
            <a:r>
              <a:rPr lang="en-US" sz="1800" dirty="0"/>
              <a:t>When network load increases, Base Station can (probabilistically) bar some classes from gaining access</a:t>
            </a:r>
          </a:p>
          <a:p>
            <a:pPr lvl="2">
              <a:buFont typeface="Arial" panose="020B0604020202020204" pitchFamily="34" charset="0"/>
              <a:buChar char="•"/>
            </a:pPr>
            <a:r>
              <a:rPr lang="en-US" sz="1600" dirty="0"/>
              <a:t>Base station broadcasts barring factors for ten base access classes</a:t>
            </a:r>
          </a:p>
          <a:p>
            <a:pPr lvl="2">
              <a:buFont typeface="Arial" panose="020B0604020202020204" pitchFamily="34" charset="0"/>
              <a:buChar char="•"/>
            </a:pPr>
            <a:r>
              <a:rPr lang="en-US" sz="1600" dirty="0"/>
              <a:t>User devices generate random number – only those with number less than barring factor are allowed attempt network access</a:t>
            </a:r>
          </a:p>
          <a:p>
            <a:pPr lvl="2">
              <a:buFont typeface="Arial" panose="020B0604020202020204" pitchFamily="34" charset="0"/>
              <a:buChar char="•"/>
            </a:pPr>
            <a:r>
              <a:rPr lang="en-US" sz="1600" dirty="0"/>
              <a:t>Select stations with an elevated access class are exempt from access class barring test</a:t>
            </a:r>
          </a:p>
          <a:p>
            <a:pPr>
              <a:buFont typeface="Arial" panose="020B0604020202020204" pitchFamily="34" charset="0"/>
              <a:buChar char="•"/>
            </a:pPr>
            <a:r>
              <a:rPr lang="en-US" sz="2000" dirty="0"/>
              <a:t>NS/EP users have dedicated access class that gives them exemption from access class barring</a:t>
            </a:r>
          </a:p>
          <a:p>
            <a:pPr lvl="1">
              <a:buFont typeface="Arial" panose="020B0604020202020204" pitchFamily="34" charset="0"/>
              <a:buChar char="•"/>
            </a:pPr>
            <a:r>
              <a:rPr lang="en-US" sz="1800" dirty="0"/>
              <a:t>This is analogy with desirable characteristics.  Implementation within WLAN is TBD.</a:t>
            </a:r>
          </a:p>
          <a:p>
            <a:endParaRPr lang="en-US" sz="2000" dirty="0"/>
          </a:p>
        </p:txBody>
      </p:sp>
      <p:sp>
        <p:nvSpPr>
          <p:cNvPr id="4" name="Slide Number Placeholder 3">
            <a:extLst>
              <a:ext uri="{FF2B5EF4-FFF2-40B4-BE49-F238E27FC236}">
                <a16:creationId xmlns:a16="http://schemas.microsoft.com/office/drawing/2014/main" id="{5F5E3443-0B45-40C3-91AC-54FE63AA9A70}"/>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66CDD07-5CC7-487F-B45B-F376A960857C}"/>
              </a:ext>
            </a:extLst>
          </p:cNvPr>
          <p:cNvSpPr>
            <a:spLocks noGrp="1"/>
          </p:cNvSpPr>
          <p:nvPr>
            <p:ph type="ftr" idx="14"/>
          </p:nvPr>
        </p:nvSpPr>
        <p:spPr/>
        <p:txBody>
          <a:bodyPr/>
          <a:lstStyle/>
          <a:p>
            <a:r>
              <a:rPr lang="en-GB" dirty="0"/>
              <a:t>Name, Affiliation</a:t>
            </a:r>
          </a:p>
        </p:txBody>
      </p:sp>
      <p:sp>
        <p:nvSpPr>
          <p:cNvPr id="6" name="Date Placeholder 5">
            <a:extLst>
              <a:ext uri="{FF2B5EF4-FFF2-40B4-BE49-F238E27FC236}">
                <a16:creationId xmlns:a16="http://schemas.microsoft.com/office/drawing/2014/main" id="{706B62E7-0FC2-4217-936F-9B199DF9BB0C}"/>
              </a:ext>
            </a:extLst>
          </p:cNvPr>
          <p:cNvSpPr>
            <a:spLocks noGrp="1"/>
          </p:cNvSpPr>
          <p:nvPr>
            <p:ph type="dt" idx="15"/>
          </p:nvPr>
        </p:nvSpPr>
        <p:spPr/>
        <p:txBody>
          <a:bodyPr/>
          <a:lstStyle/>
          <a:p>
            <a:r>
              <a:rPr lang="en-US" dirty="0" smtClean="0"/>
              <a:t>Nov</a:t>
            </a:r>
            <a:r>
              <a:rPr lang="en-US" dirty="0" smtClean="0"/>
              <a:t>ember </a:t>
            </a:r>
            <a:r>
              <a:rPr lang="en-US" dirty="0"/>
              <a:t>2024</a:t>
            </a:r>
            <a:endParaRPr lang="en-GB" dirty="0"/>
          </a:p>
        </p:txBody>
      </p:sp>
    </p:spTree>
    <p:extLst>
      <p:ext uri="{BB962C8B-B14F-4D97-AF65-F5344CB8AC3E}">
        <p14:creationId xmlns:p14="http://schemas.microsoft.com/office/powerpoint/2010/main" val="2427414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2" name="Content Placeholder 1"/>
          <p:cNvSpPr>
            <a:spLocks noGrp="1"/>
          </p:cNvSpPr>
          <p:nvPr>
            <p:ph idx="1"/>
          </p:nvPr>
        </p:nvSpPr>
        <p:spPr/>
        <p:txBody>
          <a:bodyPr/>
          <a:lstStyle/>
          <a:p>
            <a:r>
              <a:rPr lang="en-US" dirty="0" smtClean="0"/>
              <a:t>SP1</a:t>
            </a:r>
            <a:r>
              <a:rPr lang="en-US" dirty="0"/>
              <a:t>: Do you agree to define a mechanism that enables </a:t>
            </a:r>
            <a:r>
              <a:rPr lang="en-US" dirty="0" smtClean="0"/>
              <a:t>APs </a:t>
            </a:r>
            <a:r>
              <a:rPr lang="en-US" dirty="0"/>
              <a:t>affiliated with EPCS-capable AP MLDs, to assign priority channel access to non-AP STAs affiliated with EPCS-capable non-AP MLDs, for management frame transmissions prior to the non-AP MLDs’ (re)association with the AP MLD.</a:t>
            </a:r>
          </a:p>
          <a:p>
            <a:endParaRPr lang="en-US" dirty="0"/>
          </a:p>
          <a:p>
            <a:r>
              <a:rPr lang="en-US" dirty="0" smtClean="0"/>
              <a:t>Y </a:t>
            </a:r>
            <a:r>
              <a:rPr lang="en-US" dirty="0"/>
              <a:t>– </a:t>
            </a:r>
          </a:p>
          <a:p>
            <a:r>
              <a:rPr lang="en-US" dirty="0"/>
              <a:t>N - </a:t>
            </a:r>
          </a:p>
          <a:p>
            <a:r>
              <a:rPr lang="en-US" dirty="0"/>
              <a:t>A -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a:t>Subir Das, Peraton Labs </a:t>
            </a:r>
          </a:p>
        </p:txBody>
      </p:sp>
      <p:sp>
        <p:nvSpPr>
          <p:cNvPr id="7" name="Date Placeholder 3"/>
          <p:cNvSpPr>
            <a:spLocks noGrp="1"/>
          </p:cNvSpPr>
          <p:nvPr>
            <p:ph type="dt" idx="15"/>
          </p:nvPr>
        </p:nvSpPr>
        <p:spPr>
          <a:xfrm>
            <a:off x="929217" y="333375"/>
            <a:ext cx="2499764" cy="273050"/>
          </a:xfrm>
        </p:spPr>
        <p:txBody>
          <a:bodyPr/>
          <a:lstStyle/>
          <a:p>
            <a:r>
              <a:rPr lang="en-US" dirty="0" smtClean="0"/>
              <a:t>Nov</a:t>
            </a:r>
            <a:r>
              <a:rPr lang="en-US" dirty="0" smtClean="0"/>
              <a:t>ember </a:t>
            </a:r>
            <a:r>
              <a:rPr lang="en-US" dirty="0"/>
              <a:t>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13046</TotalTime>
  <Words>1328</Words>
  <Application>Microsoft Office PowerPoint</Application>
  <PresentationFormat>Widescreen</PresentationFormat>
  <Paragraphs>132</Paragraphs>
  <Slides>10</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MS Gothic</vt:lpstr>
      <vt:lpstr>Arial</vt:lpstr>
      <vt:lpstr>Arial Unicode MS</vt:lpstr>
      <vt:lpstr>Times New Roman</vt:lpstr>
      <vt:lpstr>Office Theme</vt:lpstr>
      <vt:lpstr>Document</vt:lpstr>
      <vt:lpstr>EPCS Priority Access for Additional Use Cases</vt:lpstr>
      <vt:lpstr>Abstract</vt:lpstr>
      <vt:lpstr>Background</vt:lpstr>
      <vt:lpstr>Use Case and Requirement </vt:lpstr>
      <vt:lpstr> Regulatory Update in USA </vt:lpstr>
      <vt:lpstr>Example Priority Services Offered in Various Countries </vt:lpstr>
      <vt:lpstr>Use case II and Requirements</vt:lpstr>
      <vt:lpstr>Use case II: Cellular Network Analogy</vt:lpstr>
      <vt:lpstr>Straw Poll -1</vt:lpstr>
      <vt:lpstr>References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Subir</dc:creator>
  <cp:keywords/>
  <cp:lastModifiedBy>Subir</cp:lastModifiedBy>
  <cp:revision>69</cp:revision>
  <cp:lastPrinted>1601-01-01T00:00:00Z</cp:lastPrinted>
  <dcterms:created xsi:type="dcterms:W3CDTF">2024-05-12T11:38:09Z</dcterms:created>
  <dcterms:modified xsi:type="dcterms:W3CDTF">2024-11-12T15:30:05Z</dcterms:modified>
  <cp:category>Name, Affiliation</cp:category>
</cp:coreProperties>
</file>