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6" r:id="rId3"/>
    <p:sldId id="257" r:id="rId4"/>
    <p:sldId id="258" r:id="rId5"/>
    <p:sldId id="265" r:id="rId6"/>
    <p:sldId id="266" r:id="rId7"/>
    <p:sldId id="271" r:id="rId8"/>
    <p:sldId id="273" r:id="rId9"/>
    <p:sldId id="274" r:id="rId10"/>
    <p:sldId id="264" r:id="rId11"/>
    <p:sldId id="275" r:id="rId12"/>
    <p:sldId id="270"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660" autoAdjust="0"/>
    <p:restoredTop sz="86410" autoAdjust="0"/>
  </p:normalViewPr>
  <p:slideViewPr>
    <p:cSldViewPr>
      <p:cViewPr varScale="1">
        <p:scale>
          <a:sx n="58" d="100"/>
          <a:sy n="58" d="100"/>
        </p:scale>
        <p:origin x="620" y="56"/>
      </p:cViewPr>
      <p:guideLst>
        <p:guide orient="horz" pos="2160"/>
        <p:guide pos="3840"/>
      </p:guideLst>
    </p:cSldViewPr>
  </p:slideViewPr>
  <p:outlineViewPr>
    <p:cViewPr varScale="1">
      <p:scale>
        <a:sx n="170" d="200"/>
        <a:sy n="170" d="200"/>
      </p:scale>
      <p:origin x="0" y="-14346"/>
    </p:cViewPr>
  </p:outlineViewPr>
  <p:notesTextViewPr>
    <p:cViewPr>
      <p:scale>
        <a:sx n="100" d="100"/>
        <a:sy n="100" d="100"/>
      </p:scale>
      <p:origin x="0" y="0"/>
    </p:cViewPr>
  </p:notesTextViewPr>
  <p:notesViewPr>
    <p:cSldViewPr>
      <p:cViewPr varScale="1">
        <p:scale>
          <a:sx n="51" d="100"/>
          <a:sy n="51" d="100"/>
        </p:scale>
        <p:origin x="26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80760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792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6" name="Slide Number Placeholder 5"/>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DE40C9FC-4879-4F20-9ECA-A574A90476B7}"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989820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023242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6" name="Slide Number Placeholder 5"/>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3ABCC52B-A3F7-440B-BBF2-55191E6E7773}"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720964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Footer Placeholder 5"/>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7" name="Slide Number Placeholder 6"/>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1CD163DD-D5E7-41DA-95F2-71530C24F8C3}"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534842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 name="Footer Placeholder 7"/>
          <p:cNvSpPr>
            <a:spLocks noGrp="1"/>
          </p:cNvSpPr>
          <p:nvPr>
            <p:ph type="ftr" idx="11"/>
          </p:nvPr>
        </p:nvSpPr>
        <p:spPr>
          <a:xfrm>
            <a:off x="7524760" y="6475414"/>
            <a:ext cx="3865024" cy="180975"/>
          </a:xfrm>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9" name="Slide Number Placeholder 8"/>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559971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4" name="Footer Placeholder 3"/>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5" name="Slide Number Placeholder 4"/>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06B781AF-4CCF-49B0-A572-DE54FBE5D942}"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30955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3" name="Footer Placeholder 2"/>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4" name="Slide Number Placeholder 3"/>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9125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6" name="Slide Number Placeholder 5"/>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6B5E41C2-EF12-4EF2-8280-F2B4208277C2}"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348041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Month Year</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1"/>
          </p:nvPr>
        </p:nvSpPr>
        <p:spPr/>
        <p:txBody>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Name, Affiliation</a:t>
            </a:r>
          </a:p>
        </p:txBody>
      </p:sp>
      <p:sp>
        <p:nvSpPr>
          <p:cNvPr id="6" name="Slide Number Placeholder 5"/>
          <p:cNvSpPr>
            <a:spLocks noGrp="1"/>
          </p:cNvSpPr>
          <p:nvPr>
            <p:ph type="sldNum" idx="12"/>
          </p:nvPr>
        </p:nvSpPr>
        <p:spPr/>
        <p:txBody>
          <a:bodyPr/>
          <a:lstStyle>
            <a:lvl1pPr>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9B0D65C8-A0CA-4DDA-83BB-897866218593}"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405703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a:t>Name, Affiliation</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Name, Affiliation</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a:t>Name, Affiliation</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a:t>Name, Affiliation</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802.11-984/r2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May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Subir Das, Peraton Labs</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D09C756B-EB39-4236-ADBB-73052B179AE4}"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802.11-984/r2</a:t>
            </a:r>
          </a:p>
        </p:txBody>
      </p:sp>
    </p:spTree>
    <p:extLst>
      <p:ext uri="{BB962C8B-B14F-4D97-AF65-F5344CB8AC3E}">
        <p14:creationId xmlns:p14="http://schemas.microsoft.com/office/powerpoint/2010/main" val="4199426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13" Type="http://schemas.openxmlformats.org/officeDocument/2006/relationships/hyperlink" Target="https://www.sciencedirect.com/science/article/pii/S1110016820305123" TargetMode="External"/><Relationship Id="rId3" Type="http://schemas.openxmlformats.org/officeDocument/2006/relationships/hyperlink" Target="https://www.ieee802.org/11/private/Draft_Standards/11be/Draft%20P802.11be_D5.1.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2024-06-06</a:t>
            </a:r>
          </a:p>
        </p:txBody>
      </p:sp>
      <p:sp>
        <p:nvSpPr>
          <p:cNvPr id="6" name="Date Placeholder 3"/>
          <p:cNvSpPr>
            <a:spLocks noGrp="1"/>
          </p:cNvSpPr>
          <p:nvPr>
            <p:ph type="dt" idx="10"/>
          </p:nvPr>
        </p:nvSpPr>
        <p:spPr>
          <a:xfrm>
            <a:off x="914400" y="333375"/>
            <a:ext cx="2499764" cy="273050"/>
          </a:xfrm>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3823100"/>
              </p:ext>
            </p:extLst>
          </p:nvPr>
        </p:nvGraphicFramePr>
        <p:xfrm>
          <a:off x="974725" y="2386013"/>
          <a:ext cx="9807575" cy="2990850"/>
        </p:xfrm>
        <a:graphic>
          <a:graphicData uri="http://schemas.openxmlformats.org/presentationml/2006/ole">
            <mc:AlternateContent xmlns:mc="http://schemas.openxmlformats.org/markup-compatibility/2006">
              <mc:Choice xmlns:v="urn:schemas-microsoft-com:vml" Requires="v">
                <p:oleObj spid="_x0000_s1102" name="Document" r:id="rId4" imgW="10474200" imgH="3205080" progId="Word.Document.8">
                  <p:embed/>
                </p:oleObj>
              </mc:Choice>
              <mc:Fallback>
                <p:oleObj name="Document" r:id="rId4" imgW="10474200" imgH="3205080" progId="Word.Document.8">
                  <p:embed/>
                  <p:pic>
                    <p:nvPicPr>
                      <p:cNvPr id="0" name="Picture 3"/>
                      <p:cNvPicPr>
                        <a:picLocks noChangeAspect="1" noChangeArrowheads="1"/>
                      </p:cNvPicPr>
                      <p:nvPr/>
                    </p:nvPicPr>
                    <p:blipFill>
                      <a:blip r:embed="rId5"/>
                      <a:srcRect/>
                      <a:stretch>
                        <a:fillRect/>
                      </a:stretch>
                    </p:blipFill>
                    <p:spPr bwMode="auto">
                      <a:xfrm>
                        <a:off x="974725" y="2386013"/>
                        <a:ext cx="9807575" cy="29908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p:txBody>
          <a:bodyPr/>
          <a:lstStyle/>
          <a:p>
            <a:r>
              <a:rPr lang="en-US" dirty="0"/>
              <a:t>SP2: Do you agree to define mechanism(s) that enable APs to preempt STAs </a:t>
            </a:r>
            <a:r>
              <a:rPr lang="en-US" dirty="0">
                <a:solidFill>
                  <a:schemeClr val="tx1"/>
                </a:solidFill>
              </a:rPr>
              <a:t>to better support</a:t>
            </a:r>
            <a:r>
              <a:rPr lang="en-US" dirty="0">
                <a:solidFill>
                  <a:srgbClr val="C00000"/>
                </a:solidFill>
              </a:rPr>
              <a:t> </a:t>
            </a:r>
            <a:r>
              <a:rPr lang="en-US" dirty="0"/>
              <a:t>EPCS authorized STAs?</a:t>
            </a:r>
          </a:p>
          <a:p>
            <a:endParaRPr lang="en-US" dirty="0"/>
          </a:p>
          <a:p>
            <a:r>
              <a:rPr lang="en-US" sz="1600" dirty="0"/>
              <a:t>Note: Preempted STAs could include non-EPCS and lower priority EPCS STAs</a:t>
            </a:r>
          </a:p>
          <a:p>
            <a:endParaRPr lang="en-US" sz="16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Subir Das, Peraton Labs </a:t>
            </a: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rPr>
              <a:t>September 2024 </a:t>
            </a:r>
          </a:p>
        </p:txBody>
      </p:sp>
    </p:spTree>
    <p:extLst>
      <p:ext uri="{BB962C8B-B14F-4D97-AF65-F5344CB8AC3E}">
        <p14:creationId xmlns:p14="http://schemas.microsoft.com/office/powerpoint/2010/main" val="7296934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400" dirty="0"/>
              <a:t>IEEE 802.11be Draft 5.1: </a:t>
            </a:r>
            <a:r>
              <a:rPr lang="en-US" sz="1400" dirty="0">
                <a:hlinkClick r:id="rId3"/>
              </a:rPr>
              <a:t>https://www.ieee802.org/11/private/Draft_Standards/11be/Draft%20P802.11be_D5.1.pdf</a:t>
            </a:r>
            <a:r>
              <a:rPr lang="en-US" sz="1400" dirty="0"/>
              <a:t> </a:t>
            </a:r>
          </a:p>
          <a:p>
            <a:pPr>
              <a:buFont typeface="Arial" panose="020B0604020202020204" pitchFamily="34" charset="0"/>
              <a:buChar char="•"/>
            </a:pPr>
            <a:r>
              <a:rPr lang="en-US" sz="1400" dirty="0"/>
              <a:t>FCC Review of Rules and Requirements For Priority Services, FCC-22-36, </a:t>
            </a:r>
            <a:r>
              <a:rPr lang="en-US" sz="1400" dirty="0">
                <a:hlinkClick r:id="rId4"/>
              </a:rPr>
              <a:t>https://www.fcc.gov/document/fcc-modernizes-and-improves-its-priority-services-rules-0</a:t>
            </a:r>
            <a:endParaRPr lang="en-US" sz="1400" dirty="0">
              <a:hlinkClick r:id="rId5"/>
            </a:endParaRPr>
          </a:p>
          <a:p>
            <a:pPr>
              <a:buFont typeface="Arial" panose="020B0604020202020204" pitchFamily="34" charset="0"/>
              <a:buChar char="•"/>
            </a:pPr>
            <a:r>
              <a:rPr lang="en-US" sz="1400" dirty="0">
                <a:hlinkClick r:id="rId5"/>
              </a:rPr>
              <a:t>https://mentor.ieee.org/802.11/dcn/22/11-22-1074-01-0wng-priority-access-fcc-r-o-and-additional-use-cases.pdf</a:t>
            </a:r>
            <a:endParaRPr lang="en-US" sz="1400" dirty="0"/>
          </a:p>
          <a:p>
            <a:pPr>
              <a:buFont typeface="Arial" panose="020B0604020202020204" pitchFamily="34" charset="0"/>
              <a:buChar char="•"/>
            </a:pPr>
            <a:r>
              <a:rPr lang="en-GB" sz="1400" dirty="0"/>
              <a:t>Information on the Belgium Blue Light Mobile service was found in the following sources (Last viewed May 2024):  </a:t>
            </a:r>
            <a:r>
              <a:rPr lang="en-GB" sz="1400" u="sng" dirty="0">
                <a:hlinkClick r:id="rId6"/>
              </a:rPr>
              <a:t>https://www.astrid.be/en/services/blue-light-mobile</a:t>
            </a:r>
            <a:r>
              <a:rPr lang="en-GB" sz="1400" dirty="0"/>
              <a:t>, (in English), </a:t>
            </a:r>
            <a:r>
              <a:rPr lang="en-GB" sz="1400" u="sng" dirty="0">
                <a:hlinkClick r:id="rId7"/>
              </a:rPr>
              <a:t>https://www.astrid.be/sites/public/files/2024-02/BLM_userguide_jan2024_NL.pdf</a:t>
            </a:r>
            <a:r>
              <a:rPr lang="en-GB" sz="1400" dirty="0"/>
              <a:t> (in Dutch), </a:t>
            </a:r>
            <a:r>
              <a:rPr lang="en-GB" sz="1400" u="sng" dirty="0">
                <a:hlinkClick r:id="rId8"/>
              </a:rPr>
              <a:t>https://www.criticalcomms.com/content/news/belgium-astrid-launches-the-next-generation-of-its-blue-light-mobile-service</a:t>
            </a:r>
            <a:r>
              <a:rPr lang="en-GB" sz="1400" dirty="0"/>
              <a:t> (in English), </a:t>
            </a:r>
            <a:r>
              <a:rPr lang="en-GB" sz="1400" u="sng" dirty="0">
                <a:hlinkClick r:id="rId8"/>
              </a:rPr>
              <a:t>https://www.criticalcomms.com/content/news/belgium-astrid-launches-the-next-generation-of-its-blue-light-mobile-service</a:t>
            </a:r>
            <a:r>
              <a:rPr lang="en-GB" sz="1400" dirty="0"/>
              <a:t> (in English)</a:t>
            </a:r>
            <a:endParaRPr lang="en-US" sz="1400" dirty="0"/>
          </a:p>
          <a:p>
            <a:pPr>
              <a:buFont typeface="Arial" panose="020B0604020202020204" pitchFamily="34" charset="0"/>
              <a:buChar char="•"/>
            </a:pPr>
            <a:r>
              <a:rPr lang="en-GB" sz="1400" dirty="0"/>
              <a:t>Information on the mobile crisis communications services within the Czech Republic was found in the following sources (Last viewed: May 2024): </a:t>
            </a:r>
            <a:r>
              <a:rPr lang="en-GB" sz="1400" u="sng" dirty="0">
                <a:hlinkClick r:id="rId9"/>
              </a:rPr>
              <a:t>http://www.hzscr.cz/soubor/04-krizova-komunikace-rezim-kompatibility-pdf.aspx</a:t>
            </a:r>
            <a:r>
              <a:rPr lang="en-GB" sz="1400" dirty="0"/>
              <a:t> (in Czech) and </a:t>
            </a:r>
            <a:r>
              <a:rPr lang="en-GB" sz="1400" u="sng" dirty="0">
                <a:hlinkClick r:id="rId10"/>
              </a:rPr>
              <a:t>§ 18 - Communication of the Integrated Rescue System (netstranky.cz)</a:t>
            </a:r>
            <a:r>
              <a:rPr lang="en-GB" sz="1400" dirty="0"/>
              <a:t> (in Czech). </a:t>
            </a:r>
          </a:p>
          <a:p>
            <a:pPr>
              <a:buFont typeface="Arial" panose="020B0604020202020204" pitchFamily="34" charset="0"/>
              <a:buChar char="•"/>
            </a:pPr>
            <a:r>
              <a:rPr lang="en-GB" sz="1400" dirty="0"/>
              <a:t>Information on the mobile crisis communications services within Denmark was found in the following sources (Last viewed: May 2024): </a:t>
            </a:r>
            <a:r>
              <a:rPr lang="en-GB" sz="1400" u="sng" dirty="0">
                <a:hlinkClick r:id="rId11"/>
              </a:rPr>
              <a:t>Beskrivelse af </a:t>
            </a:r>
            <a:r>
              <a:rPr lang="en-GB" sz="1400" u="sng" dirty="0" err="1">
                <a:hlinkClick r:id="rId11"/>
              </a:rPr>
              <a:t>mobilprioriteringsordningen__CFCS_juli</a:t>
            </a:r>
            <a:r>
              <a:rPr lang="en-GB" sz="1400" u="sng" dirty="0">
                <a:hlinkClick r:id="rId11"/>
              </a:rPr>
              <a:t> 2019</a:t>
            </a:r>
            <a:r>
              <a:rPr lang="en-GB" sz="1400" dirty="0"/>
              <a:t> (in Danish) and </a:t>
            </a:r>
            <a:r>
              <a:rPr lang="en-US" sz="1400" u="sng" dirty="0">
                <a:hlinkClick r:id="rId12"/>
              </a:rPr>
              <a:t>vejledning-til-prioriteringsordningen-i-4g-netvark.pdf (cfcs.dk)</a:t>
            </a:r>
            <a:r>
              <a:rPr lang="en-GB" sz="1400" dirty="0"/>
              <a:t> (in Danish)</a:t>
            </a:r>
          </a:p>
          <a:p>
            <a:pPr>
              <a:buFont typeface="Arial" panose="020B0604020202020204" pitchFamily="34" charset="0"/>
              <a:buChar char="•"/>
            </a:pPr>
            <a:r>
              <a:rPr lang="en-GB" sz="1400" dirty="0"/>
              <a:t>Description of access class barring: </a:t>
            </a:r>
            <a:r>
              <a:rPr lang="en-US" sz="1400" dirty="0">
                <a:hlinkClick r:id="rId13"/>
              </a:rPr>
              <a:t>Performance analysis of access class barring for next generation IoT devices - ScienceDirect</a:t>
            </a:r>
            <a:endParaRPr lang="en-US" sz="1400" dirty="0"/>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Date Placeholder 4"/>
          <p:cNvSpPr>
            <a:spLocks noGrp="1"/>
          </p:cNvSpPr>
          <p:nvPr>
            <p:ph type="dt" idx="4294967295"/>
          </p:nvPr>
        </p:nvSpPr>
        <p:spPr/>
        <p:txBody>
          <a:bodyPr/>
          <a:lstStyle/>
          <a:p>
            <a:r>
              <a:rPr lang="en-US" dirty="0"/>
              <a:t>September 2022</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347088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144938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and Requirement </a:t>
            </a:r>
          </a:p>
        </p:txBody>
      </p:sp>
      <p:sp>
        <p:nvSpPr>
          <p:cNvPr id="5122" name="Rectangle 2"/>
          <p:cNvSpPr>
            <a:spLocks noGrp="1" noChangeArrowheads="1"/>
          </p:cNvSpPr>
          <p:nvPr>
            <p:ph idx="1"/>
          </p:nvPr>
        </p:nvSpPr>
        <p:spPr>
          <a:xfrm>
            <a:off x="1032894" y="1676400"/>
            <a:ext cx="10361084" cy="4724400"/>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 Case I: </a:t>
            </a:r>
            <a:r>
              <a:rPr lang="en-US" dirty="0">
                <a:solidFill>
                  <a:schemeClr val="tx1"/>
                </a:solidFill>
              </a:rPr>
              <a:t>During emergencies, network congestion may present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553700" cy="4875214"/>
          </a:xfrm>
          <a:ln/>
        </p:spPr>
        <p:txBody>
          <a:bodyPr/>
          <a:lstStyle/>
          <a:p>
            <a:pPr lvl="0">
              <a:buFont typeface="Arial" panose="020B0604020202020204" pitchFamily="34" charset="0"/>
              <a:buChar char="•"/>
            </a:pPr>
            <a:r>
              <a:rPr lang="en-US" sz="2000"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sz="1800" dirty="0"/>
              <a:t>Report and Order (R&amp;O) specifies operation of priority service on public wireless communications networks</a:t>
            </a:r>
          </a:p>
          <a:p>
            <a:pPr lvl="0">
              <a:buFont typeface="Arial" panose="020B0604020202020204" pitchFamily="34" charset="0"/>
              <a:buChar char="•"/>
            </a:pPr>
            <a:r>
              <a:rPr lang="en-US" sz="2000" dirty="0"/>
              <a:t>A Few highlights on Wireless Priority Service (WPS) </a:t>
            </a:r>
          </a:p>
          <a:p>
            <a:pPr lvl="1">
              <a:buFont typeface="Arial" panose="020B0604020202020204" pitchFamily="34" charset="0"/>
              <a:buChar char="•"/>
            </a:pPr>
            <a:r>
              <a:rPr lang="en-US" sz="1600" dirty="0"/>
              <a:t>Explicitly authorizes WPS preemption of public communications</a:t>
            </a:r>
          </a:p>
          <a:p>
            <a:pPr lvl="2">
              <a:buFont typeface="Arial" panose="020B0604020202020204" pitchFamily="34" charset="0"/>
              <a:buChar char="•"/>
            </a:pPr>
            <a:r>
              <a:rPr lang="en-US" sz="1400" b="1" i="1" dirty="0"/>
              <a:t>Preemption: process of terminating or degrading lower priority communications in favor of higher priority communications</a:t>
            </a:r>
          </a:p>
          <a:p>
            <a:pPr lvl="1">
              <a:buFont typeface="Arial" panose="020B0604020202020204" pitchFamily="34" charset="0"/>
              <a:buChar char="•"/>
            </a:pPr>
            <a:r>
              <a:rPr lang="en-US" sz="1600" dirty="0"/>
              <a:t>Expressly permits priority voice, video, and data sessions</a:t>
            </a:r>
          </a:p>
          <a:p>
            <a:pPr lvl="1">
              <a:buFont typeface="Arial" panose="020B0604020202020204" pitchFamily="34" charset="0"/>
              <a:buChar char="•"/>
            </a:pPr>
            <a:r>
              <a:rPr lang="en-US" sz="1600" dirty="0"/>
              <a:t>Expressly authorizes priority signaling (registration, invocation)</a:t>
            </a:r>
          </a:p>
          <a:p>
            <a:pPr lvl="1">
              <a:buFont typeface="Arial" panose="020B0604020202020204" pitchFamily="34" charset="0"/>
              <a:buChar char="•"/>
            </a:pPr>
            <a:r>
              <a:rPr lang="en-US" sz="1600" dirty="0"/>
              <a:t>Expands WPS eligibility to include additional users</a:t>
            </a:r>
          </a:p>
          <a:p>
            <a:pPr lvl="1">
              <a:buFont typeface="Arial" panose="020B0604020202020204" pitchFamily="34" charset="0"/>
              <a:buChar char="•"/>
            </a:pPr>
            <a:r>
              <a:rPr lang="en-US" sz="1600" dirty="0"/>
              <a:t>Clarifies that higher priority users take precedence over those with lower priority </a:t>
            </a:r>
          </a:p>
          <a:p>
            <a:pPr lvl="2">
              <a:buFont typeface="Arial" panose="020B0604020202020204" pitchFamily="34" charset="0"/>
              <a:buChar char="•"/>
            </a:pPr>
            <a:r>
              <a:rPr lang="en-US" sz="1400" dirty="0"/>
              <a:t>Five (5) priority levels were defined in earlier R &amp; O</a:t>
            </a:r>
          </a:p>
          <a:p>
            <a:pPr lvl="2">
              <a:buFont typeface="Arial" panose="020B0604020202020204" pitchFamily="34" charset="0"/>
              <a:buChar char="•"/>
            </a:pPr>
            <a:endParaRPr lang="en-US" sz="1600" dirty="0"/>
          </a:p>
          <a:p>
            <a:pPr marL="0" lvl="0" indent="0"/>
            <a:r>
              <a:rPr lang="en-US" sz="16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 </a:t>
            </a:r>
          </a:p>
        </p:txBody>
      </p:sp>
      <p:sp>
        <p:nvSpPr>
          <p:cNvPr id="4" name="Date Placeholder 3"/>
          <p:cNvSpPr>
            <a:spLocks noGrp="1"/>
          </p:cNvSpPr>
          <p:nvPr>
            <p:ph type="dt" idx="15"/>
          </p:nvPr>
        </p:nvSpPr>
        <p:spPr/>
        <p:txBody>
          <a:bodyPr/>
          <a:lstStyle/>
          <a:p>
            <a:pPr lvl="0">
              <a:defRPr/>
            </a:pPr>
            <a:r>
              <a:rPr lang="en-US" dirty="0"/>
              <a:t>September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with an exemption for </a:t>
            </a:r>
            <a:r>
              <a:rPr lang="en-US" sz="1800" dirty="0">
                <a:solidFill>
                  <a:schemeClr val="tx1"/>
                </a:solidFill>
              </a:rPr>
              <a:t>EPCS </a:t>
            </a:r>
            <a:r>
              <a:rPr lang="en-US" sz="1800" dirty="0"/>
              <a:t>users to ensure their ability to communicate.</a:t>
            </a:r>
          </a:p>
          <a:p>
            <a:pPr lvl="1" algn="just">
              <a:buFont typeface="Arial" panose="020B0604020202020204" pitchFamily="34" charset="0"/>
              <a:buChar char="•"/>
            </a:pPr>
            <a:r>
              <a:rPr lang="en-US" sz="1600" b="1" i="1" dirty="0"/>
              <a:t>Form of Preemption: process of terminating (or degrading) lower priority communications in favor of higher priority communications</a:t>
            </a:r>
          </a:p>
          <a:p>
            <a:pPr lvl="1" algn="just">
              <a:buFont typeface="Arial" panose="020B0604020202020204" pitchFamily="34" charset="0"/>
              <a:buChar char="•"/>
            </a:pPr>
            <a:r>
              <a:rPr lang="en-US" sz="1600" dirty="0"/>
              <a:t>Our aim is to provide mechanism that gives benefits of preemption, as defined, through controlled management of channel access</a:t>
            </a:r>
          </a:p>
          <a:p>
            <a:pPr>
              <a:buFont typeface="Arial" panose="020B0604020202020204" pitchFamily="34" charset="0"/>
              <a:buChar char="•"/>
            </a:pPr>
            <a:r>
              <a:rPr lang="en-US" sz="1800" dirty="0"/>
              <a:t>IEEE 802.11 networks should provide means to enable access control with an exemption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Current EPCS priority in IEEE 802.11be only provides probabilistic advantage via EDCA </a:t>
            </a:r>
          </a:p>
          <a:p>
            <a:pPr lvl="1">
              <a:buFont typeface="Arial" panose="020B0604020202020204" pitchFamily="34" charset="0"/>
              <a:buChar char="•"/>
            </a:pPr>
            <a:r>
              <a:rPr lang="en-US" sz="1600" dirty="0"/>
              <a:t>Controlled access could provide critical advantage for NS/EP personnel under extreme conditions</a:t>
            </a:r>
            <a:endParaRPr lang="en-US" sz="1400" dirty="0"/>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Date Placeholder 4"/>
          <p:cNvSpPr>
            <a:spLocks noGrp="1"/>
          </p:cNvSpPr>
          <p:nvPr>
            <p:ph type="dt" idx="4294967295"/>
          </p:nvPr>
        </p:nvSpPr>
        <p:spPr/>
        <p:txBody>
          <a:bodyPr/>
          <a:lstStyle/>
          <a:p>
            <a:r>
              <a:rPr lang="en-US" dirty="0"/>
              <a:t>September 2024</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149355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8C30-FFB4-42C3-B7EB-559DA0D028D8}"/>
              </a:ext>
            </a:extLst>
          </p:cNvPr>
          <p:cNvSpPr>
            <a:spLocks noGrp="1"/>
          </p:cNvSpPr>
          <p:nvPr>
            <p:ph type="title"/>
          </p:nvPr>
        </p:nvSpPr>
        <p:spPr/>
        <p:txBody>
          <a:bodyPr/>
          <a:lstStyle/>
          <a:p>
            <a:r>
              <a:rPr lang="en-US" dirty="0"/>
              <a:t>Use case II: Cellular Network Analogy</a:t>
            </a:r>
          </a:p>
        </p:txBody>
      </p:sp>
      <p:sp>
        <p:nvSpPr>
          <p:cNvPr id="3" name="Content Placeholder 2">
            <a:extLst>
              <a:ext uri="{FF2B5EF4-FFF2-40B4-BE49-F238E27FC236}">
                <a16:creationId xmlns:a16="http://schemas.microsoft.com/office/drawing/2014/main" id="{61B3E5F6-ADD7-40C1-AE4A-89679200B263}"/>
              </a:ext>
            </a:extLst>
          </p:cNvPr>
          <p:cNvSpPr>
            <a:spLocks noGrp="1"/>
          </p:cNvSpPr>
          <p:nvPr>
            <p:ph idx="1"/>
          </p:nvPr>
        </p:nvSpPr>
        <p:spPr/>
        <p:txBody>
          <a:bodyPr/>
          <a:lstStyle/>
          <a:p>
            <a:pPr>
              <a:buFont typeface="Arial" panose="020B0604020202020204" pitchFamily="34" charset="0"/>
              <a:buChar char="•"/>
            </a:pPr>
            <a:r>
              <a:rPr lang="en-US" sz="2000" dirty="0"/>
              <a:t>Cellular networks support concept of Access Class Barring</a:t>
            </a:r>
          </a:p>
          <a:p>
            <a:pPr lvl="1">
              <a:buFont typeface="Arial" panose="020B0604020202020204" pitchFamily="34" charset="0"/>
              <a:buChar char="•"/>
            </a:pPr>
            <a:r>
              <a:rPr lang="en-US" sz="1800" dirty="0"/>
              <a:t>Every station is assigned one of ten base access classes</a:t>
            </a:r>
          </a:p>
          <a:p>
            <a:pPr lvl="1">
              <a:buFont typeface="Arial" panose="020B0604020202020204" pitchFamily="34" charset="0"/>
              <a:buChar char="•"/>
            </a:pPr>
            <a:r>
              <a:rPr lang="en-US" sz="1800" dirty="0"/>
              <a:t>Select stations are also assigned one of a small set of elevated access classes</a:t>
            </a:r>
          </a:p>
          <a:p>
            <a:pPr lvl="2">
              <a:buFont typeface="Arial" panose="020B0604020202020204" pitchFamily="34" charset="0"/>
              <a:buChar char="•"/>
            </a:pPr>
            <a:r>
              <a:rPr lang="en-US" sz="1600" dirty="0"/>
              <a:t>e.g., access classes for network management, those making emergency (e.g., 911, 112) calls</a:t>
            </a:r>
          </a:p>
          <a:p>
            <a:pPr lvl="1">
              <a:buFont typeface="Arial" panose="020B0604020202020204" pitchFamily="34" charset="0"/>
              <a:buChar char="•"/>
            </a:pPr>
            <a:r>
              <a:rPr lang="en-US" sz="1800" dirty="0"/>
              <a:t>When network load increases, Base Station can (probabilistically) bar some classes from gaining access</a:t>
            </a:r>
          </a:p>
          <a:p>
            <a:pPr lvl="2">
              <a:buFont typeface="Arial" panose="020B0604020202020204" pitchFamily="34" charset="0"/>
              <a:buChar char="•"/>
            </a:pPr>
            <a:r>
              <a:rPr lang="en-US" sz="1600" dirty="0"/>
              <a:t>Base station broadcasts barring factors for ten base access classes</a:t>
            </a:r>
          </a:p>
          <a:p>
            <a:pPr lvl="2">
              <a:buFont typeface="Arial" panose="020B0604020202020204" pitchFamily="34" charset="0"/>
              <a:buChar char="•"/>
            </a:pPr>
            <a:r>
              <a:rPr lang="en-US" sz="1600" dirty="0"/>
              <a:t>User devices generate random number – only those with number less than barring factor are allowed attempt network access</a:t>
            </a:r>
          </a:p>
          <a:p>
            <a:pPr lvl="2">
              <a:buFont typeface="Arial" panose="020B0604020202020204" pitchFamily="34" charset="0"/>
              <a:buChar char="•"/>
            </a:pPr>
            <a:r>
              <a:rPr lang="en-US" sz="1600" dirty="0"/>
              <a:t>Select stations with an elevated access class are exempt from access class barring test</a:t>
            </a:r>
          </a:p>
          <a:p>
            <a:pPr>
              <a:buFont typeface="Arial" panose="020B0604020202020204" pitchFamily="34" charset="0"/>
              <a:buChar char="•"/>
            </a:pPr>
            <a:r>
              <a:rPr lang="en-US" sz="2000" dirty="0"/>
              <a:t>NS/EP users have dedicated access class that gives them exemption from access class barring</a:t>
            </a:r>
          </a:p>
          <a:p>
            <a:pPr lvl="1">
              <a:buFont typeface="Arial" panose="020B0604020202020204" pitchFamily="34" charset="0"/>
              <a:buChar char="•"/>
            </a:pPr>
            <a:r>
              <a:rPr lang="en-US" sz="1800" dirty="0"/>
              <a:t>This is analogy with desirable characteristics.  Implementation within WLAN is TBD.</a:t>
            </a:r>
          </a:p>
          <a:p>
            <a:endParaRPr lang="en-US" sz="2000" dirty="0"/>
          </a:p>
        </p:txBody>
      </p:sp>
      <p:sp>
        <p:nvSpPr>
          <p:cNvPr id="4" name="Slide Number Placeholder 3">
            <a:extLst>
              <a:ext uri="{FF2B5EF4-FFF2-40B4-BE49-F238E27FC236}">
                <a16:creationId xmlns:a16="http://schemas.microsoft.com/office/drawing/2014/main" id="{5F5E3443-0B45-40C3-91AC-54FE63AA9A70}"/>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66CDD07-5CC7-487F-B45B-F376A960857C}"/>
              </a:ext>
            </a:extLst>
          </p:cNvPr>
          <p:cNvSpPr>
            <a:spLocks noGrp="1"/>
          </p:cNvSpPr>
          <p:nvPr>
            <p:ph type="ftr" idx="14"/>
          </p:nvPr>
        </p:nvSpPr>
        <p:spPr/>
        <p:txBody>
          <a:bodyPr/>
          <a:lstStyle/>
          <a:p>
            <a:r>
              <a:rPr lang="en-GB" dirty="0"/>
              <a:t>Name, Affiliation</a:t>
            </a:r>
          </a:p>
        </p:txBody>
      </p:sp>
      <p:sp>
        <p:nvSpPr>
          <p:cNvPr id="6" name="Date Placeholder 5">
            <a:extLst>
              <a:ext uri="{FF2B5EF4-FFF2-40B4-BE49-F238E27FC236}">
                <a16:creationId xmlns:a16="http://schemas.microsoft.com/office/drawing/2014/main" id="{706B62E7-0FC2-4217-936F-9B199DF9BB0C}"/>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27414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p:txBody>
          <a:bodyPr/>
          <a:lstStyle/>
          <a:p>
            <a:r>
              <a:rPr lang="en-US" dirty="0"/>
              <a:t>SP1: Do you agree to define mechanism(s) that enable APs to assign priority channel access to EPCS capable STAs during association? </a:t>
            </a:r>
          </a:p>
          <a:p>
            <a:endParaRPr lang="en-US"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7" name="Date Placeholder 3"/>
          <p:cNvSpPr>
            <a:spLocks noGrp="1"/>
          </p:cNvSpPr>
          <p:nvPr>
            <p:ph type="dt" idx="15"/>
          </p:nvPr>
        </p:nvSpPr>
        <p:spPr>
          <a:xfrm>
            <a:off x="929217" y="333375"/>
            <a:ext cx="2499764"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12994</TotalTime>
  <Words>1369</Words>
  <Application>Microsoft Office PowerPoint</Application>
  <PresentationFormat>Widescreen</PresentationFormat>
  <Paragraphs>147</Paragraphs>
  <Slides>11</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8" baseType="lpstr">
      <vt:lpstr>MS Gothic</vt:lpstr>
      <vt:lpstr>Arial</vt:lpstr>
      <vt:lpstr>Arial Unicode MS</vt:lpstr>
      <vt:lpstr>Times New Roman</vt:lpstr>
      <vt:lpstr>Office Theme</vt:lpstr>
      <vt:lpstr>1_Office Theme</vt:lpstr>
      <vt:lpstr>Document</vt:lpstr>
      <vt:lpstr>EPCS Priority Access for Additional Use Cases</vt:lpstr>
      <vt:lpstr>Abstract</vt:lpstr>
      <vt:lpstr>Background</vt:lpstr>
      <vt:lpstr>Use Case and Requirement </vt:lpstr>
      <vt:lpstr> Regulatory Update in USA </vt:lpstr>
      <vt:lpstr>Example Priority Services Offered in Various Countries </vt:lpstr>
      <vt:lpstr>Use case II and Requirements</vt:lpstr>
      <vt:lpstr>Use case II: Cellular Network Analogy</vt:lpstr>
      <vt:lpstr>Straw Poll -1</vt:lpstr>
      <vt:lpstr>Straw Poll -2</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65</cp:revision>
  <cp:lastPrinted>1601-01-01T00:00:00Z</cp:lastPrinted>
  <dcterms:created xsi:type="dcterms:W3CDTF">2024-05-12T11:38:09Z</dcterms:created>
  <dcterms:modified xsi:type="dcterms:W3CDTF">2024-09-11T17:52:46Z</dcterms:modified>
  <cp:category>Name, Affiliation</cp:category>
</cp:coreProperties>
</file>