
<file path=[Content_Types].xml><?xml version="1.0" encoding="utf-8"?>
<Types xmlns="http://schemas.openxmlformats.org/package/2006/content-types">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58" r:id="rId4"/>
    <p:sldId id="265" r:id="rId5"/>
    <p:sldId id="266" r:id="rId6"/>
    <p:sldId id="271" r:id="rId7"/>
    <p:sldId id="267" r:id="rId8"/>
    <p:sldId id="264" r:id="rId9"/>
    <p:sldId id="268" r:id="rId10"/>
    <p:sldId id="270"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n Wullert" initials="JRWII" lastIdx="3" clrIdx="0">
    <p:extLst>
      <p:ext uri="{19B8F6BF-5375-455C-9EA6-DF929625EA0E}">
        <p15:presenceInfo xmlns:p15="http://schemas.microsoft.com/office/powerpoint/2012/main" userId="John Wuller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660" autoAdjust="0"/>
    <p:restoredTop sz="86410" autoAdjust="0"/>
  </p:normalViewPr>
  <p:slideViewPr>
    <p:cSldViewPr>
      <p:cViewPr varScale="1">
        <p:scale>
          <a:sx n="58" d="100"/>
          <a:sy n="58" d="100"/>
        </p:scale>
        <p:origin x="620" y="56"/>
      </p:cViewPr>
      <p:guideLst>
        <p:guide orient="horz" pos="2160"/>
        <p:guide pos="3840"/>
      </p:guideLst>
    </p:cSldViewPr>
  </p:slideViewPr>
  <p:outlineViewPr>
    <p:cViewPr varScale="1">
      <p:scale>
        <a:sx n="170" d="200"/>
        <a:sy n="170" d="200"/>
      </p:scale>
      <p:origin x="0" y="-14346"/>
    </p:cViewPr>
  </p:outlineViewPr>
  <p:notesTextViewPr>
    <p:cViewPr>
      <p:scale>
        <a:sx n="100" d="100"/>
        <a:sy n="100" d="100"/>
      </p:scale>
      <p:origin x="0" y="0"/>
    </p:cViewPr>
  </p:notesTextViewPr>
  <p:notesViewPr>
    <p:cSldViewPr>
      <p:cViewPr varScale="1">
        <p:scale>
          <a:sx n="51" d="100"/>
          <a:sy n="51" d="100"/>
        </p:scale>
        <p:origin x="2680"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7/18/2024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A25EADA-8DDC-4EE3-B5F1-3BBBDDDD6BEC}" type="slidenum">
              <a:rPr lang="en-US"/>
              <a:pPr/>
              <a:t>3</a:t>
            </a:fld>
            <a:endParaRPr lang="en-US" dirty="0"/>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A25EADA-8DDC-4EE3-B5F1-3BBBDDDD6BEC}" type="slidenum">
              <a:rPr lang="en-US"/>
              <a:pPr/>
              <a:t>4</a:t>
            </a:fld>
            <a:endParaRPr lang="en-US" dirty="0"/>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70025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A25EADA-8DDC-4EE3-B5F1-3BBBDDDD6BEC}" type="slidenum">
              <a:rPr lang="en-US"/>
              <a:pPr/>
              <a:t>5</a:t>
            </a:fld>
            <a:endParaRPr lang="en-US" dirty="0"/>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7896403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802.11-yy/xxxxr0</a:t>
            </a:r>
          </a:p>
        </p:txBody>
      </p:sp>
      <p:sp>
        <p:nvSpPr>
          <p:cNvPr id="5" name="Rectangle 3"/>
          <p:cNvSpPr>
            <a:spLocks noGrp="1" noChangeArrowheads="1"/>
          </p:cNvSpPr>
          <p:nvPr>
            <p:ph type="dt"/>
          </p:nvPr>
        </p:nvSpPr>
        <p:spPr>
          <a:ln/>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Month Year</a:t>
            </a:r>
          </a:p>
        </p:txBody>
      </p:sp>
      <p:sp>
        <p:nvSpPr>
          <p:cNvPr id="6" name="Rectangle 6"/>
          <p:cNvSpPr>
            <a:spLocks noGrp="1" noChangeArrowheads="1"/>
          </p:cNvSpPr>
          <p:nvPr>
            <p:ph type="ftr"/>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John Doe, Some Company</a:t>
            </a:r>
          </a:p>
        </p:txBody>
      </p:sp>
      <p:sp>
        <p:nvSpPr>
          <p:cNvPr id="7" name="Rectangle 7"/>
          <p:cNvSpPr>
            <a:spLocks noGrp="1" noChangeArrowheads="1"/>
          </p:cNvSpPr>
          <p:nvPr>
            <p:ph type="sldNum"/>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Page </a:t>
            </a:r>
            <a:fld id="{EA25EADA-8DDC-4EE3-B5F1-3BBBDDDD6BEC}" type="slidenum">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8408871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8</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9</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7034678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279212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5" name="Footer Placeholder 4"/>
          <p:cNvSpPr>
            <a:spLocks noGrp="1"/>
          </p:cNvSpPr>
          <p:nvPr>
            <p:ph type="ftr" idx="11"/>
          </p:nvPr>
        </p:nvSpPr>
        <p:spPr/>
        <p:txBody>
          <a:bodyPr/>
          <a:lstStyle>
            <a:lvl1pPr>
              <a:defRPr/>
            </a:lvl1pPr>
          </a:lstStyle>
          <a:p>
            <a:r>
              <a:rPr lang="en-GB" dirty="0"/>
              <a:t>Name, Affiliation</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17625" y="664210"/>
            <a:ext cx="10361084" cy="1065213"/>
          </a:xfrm>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Name, Affiliation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5" name="Footer Placeholder 4"/>
          <p:cNvSpPr>
            <a:spLocks noGrp="1"/>
          </p:cNvSpPr>
          <p:nvPr>
            <p:ph type="ftr" idx="11"/>
          </p:nvPr>
        </p:nvSpPr>
        <p:spPr/>
        <p:txBody>
          <a:bodyPr/>
          <a:lstStyle>
            <a:lvl1pPr>
              <a:defRPr/>
            </a:lvl1pPr>
          </a:lstStyle>
          <a:p>
            <a:r>
              <a:rPr lang="en-GB" dirty="0"/>
              <a:t>Name, Affiliation</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Month Year</a:t>
            </a:r>
            <a:endParaRPr lang="en-GB" dirty="0"/>
          </a:p>
        </p:txBody>
      </p:sp>
      <p:sp>
        <p:nvSpPr>
          <p:cNvPr id="6" name="Footer Placeholder 5"/>
          <p:cNvSpPr>
            <a:spLocks noGrp="1"/>
          </p:cNvSpPr>
          <p:nvPr>
            <p:ph type="ftr" idx="11"/>
          </p:nvPr>
        </p:nvSpPr>
        <p:spPr/>
        <p:txBody>
          <a:bodyPr/>
          <a:lstStyle>
            <a:lvl1pPr>
              <a:defRPr/>
            </a:lvl1pPr>
          </a:lstStyle>
          <a:p>
            <a:r>
              <a:rPr lang="en-GB" dirty="0"/>
              <a:t>Name, Affiliation</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10117" y="285750"/>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Month Year</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Name, Affiliation</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Month Year</a:t>
            </a:r>
            <a:endParaRPr lang="en-GB" dirty="0"/>
          </a:p>
        </p:txBody>
      </p:sp>
      <p:sp>
        <p:nvSpPr>
          <p:cNvPr id="4" name="Footer Placeholder 3"/>
          <p:cNvSpPr>
            <a:spLocks noGrp="1"/>
          </p:cNvSpPr>
          <p:nvPr>
            <p:ph type="ftr" idx="11"/>
          </p:nvPr>
        </p:nvSpPr>
        <p:spPr/>
        <p:txBody>
          <a:bodyPr/>
          <a:lstStyle>
            <a:lvl1pPr>
              <a:defRPr/>
            </a:lvl1pPr>
          </a:lstStyle>
          <a:p>
            <a:r>
              <a:rPr lang="en-GB" dirty="0"/>
              <a:t>Name, Affiliation</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Month Year</a:t>
            </a:r>
            <a:endParaRPr lang="en-GB" dirty="0"/>
          </a:p>
        </p:txBody>
      </p:sp>
      <p:sp>
        <p:nvSpPr>
          <p:cNvPr id="3" name="Footer Placeholder 2"/>
          <p:cNvSpPr>
            <a:spLocks noGrp="1"/>
          </p:cNvSpPr>
          <p:nvPr>
            <p:ph type="ftr" idx="11"/>
          </p:nvPr>
        </p:nvSpPr>
        <p:spPr/>
        <p:txBody>
          <a:bodyPr/>
          <a:lstStyle>
            <a:lvl1pPr>
              <a:defRPr/>
            </a:lvl1pPr>
          </a:lstStyle>
          <a:p>
            <a:r>
              <a:rPr lang="en-GB" dirty="0"/>
              <a:t>Name, Affiliation</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5" name="Footer Placeholder 4"/>
          <p:cNvSpPr>
            <a:spLocks noGrp="1"/>
          </p:cNvSpPr>
          <p:nvPr>
            <p:ph type="ftr" idx="11"/>
          </p:nvPr>
        </p:nvSpPr>
        <p:spPr/>
        <p:txBody>
          <a:bodyPr/>
          <a:lstStyle>
            <a:lvl1pPr>
              <a:defRPr/>
            </a:lvl1pPr>
          </a:lstStyle>
          <a:p>
            <a:r>
              <a:rPr lang="en-GB" dirty="0"/>
              <a:t>Name, Affiliation</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5" name="Footer Placeholder 4"/>
          <p:cNvSpPr>
            <a:spLocks noGrp="1"/>
          </p:cNvSpPr>
          <p:nvPr>
            <p:ph type="ftr" idx="11"/>
          </p:nvPr>
        </p:nvSpPr>
        <p:spPr/>
        <p:txBody>
          <a:bodyPr/>
          <a:lstStyle>
            <a:lvl1pPr>
              <a:defRPr/>
            </a:lvl1pPr>
          </a:lstStyle>
          <a:p>
            <a:r>
              <a:rPr lang="en-GB" dirty="0"/>
              <a:t>Name, Affiliation</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Subir Das, Peraton Labs</a:t>
            </a:r>
          </a:p>
          <a:p>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802.11-984/r1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www.criticalcomms.com/content/news/belgium-astrid-launches-the-next-generation-of-its-blue-light-mobile-service" TargetMode="External"/><Relationship Id="rId3" Type="http://schemas.openxmlformats.org/officeDocument/2006/relationships/hyperlink" Target="https://www.ieee802.org/11/private/Draft_Standards/11be/Draft%20P802.11be_D5.1.pdf" TargetMode="External"/><Relationship Id="rId7" Type="http://schemas.openxmlformats.org/officeDocument/2006/relationships/hyperlink" Target="https://www.astrid.be/sites/public/files/2024-02/BLM_userguide_jan2024_NL.pdf" TargetMode="External"/><Relationship Id="rId12" Type="http://schemas.openxmlformats.org/officeDocument/2006/relationships/hyperlink" Target="https://www.cfcs.dk/globalassets/cfcs/dokumenter/2021/vejledning-til-prioriteringsordningen-i-4g-netvark.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www.astrid.be/en/services/blue-light-mobile" TargetMode="External"/><Relationship Id="rId11" Type="http://schemas.openxmlformats.org/officeDocument/2006/relationships/hyperlink" Target="https://www.cfcs.dk/globalassets/cfcs/dokumenter/telemyndighed/-beskrivelse-af-mobilprioriteringsordningen__cfcs_juli-2019-.pdf" TargetMode="External"/><Relationship Id="rId5" Type="http://schemas.openxmlformats.org/officeDocument/2006/relationships/hyperlink" Target="https://mentor.ieee.org/802.11/dcn/22/11-22-1074-01-0wng-priority-access-fcc-r-o-and-additional-use-cases.pdf" TargetMode="External"/><Relationship Id="rId10" Type="http://schemas.openxmlformats.org/officeDocument/2006/relationships/hyperlink" Target="https://pozarniochrana.netstranky.cz/zakony/zakon-239-2000-sb-o-integrovanem/cast-prvni/hlava-iii-postaveni-a-ukoly-statnich/dil-5-cviceni-a-komunikace-slozek/ss-18-komunikace-slozek-integrovaneho.html#:~:text=%281%29%20P%C5%99i%20p%C5%99%C3%ADprav%C4%9B%20na%20mimo%C5%99%C3%A1dnou%20ud%C3%A1lost%20a%20p%C5%99i,telekomunika%C4%8Dn%C3%AD%20s%C3%ADt%C4%9B%20i%20vybran%C3%A9%20%C4%8D%C3%A1sti%20neve%C5%99ejn%C3%BDch%20telekomunika%C4%8Dn%C3%ADch%20s%C3%ADt%C3%AD." TargetMode="External"/><Relationship Id="rId4" Type="http://schemas.openxmlformats.org/officeDocument/2006/relationships/hyperlink" Target="https://www.fcc.gov/document/fcc-modernizes-and-improves-its-priority-services-rules-0" TargetMode="External"/><Relationship Id="rId9" Type="http://schemas.openxmlformats.org/officeDocument/2006/relationships/hyperlink" Target="http://www.hzscr.cz/soubor/04-krizova-komunikace-rezim-kompatibility-pdf.asp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61999"/>
            <a:ext cx="10363200" cy="115589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EPCS Priority Access for Additional Use Cases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2024-06-06</a:t>
            </a:r>
          </a:p>
        </p:txBody>
      </p:sp>
      <p:sp>
        <p:nvSpPr>
          <p:cNvPr id="6" name="Date Placeholder 3"/>
          <p:cNvSpPr>
            <a:spLocks noGrp="1"/>
          </p:cNvSpPr>
          <p:nvPr>
            <p:ph type="dt" idx="10"/>
          </p:nvPr>
        </p:nvSpPr>
        <p:spPr>
          <a:xfrm>
            <a:off x="914400" y="333375"/>
            <a:ext cx="2499764" cy="273050"/>
          </a:xfrm>
        </p:spPr>
        <p:txBody>
          <a:bodyPr/>
          <a:lstStyle/>
          <a:p>
            <a:r>
              <a:rPr lang="en-US" dirty="0"/>
              <a:t>June 2024</a:t>
            </a:r>
            <a:endParaRPr lang="en-GB" dirty="0"/>
          </a:p>
        </p:txBody>
      </p:sp>
      <p:sp>
        <p:nvSpPr>
          <p:cNvPr id="7" name="Footer Placeholder 4"/>
          <p:cNvSpPr>
            <a:spLocks noGrp="1"/>
          </p:cNvSpPr>
          <p:nvPr>
            <p:ph type="ftr" idx="11"/>
          </p:nvPr>
        </p:nvSpPr>
        <p:spPr/>
        <p:txBody>
          <a:bodyPr/>
          <a:lstStyle/>
          <a:p>
            <a:r>
              <a:rPr lang="en-GB" dirty="0"/>
              <a:t>Subir Das, Peraton Labs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703823100"/>
              </p:ext>
            </p:extLst>
          </p:nvPr>
        </p:nvGraphicFramePr>
        <p:xfrm>
          <a:off x="974725" y="2386013"/>
          <a:ext cx="9807575" cy="2990850"/>
        </p:xfrm>
        <a:graphic>
          <a:graphicData uri="http://schemas.openxmlformats.org/presentationml/2006/ole">
            <mc:AlternateContent xmlns:mc="http://schemas.openxmlformats.org/markup-compatibility/2006">
              <mc:Choice xmlns:v="urn:schemas-microsoft-com:vml" Requires="v">
                <p:oleObj spid="_x0000_s1091" name="Document" r:id="rId4" imgW="10474200" imgH="3205080" progId="Word.Document.8">
                  <p:embed/>
                </p:oleObj>
              </mc:Choice>
              <mc:Fallback>
                <p:oleObj name="Document" r:id="rId4" imgW="10474200" imgH="3205080" progId="Word.Document.8">
                  <p:embed/>
                  <p:pic>
                    <p:nvPicPr>
                      <p:cNvPr id="0" name="Picture 3"/>
                      <p:cNvPicPr>
                        <a:picLocks noChangeAspect="1" noChangeArrowheads="1"/>
                      </p:cNvPicPr>
                      <p:nvPr/>
                    </p:nvPicPr>
                    <p:blipFill>
                      <a:blip r:embed="rId5"/>
                      <a:srcRect/>
                      <a:stretch>
                        <a:fillRect/>
                      </a:stretch>
                    </p:blipFill>
                    <p:spPr bwMode="auto">
                      <a:xfrm>
                        <a:off x="974725" y="2386013"/>
                        <a:ext cx="9807575" cy="2990850"/>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1219200" y="1676400"/>
            <a:ext cx="10361084" cy="4724400"/>
          </a:xfrm>
        </p:spPr>
        <p:txBody>
          <a:bodyPr/>
          <a:lstStyle/>
          <a:p>
            <a:pPr>
              <a:buFont typeface="Arial" panose="020B0604020202020204" pitchFamily="34" charset="0"/>
              <a:buChar char="•"/>
            </a:pPr>
            <a:r>
              <a:rPr lang="en-US" sz="1600" dirty="0"/>
              <a:t>IEEE 802.11be Draft 5.1: </a:t>
            </a:r>
            <a:r>
              <a:rPr lang="en-US" sz="1600" dirty="0">
                <a:hlinkClick r:id="rId3"/>
              </a:rPr>
              <a:t>https://www.ieee802.org/11/private/Draft_Standards/11be/Draft%20P802.11be_D5.1.pdf</a:t>
            </a:r>
            <a:r>
              <a:rPr lang="en-US" sz="1600" dirty="0"/>
              <a:t> </a:t>
            </a:r>
          </a:p>
          <a:p>
            <a:pPr>
              <a:buFont typeface="Arial" panose="020B0604020202020204" pitchFamily="34" charset="0"/>
              <a:buChar char="•"/>
            </a:pPr>
            <a:r>
              <a:rPr lang="en-US" sz="1600" dirty="0"/>
              <a:t>FCC Review of Rules and Requirements For Priority Services, FCC-22-36, </a:t>
            </a:r>
            <a:r>
              <a:rPr lang="en-US" sz="1600" dirty="0">
                <a:hlinkClick r:id="rId4"/>
              </a:rPr>
              <a:t>https://www.fcc.gov/document/fcc-modernizes-and-improves-its-priority-services-rules-0</a:t>
            </a:r>
            <a:endParaRPr lang="en-US" sz="1600" dirty="0">
              <a:hlinkClick r:id="rId5"/>
            </a:endParaRPr>
          </a:p>
          <a:p>
            <a:pPr>
              <a:buFont typeface="Arial" panose="020B0604020202020204" pitchFamily="34" charset="0"/>
              <a:buChar char="•"/>
            </a:pPr>
            <a:r>
              <a:rPr lang="en-US" sz="1600" dirty="0">
                <a:hlinkClick r:id="rId5"/>
              </a:rPr>
              <a:t>https://mentor.ieee.org/802.11/dcn/22/11-22-1074-01-0wng-priority-access-fcc-r-o-and-additional-use-cases.pdf</a:t>
            </a:r>
            <a:endParaRPr lang="en-US" sz="1600" dirty="0"/>
          </a:p>
          <a:p>
            <a:pPr>
              <a:buFont typeface="Arial" panose="020B0604020202020204" pitchFamily="34" charset="0"/>
              <a:buChar char="•"/>
            </a:pPr>
            <a:r>
              <a:rPr lang="en-GB" sz="1600" dirty="0"/>
              <a:t>Information on the Belgium Blue Light Mobile service was found in the following sources (Last viewed May 2024):  </a:t>
            </a:r>
            <a:r>
              <a:rPr lang="en-GB" sz="1600" u="sng" dirty="0">
                <a:hlinkClick r:id="rId6"/>
              </a:rPr>
              <a:t>https://www.astrid.be/en/services/blue-light-mobile</a:t>
            </a:r>
            <a:r>
              <a:rPr lang="en-GB" sz="1600" dirty="0"/>
              <a:t>, (in English), </a:t>
            </a:r>
            <a:r>
              <a:rPr lang="en-GB" sz="1600" u="sng" dirty="0">
                <a:hlinkClick r:id="rId7"/>
              </a:rPr>
              <a:t>https://www.astrid.be/sites/public/files/2024-02/BLM_userguide_jan2024_NL.pdf</a:t>
            </a:r>
            <a:r>
              <a:rPr lang="en-GB" sz="1600" dirty="0"/>
              <a:t> (in Dutch), </a:t>
            </a:r>
            <a:r>
              <a:rPr lang="en-GB" sz="1600" u="sng" dirty="0">
                <a:hlinkClick r:id="rId8"/>
              </a:rPr>
              <a:t>https://www.criticalcomms.com/content/news/belgium-astrid-launches-the-next-generation-of-its-blue-light-mobile-service</a:t>
            </a:r>
            <a:r>
              <a:rPr lang="en-GB" sz="1600" dirty="0"/>
              <a:t> (in English), </a:t>
            </a:r>
            <a:r>
              <a:rPr lang="en-GB" sz="1600" u="sng" dirty="0">
                <a:hlinkClick r:id="rId8"/>
              </a:rPr>
              <a:t>https://www.criticalcomms.com/content/news/belgium-astrid-launches-the-next-generation-of-its-blue-light-mobile-service</a:t>
            </a:r>
            <a:r>
              <a:rPr lang="en-GB" sz="1600" dirty="0"/>
              <a:t> (in English)</a:t>
            </a:r>
            <a:endParaRPr lang="en-US" sz="1600" dirty="0"/>
          </a:p>
          <a:p>
            <a:pPr>
              <a:buFont typeface="Arial" panose="020B0604020202020204" pitchFamily="34" charset="0"/>
              <a:buChar char="•"/>
            </a:pPr>
            <a:r>
              <a:rPr lang="en-GB" sz="1600" dirty="0"/>
              <a:t>Information on the mobile crisis communications services within the Czech Republic was found in the following sources (Last viewed: May 2024): </a:t>
            </a:r>
            <a:r>
              <a:rPr lang="en-GB" sz="1600" u="sng" dirty="0">
                <a:hlinkClick r:id="rId9"/>
              </a:rPr>
              <a:t>http://www.hzscr.cz/soubor/04-krizova-komunikace-rezim-kompatibility-pdf.aspx</a:t>
            </a:r>
            <a:r>
              <a:rPr lang="en-GB" sz="1600" dirty="0"/>
              <a:t> (in Czech) and </a:t>
            </a:r>
            <a:r>
              <a:rPr lang="en-GB" sz="1600" u="sng" dirty="0">
                <a:hlinkClick r:id="rId10"/>
              </a:rPr>
              <a:t>§ 18 - Communication of the Integrated Rescue System (netstranky.cz)</a:t>
            </a:r>
            <a:r>
              <a:rPr lang="en-GB" sz="1600" dirty="0"/>
              <a:t> (in Czech). </a:t>
            </a:r>
          </a:p>
          <a:p>
            <a:pPr>
              <a:buFont typeface="Arial" panose="020B0604020202020204" pitchFamily="34" charset="0"/>
              <a:buChar char="•"/>
            </a:pPr>
            <a:r>
              <a:rPr lang="en-GB" sz="1600" dirty="0"/>
              <a:t>Information on the mobile crisis communications services within Denmark was found in the following sources (Last viewed: May 2024): </a:t>
            </a:r>
            <a:r>
              <a:rPr lang="en-GB" sz="1600" u="sng" dirty="0" err="1">
                <a:hlinkClick r:id="rId11"/>
              </a:rPr>
              <a:t>Beskrivelse</a:t>
            </a:r>
            <a:r>
              <a:rPr lang="en-GB" sz="1600" u="sng" dirty="0">
                <a:hlinkClick r:id="rId11"/>
              </a:rPr>
              <a:t> </a:t>
            </a:r>
            <a:r>
              <a:rPr lang="en-GB" sz="1600" u="sng" dirty="0" err="1">
                <a:hlinkClick r:id="rId11"/>
              </a:rPr>
              <a:t>af</a:t>
            </a:r>
            <a:r>
              <a:rPr lang="en-GB" sz="1600" u="sng" dirty="0">
                <a:hlinkClick r:id="rId11"/>
              </a:rPr>
              <a:t> </a:t>
            </a:r>
            <a:r>
              <a:rPr lang="en-GB" sz="1600" u="sng" dirty="0" err="1">
                <a:hlinkClick r:id="rId11"/>
              </a:rPr>
              <a:t>mobilprioriteringsordningen</a:t>
            </a:r>
            <a:r>
              <a:rPr lang="en-GB" sz="1600" u="sng" dirty="0">
                <a:hlinkClick r:id="rId11"/>
              </a:rPr>
              <a:t>__</a:t>
            </a:r>
            <a:r>
              <a:rPr lang="en-GB" sz="1600" u="sng" dirty="0" err="1">
                <a:hlinkClick r:id="rId11"/>
              </a:rPr>
              <a:t>CFCS_juli</a:t>
            </a:r>
            <a:r>
              <a:rPr lang="en-GB" sz="1600" u="sng" dirty="0">
                <a:hlinkClick r:id="rId11"/>
              </a:rPr>
              <a:t> 2019</a:t>
            </a:r>
            <a:r>
              <a:rPr lang="en-GB" sz="1600" dirty="0"/>
              <a:t> (in Danish) and </a:t>
            </a:r>
            <a:r>
              <a:rPr lang="en-US" sz="1600" u="sng" dirty="0">
                <a:hlinkClick r:id="rId12"/>
              </a:rPr>
              <a:t>vejledning-til-prioriteringsordningen-i-4g-netvark.pdf (cfcs.dk)</a:t>
            </a:r>
            <a:r>
              <a:rPr lang="en-GB" sz="1600" dirty="0"/>
              <a:t> (in Danish)</a:t>
            </a:r>
            <a:endParaRPr lang="en-US" sz="1100" dirty="0"/>
          </a:p>
          <a:p>
            <a:pPr marL="0" indent="0"/>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Date Placeholder 4"/>
          <p:cNvSpPr>
            <a:spLocks noGrp="1"/>
          </p:cNvSpPr>
          <p:nvPr>
            <p:ph type="dt" idx="4294967295"/>
          </p:nvPr>
        </p:nvSpPr>
        <p:spPr/>
        <p:txBody>
          <a:bodyPr/>
          <a:lstStyle/>
          <a:p>
            <a:r>
              <a:rPr lang="en-US" dirty="0"/>
              <a:t>June 2022</a:t>
            </a:r>
            <a:endParaRPr lang="en-GB" dirty="0"/>
          </a:p>
        </p:txBody>
      </p:sp>
      <p:sp>
        <p:nvSpPr>
          <p:cNvPr id="6" name="Footer Placeholder 5"/>
          <p:cNvSpPr>
            <a:spLocks noGrp="1"/>
          </p:cNvSpPr>
          <p:nvPr>
            <p:ph type="ftr" idx="14"/>
          </p:nvPr>
        </p:nvSpPr>
        <p:spPr/>
        <p:txBody>
          <a:bodyPr/>
          <a:lstStyle/>
          <a:p>
            <a:r>
              <a:rPr lang="en-GB" dirty="0"/>
              <a:t>Subir Das, Peraton Labs</a:t>
            </a:r>
          </a:p>
        </p:txBody>
      </p:sp>
    </p:spTree>
    <p:extLst>
      <p:ext uri="{BB962C8B-B14F-4D97-AF65-F5344CB8AC3E}">
        <p14:creationId xmlns:p14="http://schemas.microsoft.com/office/powerpoint/2010/main" val="3470888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751015"/>
            <a:ext cx="10361084" cy="1449386"/>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discusses the need for EPCS Priority Access to support additional use cases </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Subir Das, Peraton Labs </a:t>
            </a:r>
          </a:p>
        </p:txBody>
      </p:sp>
      <p:sp>
        <p:nvSpPr>
          <p:cNvPr id="4" name="Date Placeholder 3"/>
          <p:cNvSpPr>
            <a:spLocks noGrp="1"/>
          </p:cNvSpPr>
          <p:nvPr>
            <p:ph type="dt" idx="15"/>
          </p:nvPr>
        </p:nvSpPr>
        <p:spPr/>
        <p:txBody>
          <a:bodyPr/>
          <a:lstStyle/>
          <a:p>
            <a:r>
              <a:rPr lang="en-US" dirty="0"/>
              <a:t>June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914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Background</a:t>
            </a:r>
          </a:p>
        </p:txBody>
      </p:sp>
      <p:sp>
        <p:nvSpPr>
          <p:cNvPr id="5122" name="Rectangle 2"/>
          <p:cNvSpPr>
            <a:spLocks noGrp="1" noChangeArrowheads="1"/>
          </p:cNvSpPr>
          <p:nvPr>
            <p:ph idx="1"/>
          </p:nvPr>
        </p:nvSpPr>
        <p:spPr>
          <a:xfrm>
            <a:off x="983092" y="1447800"/>
            <a:ext cx="10361084" cy="4572000"/>
          </a:xfrm>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EPCS (Emergency Preparedness Communications Service) Priority Access features were specified in IEEE 802.11be for supporting National Security and </a:t>
            </a:r>
            <a:r>
              <a:rPr lang="en-US" dirty="0">
                <a:solidFill>
                  <a:schemeClr val="tx1"/>
                </a:solidFill>
              </a:rPr>
              <a:t>Emergency </a:t>
            </a:r>
            <a:r>
              <a:rPr lang="en-US" dirty="0"/>
              <a:t>Preparedness (NSEP) Communications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use case required Non-AP MLD to be successfully authenticated and associated with an AP MLD before EPCS Priority Access can be </a:t>
            </a:r>
            <a:r>
              <a:rPr lang="en-US" dirty="0">
                <a:solidFill>
                  <a:schemeClr val="tx1"/>
                </a:solidFill>
              </a:rPr>
              <a:t>enabled</a:t>
            </a:r>
            <a:r>
              <a:rPr lang="en-US" dirty="0"/>
              <a:t>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AP MLD can grant the EPCS Priority Access once it verifies that non-AP MLD has the authority to use the features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Either non-AP MLD or AP MLD can request and teardown the EPCS Priority Access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This feature is optional in IEEE 802.11be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3</a:t>
            </a:fld>
            <a:endParaRPr lang="en-GB" dirty="0"/>
          </a:p>
        </p:txBody>
      </p:sp>
      <p:sp>
        <p:nvSpPr>
          <p:cNvPr id="5" name="Footer Placeholder 4"/>
          <p:cNvSpPr>
            <a:spLocks noGrp="1"/>
          </p:cNvSpPr>
          <p:nvPr>
            <p:ph type="ftr" idx="14"/>
          </p:nvPr>
        </p:nvSpPr>
        <p:spPr/>
        <p:txBody>
          <a:bodyPr/>
          <a:lstStyle/>
          <a:p>
            <a:r>
              <a:rPr lang="en-GB" dirty="0"/>
              <a:t>Subir Das, Peraton Labs </a:t>
            </a:r>
          </a:p>
        </p:txBody>
      </p:sp>
      <p:sp>
        <p:nvSpPr>
          <p:cNvPr id="4" name="Date Placeholder 3"/>
          <p:cNvSpPr>
            <a:spLocks noGrp="1"/>
          </p:cNvSpPr>
          <p:nvPr>
            <p:ph type="dt" idx="15"/>
          </p:nvPr>
        </p:nvSpPr>
        <p:spPr/>
        <p:txBody>
          <a:bodyPr/>
          <a:lstStyle/>
          <a:p>
            <a:r>
              <a:rPr lang="en-US" dirty="0"/>
              <a:t>June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Use Case and Requirement </a:t>
            </a:r>
          </a:p>
        </p:txBody>
      </p:sp>
      <p:sp>
        <p:nvSpPr>
          <p:cNvPr id="5122" name="Rectangle 2"/>
          <p:cNvSpPr>
            <a:spLocks noGrp="1" noChangeArrowheads="1"/>
          </p:cNvSpPr>
          <p:nvPr>
            <p:ph idx="1"/>
          </p:nvPr>
        </p:nvSpPr>
        <p:spPr>
          <a:xfrm>
            <a:off x="1032894" y="1676400"/>
            <a:ext cx="10361084" cy="4724400"/>
          </a:xfrm>
          <a:ln/>
        </p:spPr>
        <p:txBody>
          <a:bodyPr/>
          <a:lstStyle/>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Use Case I: </a:t>
            </a:r>
            <a:r>
              <a:rPr lang="en-US" dirty="0">
                <a:solidFill>
                  <a:schemeClr val="tx1"/>
                </a:solidFill>
              </a:rPr>
              <a:t>During emergencies, network congestion may present users with emergency preparedness responsibilities from (re)associating.  Enabling their access requires that STAs capable of obtaining EPCS Priority Access (i.e., those configured to be authorized for the service) should be able to transmit management frames for authentication and association with higher priority than normal STAs </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solidFill>
                  <a:schemeClr val="tx1"/>
                </a:solidFill>
              </a:rPr>
              <a:t>Failure to support the above will prevent EP personnel, whose mission is to help the citizens during emergencies and save lives, from performing their responsibilities   </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current solution in IEEE 802.11be does not support the above use case </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scope in IEEE 802.11be was limited and it was appropriate at that time </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Given the market acceptance of the EPCS features, it is essential that we address this use case in IEEE 802.11bn </a:t>
            </a:r>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4</a:t>
            </a:fld>
            <a:endParaRPr lang="en-GB" dirty="0"/>
          </a:p>
        </p:txBody>
      </p:sp>
      <p:sp>
        <p:nvSpPr>
          <p:cNvPr id="5" name="Footer Placeholder 4"/>
          <p:cNvSpPr>
            <a:spLocks noGrp="1"/>
          </p:cNvSpPr>
          <p:nvPr>
            <p:ph type="ftr" idx="14"/>
          </p:nvPr>
        </p:nvSpPr>
        <p:spPr/>
        <p:txBody>
          <a:bodyPr/>
          <a:lstStyle/>
          <a:p>
            <a:r>
              <a:rPr lang="en-GB" dirty="0"/>
              <a:t>Subir Das, Peraton Labs </a:t>
            </a:r>
          </a:p>
        </p:txBody>
      </p:sp>
      <p:sp>
        <p:nvSpPr>
          <p:cNvPr id="4" name="Date Placeholder 3"/>
          <p:cNvSpPr>
            <a:spLocks noGrp="1"/>
          </p:cNvSpPr>
          <p:nvPr>
            <p:ph type="dt" idx="15"/>
          </p:nvPr>
        </p:nvSpPr>
        <p:spPr/>
        <p:txBody>
          <a:bodyPr/>
          <a:lstStyle/>
          <a:p>
            <a:r>
              <a:rPr lang="en-US" dirty="0"/>
              <a:t>June 2024</a:t>
            </a:r>
            <a:endParaRPr lang="en-GB" dirty="0"/>
          </a:p>
        </p:txBody>
      </p:sp>
    </p:spTree>
    <p:extLst>
      <p:ext uri="{BB962C8B-B14F-4D97-AF65-F5344CB8AC3E}">
        <p14:creationId xmlns:p14="http://schemas.microsoft.com/office/powerpoint/2010/main" val="16097610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914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 Regulatory Update in USA </a:t>
            </a:r>
          </a:p>
        </p:txBody>
      </p:sp>
      <p:sp>
        <p:nvSpPr>
          <p:cNvPr id="5122" name="Rectangle 2"/>
          <p:cNvSpPr>
            <a:spLocks noGrp="1" noChangeArrowheads="1"/>
          </p:cNvSpPr>
          <p:nvPr>
            <p:ph idx="1"/>
          </p:nvPr>
        </p:nvSpPr>
        <p:spPr>
          <a:xfrm>
            <a:off x="1028700" y="1567543"/>
            <a:ext cx="10361084" cy="4875214"/>
          </a:xfrm>
          <a:ln/>
        </p:spPr>
        <p:txBody>
          <a:bodyPr/>
          <a:lstStyle/>
          <a:p>
            <a:pPr lvl="0">
              <a:buFont typeface="Arial" panose="020B0604020202020204" pitchFamily="34" charset="0"/>
              <a:buChar char="•"/>
            </a:pPr>
            <a:r>
              <a:rPr lang="en-US" dirty="0"/>
              <a:t>Federal Communication Commission (FCC) within United States released a new Report and Order (FCC-22-36) addressing the Wireless Priority Service (WPS) (a.k.a., NSEP Priority Service) in 2022  </a:t>
            </a:r>
          </a:p>
          <a:p>
            <a:pPr lvl="1">
              <a:buFont typeface="Arial" panose="020B0604020202020204" pitchFamily="34" charset="0"/>
              <a:buChar char="•"/>
            </a:pPr>
            <a:r>
              <a:rPr lang="en-US" dirty="0"/>
              <a:t>Report and Order (R&amp;O) specifies operation of priority service on public wireless communications networks</a:t>
            </a:r>
          </a:p>
          <a:p>
            <a:pPr lvl="0">
              <a:buFont typeface="Arial" panose="020B0604020202020204" pitchFamily="34" charset="0"/>
              <a:buChar char="•"/>
            </a:pPr>
            <a:r>
              <a:rPr lang="en-US" dirty="0"/>
              <a:t>A Few highlights on Wireless Priority Service (WPS) </a:t>
            </a:r>
          </a:p>
          <a:p>
            <a:pPr lvl="1">
              <a:buFont typeface="Arial" panose="020B0604020202020204" pitchFamily="34" charset="0"/>
              <a:buChar char="•"/>
            </a:pPr>
            <a:r>
              <a:rPr lang="en-US" sz="1800" dirty="0"/>
              <a:t>Explicitly authorizes WPS preemption of public communications</a:t>
            </a:r>
          </a:p>
          <a:p>
            <a:pPr lvl="1">
              <a:buFont typeface="Arial" panose="020B0604020202020204" pitchFamily="34" charset="0"/>
              <a:buChar char="•"/>
            </a:pPr>
            <a:r>
              <a:rPr lang="en-US" sz="1800" dirty="0"/>
              <a:t>Expressly permits priority voice, video, and data sessions</a:t>
            </a:r>
          </a:p>
          <a:p>
            <a:pPr lvl="1">
              <a:buFont typeface="Arial" panose="020B0604020202020204" pitchFamily="34" charset="0"/>
              <a:buChar char="•"/>
            </a:pPr>
            <a:r>
              <a:rPr lang="en-US" sz="1800" dirty="0"/>
              <a:t>Expressly authorizes priority signaling (registration, invocation)</a:t>
            </a:r>
          </a:p>
          <a:p>
            <a:pPr lvl="1">
              <a:buFont typeface="Arial" panose="020B0604020202020204" pitchFamily="34" charset="0"/>
              <a:buChar char="•"/>
            </a:pPr>
            <a:r>
              <a:rPr lang="en-US" sz="1800" dirty="0"/>
              <a:t>Expands WPS eligibility to include additional users</a:t>
            </a:r>
          </a:p>
          <a:p>
            <a:pPr lvl="1">
              <a:buFont typeface="Arial" panose="020B0604020202020204" pitchFamily="34" charset="0"/>
              <a:buChar char="•"/>
            </a:pPr>
            <a:r>
              <a:rPr lang="en-US" sz="1800" dirty="0"/>
              <a:t>Clarifies that higher priority users take precedence over those with lower priority </a:t>
            </a:r>
          </a:p>
          <a:p>
            <a:pPr lvl="2">
              <a:buFont typeface="Arial" panose="020B0604020202020204" pitchFamily="34" charset="0"/>
              <a:buChar char="•"/>
            </a:pPr>
            <a:r>
              <a:rPr lang="en-US" sz="1600" dirty="0"/>
              <a:t>Five (5) priority levels were defined in earlier R &amp; O</a:t>
            </a:r>
          </a:p>
          <a:p>
            <a:pPr lvl="2">
              <a:buFont typeface="Arial" panose="020B0604020202020204" pitchFamily="34" charset="0"/>
              <a:buChar char="•"/>
            </a:pPr>
            <a:endParaRPr lang="en-US" sz="1800" dirty="0"/>
          </a:p>
          <a:p>
            <a:pPr marL="0" lvl="0" indent="0"/>
            <a:r>
              <a:rPr lang="en-US" sz="1800" dirty="0"/>
              <a:t>Note: Wireless Priority Service (WPS) is not mandated by the FCC</a:t>
            </a:r>
          </a:p>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000" dirty="0"/>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5</a:t>
            </a:fld>
            <a:endParaRPr lang="en-GB" dirty="0"/>
          </a:p>
        </p:txBody>
      </p:sp>
      <p:sp>
        <p:nvSpPr>
          <p:cNvPr id="5" name="Footer Placeholder 4"/>
          <p:cNvSpPr>
            <a:spLocks noGrp="1"/>
          </p:cNvSpPr>
          <p:nvPr>
            <p:ph type="ftr" idx="14"/>
          </p:nvPr>
        </p:nvSpPr>
        <p:spPr/>
        <p:txBody>
          <a:bodyPr/>
          <a:lstStyle/>
          <a:p>
            <a:r>
              <a:rPr lang="en-GB" dirty="0"/>
              <a:t>Subir Das, Peraton Labs </a:t>
            </a:r>
          </a:p>
        </p:txBody>
      </p:sp>
      <p:sp>
        <p:nvSpPr>
          <p:cNvPr id="4" name="Date Placeholder 3"/>
          <p:cNvSpPr>
            <a:spLocks noGrp="1"/>
          </p:cNvSpPr>
          <p:nvPr>
            <p:ph type="dt" idx="15"/>
          </p:nvPr>
        </p:nvSpPr>
        <p:spPr/>
        <p:txBody>
          <a:bodyPr/>
          <a:lstStyle/>
          <a:p>
            <a:r>
              <a:rPr lang="en-US" dirty="0"/>
              <a:t>June 2024</a:t>
            </a:r>
            <a:endParaRPr lang="en-GB" dirty="0"/>
          </a:p>
        </p:txBody>
      </p:sp>
    </p:spTree>
    <p:extLst>
      <p:ext uri="{BB962C8B-B14F-4D97-AF65-F5344CB8AC3E}">
        <p14:creationId xmlns:p14="http://schemas.microsoft.com/office/powerpoint/2010/main" val="26036134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914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Example Priority Services Offered in Various Countries </a:t>
            </a:r>
          </a:p>
        </p:txBody>
      </p:sp>
      <p:sp>
        <p:nvSpPr>
          <p:cNvPr id="5122" name="Rectangle 2"/>
          <p:cNvSpPr>
            <a:spLocks noGrp="1" noChangeArrowheads="1"/>
          </p:cNvSpPr>
          <p:nvPr>
            <p:ph idx="1"/>
          </p:nvPr>
        </p:nvSpPr>
        <p:spPr>
          <a:xfrm>
            <a:off x="1028700" y="1567543"/>
            <a:ext cx="10361084" cy="4604656"/>
          </a:xfrm>
          <a:ln/>
        </p:spPr>
        <p:txBody>
          <a:bodyPr/>
          <a:lstStyle/>
          <a:p>
            <a:pPr>
              <a:buFont typeface="Arial" panose="020B0604020202020204" pitchFamily="34" charset="0"/>
              <a:buChar char="•"/>
            </a:pPr>
            <a:r>
              <a:rPr lang="en-US" sz="2000" dirty="0"/>
              <a:t>In Belgium, Blue Light Mobile service enables priority communications for users with national security and emergency preparedness responsibilities</a:t>
            </a:r>
          </a:p>
          <a:p>
            <a:pPr lvl="1">
              <a:buFont typeface="Arial" panose="020B0604020202020204" pitchFamily="34" charset="0"/>
              <a:buChar char="•"/>
            </a:pPr>
            <a:r>
              <a:rPr lang="en-US" sz="1800" dirty="0"/>
              <a:t>Priority involves both exemption network management controls for both lower-and higher-priority users and preemption of other traffic on behalf of higher-priority users</a:t>
            </a:r>
          </a:p>
          <a:p>
            <a:pPr>
              <a:buFont typeface="Arial" panose="020B0604020202020204" pitchFamily="34" charset="0"/>
              <a:buChar char="•"/>
            </a:pPr>
            <a:r>
              <a:rPr lang="en-US" sz="2000" dirty="0"/>
              <a:t>In Czech Republic, mobile crises communications service provides priority for three user classes and four priority levels</a:t>
            </a:r>
          </a:p>
          <a:p>
            <a:pPr lvl="1">
              <a:buFont typeface="Arial" panose="020B0604020202020204" pitchFamily="34" charset="0"/>
              <a:buChar char="•"/>
            </a:pPr>
            <a:r>
              <a:rPr lang="en-US" sz="1800" dirty="0"/>
              <a:t>Traffic assigned to priority levels based on user class and situation (e.g., crisis or non-crisis)</a:t>
            </a:r>
          </a:p>
          <a:p>
            <a:pPr lvl="1">
              <a:buFont typeface="Arial" panose="020B0604020202020204" pitchFamily="34" charset="0"/>
              <a:buChar char="•"/>
            </a:pPr>
            <a:r>
              <a:rPr lang="en-US" sz="1800" dirty="0"/>
              <a:t>Service includes variety of priority actions, e.g., calls at highest priority level can preempt lower-priority and non-priority calls other than emergency (i.e., 112) calls.  </a:t>
            </a:r>
          </a:p>
          <a:p>
            <a:pPr>
              <a:buFont typeface="Arial" panose="020B0604020202020204" pitchFamily="34" charset="0"/>
              <a:buChar char="•"/>
            </a:pPr>
            <a:r>
              <a:rPr lang="en-US" sz="2000" dirty="0"/>
              <a:t>In Denmark, priority communications program provides preferential network access for first responders and individuals supporting critical infrastructure</a:t>
            </a:r>
          </a:p>
          <a:p>
            <a:pPr lvl="1">
              <a:buFont typeface="Arial" panose="020B0604020202020204" pitchFamily="34" charset="0"/>
              <a:buChar char="•"/>
            </a:pPr>
            <a:r>
              <a:rPr lang="en-US" sz="1800" dirty="0"/>
              <a:t>Supports two priority levels, one that includes preferential access by authorized users and another that, when declared, restricts network access by (i.e., preempts) non-priority users</a:t>
            </a:r>
          </a:p>
        </p:txBody>
      </p:sp>
      <p:sp>
        <p:nvSpPr>
          <p:cNvPr id="6" name="Slide Number Placeholder 5"/>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Slide </a:t>
            </a:r>
            <a:fld id="{B3165115-9078-433B-A278-1F5ED971F63A}" type="slidenum">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Footer Placeholder 4"/>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Subir Das, Peraton Labs </a:t>
            </a:r>
          </a:p>
        </p:txBody>
      </p:sp>
      <p:sp>
        <p:nvSpPr>
          <p:cNvPr id="4" name="Date Placeholder 3"/>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dirty="0"/>
              <a:t>June</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3779646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case II and Requirements</a:t>
            </a:r>
            <a:endParaRPr lang="en-US" dirty="0">
              <a:solidFill>
                <a:srgbClr val="FF0000"/>
              </a:solidFill>
            </a:endParaRPr>
          </a:p>
        </p:txBody>
      </p:sp>
      <p:sp>
        <p:nvSpPr>
          <p:cNvPr id="3" name="Content Placeholder 2"/>
          <p:cNvSpPr>
            <a:spLocks noGrp="1"/>
          </p:cNvSpPr>
          <p:nvPr>
            <p:ph idx="1"/>
          </p:nvPr>
        </p:nvSpPr>
        <p:spPr>
          <a:xfrm>
            <a:off x="914401" y="1751014"/>
            <a:ext cx="10361084" cy="4494213"/>
          </a:xfrm>
        </p:spPr>
        <p:txBody>
          <a:bodyPr/>
          <a:lstStyle/>
          <a:p>
            <a:pPr algn="just">
              <a:buFont typeface="Arial" panose="020B0604020202020204" pitchFamily="34" charset="0"/>
              <a:buChar char="•"/>
            </a:pPr>
            <a:r>
              <a:rPr lang="en-US" sz="1800" dirty="0"/>
              <a:t>Use Case II: During crisis situation, WLAN may become congested with traffic from general public and users authorized for priority at several levels.  To ensure authorized EPCS users can communicate to fulfill their emergency responsibilities, network may need to restrict access.  Such restrictions could apply to public users and to </a:t>
            </a:r>
            <a:r>
              <a:rPr lang="en-US" sz="1800" dirty="0">
                <a:solidFill>
                  <a:schemeClr val="tx1"/>
                </a:solidFill>
              </a:rPr>
              <a:t>EPCS </a:t>
            </a:r>
            <a:r>
              <a:rPr lang="en-US" sz="1800" dirty="0"/>
              <a:t>users at lower priority levels on behalf of those at higher priority levels.</a:t>
            </a:r>
          </a:p>
          <a:p>
            <a:pPr>
              <a:buFont typeface="Arial" panose="020B0604020202020204" pitchFamily="34" charset="0"/>
              <a:buChar char="•"/>
            </a:pPr>
            <a:r>
              <a:rPr lang="en-US" sz="1800" dirty="0"/>
              <a:t>IEEE 802.11 networks should provide means to enable preemption </a:t>
            </a:r>
            <a:r>
              <a:rPr lang="en-US" sz="1800" dirty="0">
                <a:solidFill>
                  <a:schemeClr val="tx1"/>
                </a:solidFill>
              </a:rPr>
              <a:t>on behalf of </a:t>
            </a:r>
            <a:r>
              <a:rPr lang="en-US" sz="1800" dirty="0"/>
              <a:t> EPCS STAs</a:t>
            </a:r>
          </a:p>
          <a:p>
            <a:pPr lvl="1">
              <a:buFont typeface="Arial" panose="020B0604020202020204" pitchFamily="34" charset="0"/>
              <a:buChar char="•"/>
            </a:pPr>
            <a:r>
              <a:rPr lang="en-US" sz="1600" dirty="0"/>
              <a:t>Preemption could provide critical advantage for NS/EP personnel under extreme conditions</a:t>
            </a:r>
            <a:endParaRPr lang="en-US" sz="1400" dirty="0"/>
          </a:p>
          <a:p>
            <a:pPr lvl="1">
              <a:buFont typeface="Arial" panose="020B0604020202020204" pitchFamily="34" charset="0"/>
              <a:buChar char="•"/>
            </a:pPr>
            <a:r>
              <a:rPr lang="en-US" sz="1600" dirty="0"/>
              <a:t>Current EPCS priority in IEEE 802.11be only provides probabilistic advantage via EDCA </a:t>
            </a:r>
          </a:p>
          <a:p>
            <a:pPr>
              <a:buFont typeface="Arial" panose="020B0604020202020204" pitchFamily="34" charset="0"/>
              <a:buChar char="•"/>
            </a:pPr>
            <a:r>
              <a:rPr lang="en-US" sz="1800" dirty="0"/>
              <a:t>IEEE 802.11 networks should provide means to enable multiple priority levels of EPCS STAs</a:t>
            </a:r>
          </a:p>
          <a:p>
            <a:pPr lvl="1">
              <a:buFont typeface="Arial" panose="020B0604020202020204" pitchFamily="34" charset="0"/>
              <a:buChar char="•"/>
            </a:pPr>
            <a:r>
              <a:rPr lang="en-US" sz="1600" dirty="0"/>
              <a:t>Lack of differentiation among priority users could result in poor performance when many priority users share a BSS (e.g., disaster management site, evacuation shelter)</a:t>
            </a:r>
          </a:p>
          <a:p>
            <a:pPr lvl="1">
              <a:buFont typeface="Arial" panose="020B0604020202020204" pitchFamily="34" charset="0"/>
              <a:buChar char="•"/>
            </a:pPr>
            <a:r>
              <a:rPr lang="en-US" sz="1600" dirty="0"/>
              <a:t>Distinguishing different classes of priority users (e.g., 1-5 according to FCC) and/or service types will help NSEP users to fulfill their roles</a:t>
            </a:r>
          </a:p>
          <a:p>
            <a:pPr>
              <a:buFont typeface="Arial" panose="020B0604020202020204" pitchFamily="34" charset="0"/>
              <a:buChar char="•"/>
            </a:pPr>
            <a:r>
              <a:rPr lang="en-US" sz="1800" dirty="0"/>
              <a:t>Given the new regulatory and existing service requirements, it is important that we address the above in IEEE 802.11bn </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Date Placeholder 4"/>
          <p:cNvSpPr>
            <a:spLocks noGrp="1"/>
          </p:cNvSpPr>
          <p:nvPr>
            <p:ph type="dt" idx="4294967295"/>
          </p:nvPr>
        </p:nvSpPr>
        <p:spPr/>
        <p:txBody>
          <a:bodyPr/>
          <a:lstStyle/>
          <a:p>
            <a:r>
              <a:rPr lang="en-US" dirty="0"/>
              <a:t>June 2024</a:t>
            </a:r>
            <a:endParaRPr lang="en-GB" dirty="0"/>
          </a:p>
        </p:txBody>
      </p:sp>
      <p:sp>
        <p:nvSpPr>
          <p:cNvPr id="6" name="Footer Placeholder 5"/>
          <p:cNvSpPr>
            <a:spLocks noGrp="1"/>
          </p:cNvSpPr>
          <p:nvPr>
            <p:ph type="ftr" idx="14"/>
          </p:nvPr>
        </p:nvSpPr>
        <p:spPr/>
        <p:txBody>
          <a:bodyPr/>
          <a:lstStyle/>
          <a:p>
            <a:r>
              <a:rPr lang="en-GB" dirty="0"/>
              <a:t>Subir Das, Peraton Labs</a:t>
            </a:r>
          </a:p>
        </p:txBody>
      </p:sp>
    </p:spTree>
    <p:extLst>
      <p:ext uri="{BB962C8B-B14F-4D97-AF65-F5344CB8AC3E}">
        <p14:creationId xmlns:p14="http://schemas.microsoft.com/office/powerpoint/2010/main" val="15125524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 -1</a:t>
            </a:r>
          </a:p>
        </p:txBody>
      </p:sp>
      <p:sp>
        <p:nvSpPr>
          <p:cNvPr id="2" name="Content Placeholder 1"/>
          <p:cNvSpPr>
            <a:spLocks noGrp="1"/>
          </p:cNvSpPr>
          <p:nvPr>
            <p:ph idx="1"/>
          </p:nvPr>
        </p:nvSpPr>
        <p:spPr/>
        <p:txBody>
          <a:bodyPr/>
          <a:lstStyle/>
          <a:p>
            <a:r>
              <a:rPr lang="en-US" dirty="0"/>
              <a:t>SP1: Do you agree to define mechanism(s) that enable APs to assign priority channel access to EPCS capable STAs during association? </a:t>
            </a:r>
          </a:p>
          <a:p>
            <a:endParaRPr lang="en-US" dirty="0"/>
          </a:p>
          <a:p>
            <a:r>
              <a:rPr lang="en-US" dirty="0"/>
              <a:t>Y – </a:t>
            </a:r>
          </a:p>
          <a:p>
            <a:r>
              <a:rPr lang="en-US" dirty="0"/>
              <a:t>N - </a:t>
            </a:r>
          </a:p>
          <a:p>
            <a:r>
              <a:rPr lang="en-US" dirty="0"/>
              <a:t>A - </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8</a:t>
            </a:fld>
            <a:endParaRPr lang="en-GB" dirty="0"/>
          </a:p>
        </p:txBody>
      </p:sp>
      <p:sp>
        <p:nvSpPr>
          <p:cNvPr id="5" name="Footer Placeholder 4"/>
          <p:cNvSpPr>
            <a:spLocks noGrp="1"/>
          </p:cNvSpPr>
          <p:nvPr>
            <p:ph type="ftr" idx="14"/>
          </p:nvPr>
        </p:nvSpPr>
        <p:spPr/>
        <p:txBody>
          <a:bodyPr/>
          <a:lstStyle/>
          <a:p>
            <a:r>
              <a:rPr lang="en-GB" dirty="0"/>
              <a:t>Subir Das, Peraton Labs </a:t>
            </a:r>
          </a:p>
        </p:txBody>
      </p:sp>
      <p:sp>
        <p:nvSpPr>
          <p:cNvPr id="7" name="Date Placeholder 3"/>
          <p:cNvSpPr>
            <a:spLocks noGrp="1"/>
          </p:cNvSpPr>
          <p:nvPr>
            <p:ph type="dt" idx="15"/>
          </p:nvPr>
        </p:nvSpPr>
        <p:spPr>
          <a:xfrm>
            <a:off x="929217" y="333375"/>
            <a:ext cx="2499764" cy="273050"/>
          </a:xfrm>
        </p:spPr>
        <p:txBody>
          <a:bodyPr/>
          <a:lstStyle/>
          <a:p>
            <a:r>
              <a:rPr lang="en-US" dirty="0"/>
              <a:t>June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 -2</a:t>
            </a:r>
          </a:p>
        </p:txBody>
      </p:sp>
      <p:sp>
        <p:nvSpPr>
          <p:cNvPr id="2" name="Content Placeholder 1"/>
          <p:cNvSpPr>
            <a:spLocks noGrp="1"/>
          </p:cNvSpPr>
          <p:nvPr>
            <p:ph idx="1"/>
          </p:nvPr>
        </p:nvSpPr>
        <p:spPr/>
        <p:txBody>
          <a:bodyPr/>
          <a:lstStyle/>
          <a:p>
            <a:r>
              <a:rPr lang="en-US" dirty="0"/>
              <a:t>SP2: Do you agree to define mechanism(s) that enable APs to preempt STAs </a:t>
            </a:r>
            <a:r>
              <a:rPr lang="en-US" dirty="0">
                <a:solidFill>
                  <a:schemeClr val="tx1"/>
                </a:solidFill>
              </a:rPr>
              <a:t>to better support</a:t>
            </a:r>
            <a:r>
              <a:rPr lang="en-US" dirty="0">
                <a:solidFill>
                  <a:srgbClr val="C00000"/>
                </a:solidFill>
              </a:rPr>
              <a:t> </a:t>
            </a:r>
            <a:r>
              <a:rPr lang="en-US" dirty="0"/>
              <a:t>EPCS authorized STAs?</a:t>
            </a:r>
          </a:p>
          <a:p>
            <a:r>
              <a:rPr lang="en-US" sz="1600" dirty="0"/>
              <a:t>Note: Preempted STAs could include non-EPCS and lower priority EPCS STAs</a:t>
            </a:r>
          </a:p>
          <a:p>
            <a:endParaRPr lang="en-US" sz="1600" dirty="0"/>
          </a:p>
          <a:p>
            <a:r>
              <a:rPr lang="en-US" dirty="0"/>
              <a:t>Y – </a:t>
            </a:r>
          </a:p>
          <a:p>
            <a:r>
              <a:rPr lang="en-US" dirty="0"/>
              <a:t>N - </a:t>
            </a:r>
          </a:p>
          <a:p>
            <a:r>
              <a:rPr lang="en-US" dirty="0"/>
              <a:t>A - </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9</a:t>
            </a:fld>
            <a:endParaRPr lang="en-GB" dirty="0"/>
          </a:p>
        </p:txBody>
      </p:sp>
      <p:sp>
        <p:nvSpPr>
          <p:cNvPr id="5" name="Footer Placeholder 4"/>
          <p:cNvSpPr>
            <a:spLocks noGrp="1"/>
          </p:cNvSpPr>
          <p:nvPr>
            <p:ph type="ftr" idx="14"/>
          </p:nvPr>
        </p:nvSpPr>
        <p:spPr/>
        <p:txBody>
          <a:bodyPr/>
          <a:lstStyle/>
          <a:p>
            <a:r>
              <a:rPr lang="en-GB" dirty="0"/>
              <a:t>Subir Das, Peraton Labs </a:t>
            </a:r>
          </a:p>
        </p:txBody>
      </p:sp>
      <p:sp>
        <p:nvSpPr>
          <p:cNvPr id="4" name="Date Placeholder 3"/>
          <p:cNvSpPr>
            <a:spLocks noGrp="1"/>
          </p:cNvSpPr>
          <p:nvPr>
            <p:ph type="dt" idx="15"/>
          </p:nvPr>
        </p:nvSpPr>
        <p:spPr/>
        <p:txBody>
          <a:bodyPr/>
          <a:lstStyle/>
          <a:p>
            <a:r>
              <a:rPr lang="en-GB" dirty="0"/>
              <a:t>June 2024 </a:t>
            </a:r>
          </a:p>
        </p:txBody>
      </p:sp>
    </p:spTree>
    <p:extLst>
      <p:ext uri="{BB962C8B-B14F-4D97-AF65-F5344CB8AC3E}">
        <p14:creationId xmlns:p14="http://schemas.microsoft.com/office/powerpoint/2010/main" val="15713726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12959</TotalTime>
  <Words>1207</Words>
  <Application>Microsoft Office PowerPoint</Application>
  <PresentationFormat>Widescreen</PresentationFormat>
  <Paragraphs>131</Paragraphs>
  <Slides>10</Slides>
  <Notes>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6" baseType="lpstr">
      <vt:lpstr>MS Gothic</vt:lpstr>
      <vt:lpstr>Arial</vt:lpstr>
      <vt:lpstr>Arial Unicode MS</vt:lpstr>
      <vt:lpstr>Times New Roman</vt:lpstr>
      <vt:lpstr>Office Theme</vt:lpstr>
      <vt:lpstr>Document</vt:lpstr>
      <vt:lpstr>EPCS Priority Access for Additional Use Cases</vt:lpstr>
      <vt:lpstr>Abstract</vt:lpstr>
      <vt:lpstr>Background</vt:lpstr>
      <vt:lpstr>Use Case and Requirement </vt:lpstr>
      <vt:lpstr> Regulatory Update in USA </vt:lpstr>
      <vt:lpstr>Example Priority Services Offered in Various Countries </vt:lpstr>
      <vt:lpstr>Use case II and Requirements</vt:lpstr>
      <vt:lpstr>Straw Poll -1</vt:lpstr>
      <vt:lpstr>Straw Poll -2</vt:lpstr>
      <vt:lpstr>References</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Subir</dc:creator>
  <cp:keywords/>
  <cp:lastModifiedBy>Subir</cp:lastModifiedBy>
  <cp:revision>56</cp:revision>
  <cp:lastPrinted>1601-01-01T00:00:00Z</cp:lastPrinted>
  <dcterms:created xsi:type="dcterms:W3CDTF">2024-05-12T11:38:09Z</dcterms:created>
  <dcterms:modified xsi:type="dcterms:W3CDTF">2024-07-19T12:21:29Z</dcterms:modified>
  <cp:category>Name, Affiliation</cp:category>
</cp:coreProperties>
</file>