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7"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3775" autoAdjust="0"/>
  </p:normalViewPr>
  <p:slideViewPr>
    <p:cSldViewPr showGuides="1">
      <p:cViewPr varScale="1">
        <p:scale>
          <a:sx n="68" d="100"/>
          <a:sy n="68" d="100"/>
        </p:scale>
        <p:origin x="672" y="7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c1807ccf97ce491d" providerId="LiveId" clId="{11F68817-C06C-46B8-838D-A31282BF1979}"/>
    <pc:docChg chg="undo custSel modSld">
      <pc:chgData name="Jim Lansford" userId="c1807ccf97ce491d" providerId="LiveId" clId="{11F68817-C06C-46B8-838D-A31282BF1979}" dt="2024-07-08T13:14:51.504" v="156" actId="20577"/>
      <pc:docMkLst>
        <pc:docMk/>
      </pc:docMkLst>
      <pc:sldChg chg="modSp mod">
        <pc:chgData name="Jim Lansford" userId="c1807ccf97ce491d" providerId="LiveId" clId="{11F68817-C06C-46B8-838D-A31282BF1979}" dt="2024-07-08T13:09:46.382" v="81" actId="20577"/>
        <pc:sldMkLst>
          <pc:docMk/>
          <pc:sldMk cId="0" sldId="395"/>
        </pc:sldMkLst>
        <pc:spChg chg="mod">
          <ac:chgData name="Jim Lansford" userId="c1807ccf97ce491d" providerId="LiveId" clId="{11F68817-C06C-46B8-838D-A31282BF1979}" dt="2024-07-08T13:09:46.382" v="81" actId="20577"/>
          <ac:spMkLst>
            <pc:docMk/>
            <pc:sldMk cId="0" sldId="395"/>
            <ac:spMk id="19463" creationId="{014A845C-CDC6-4811-8948-EAB07A9434A5}"/>
          </ac:spMkLst>
        </pc:spChg>
      </pc:sldChg>
      <pc:sldChg chg="modSp mod">
        <pc:chgData name="Jim Lansford" userId="c1807ccf97ce491d" providerId="LiveId" clId="{11F68817-C06C-46B8-838D-A31282BF1979}" dt="2024-07-08T13:14:51.504" v="156" actId="20577"/>
        <pc:sldMkLst>
          <pc:docMk/>
          <pc:sldMk cId="0" sldId="403"/>
        </pc:sldMkLst>
        <pc:spChg chg="mod">
          <ac:chgData name="Jim Lansford" userId="c1807ccf97ce491d" providerId="LiveId" clId="{11F68817-C06C-46B8-838D-A31282BF1979}" dt="2024-07-08T13:14:51.504" v="156" actId="20577"/>
          <ac:spMkLst>
            <pc:docMk/>
            <pc:sldMk cId="0" sldId="403"/>
            <ac:spMk id="31750" creationId="{EA520893-4A80-489E-B0A3-8A8E60F21D8C}"/>
          </ac:spMkLst>
        </pc:spChg>
        <pc:spChg chg="mod">
          <ac:chgData name="Jim Lansford" userId="c1807ccf97ce491d" providerId="LiveId" clId="{11F68817-C06C-46B8-838D-A31282BF1979}" dt="2024-07-08T09:54:10.011" v="65" actId="20577"/>
          <ac:spMkLst>
            <pc:docMk/>
            <pc:sldMk cId="0" sldId="403"/>
            <ac:spMk id="32772" creationId="{623820E4-BDF1-4FCB-89A7-E3729B2C70D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July 2024</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10013317" y="6475413"/>
            <a:ext cx="13785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Jim Lansford (</a:t>
            </a:r>
            <a:r>
              <a:rPr lang="en-GB" dirty="0" err="1"/>
              <a:t>Farafir</a:t>
            </a:r>
            <a:r>
              <a:rPr lang="en-GB" dirty="0"/>
              <a:t>)</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802.11-24/0983r1</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4/11-24-0923-00-0wng-wng-meeting-minutes-2024-may-warsaw-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559667" y="6475413"/>
            <a:ext cx="183223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2024-07-16</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1416855" y="209019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717484011"/>
              </p:ext>
            </p:extLst>
          </p:nvPr>
        </p:nvGraphicFramePr>
        <p:xfrm>
          <a:off x="1338263" y="2765425"/>
          <a:ext cx="10169525" cy="2876550"/>
        </p:xfrm>
        <a:graphic>
          <a:graphicData uri="http://schemas.openxmlformats.org/presentationml/2006/ole">
            <mc:AlternateContent xmlns:mc="http://schemas.openxmlformats.org/markup-compatibility/2006">
              <mc:Choice xmlns:v="urn:schemas-microsoft-com:vml" Requires="v">
                <p:oleObj name="Document" r:id="rId3" imgW="8052733" imgH="2286234" progId="Word.Document.8">
                  <p:embed/>
                </p:oleObj>
              </mc:Choice>
              <mc:Fallback>
                <p:oleObj name="Document" r:id="rId3" imgW="8052733" imgH="2286234"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338263" y="2765425"/>
                        <a:ext cx="10169525" cy="2876550"/>
                      </a:xfrm>
                      <a:prstGeom prst="rect">
                        <a:avLst/>
                      </a:prstGeom>
                      <a:noFill/>
                      <a:ln>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https://cvent.me/dkO9BB</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Jim Lansford, Chair (</a:t>
            </a:r>
            <a:r>
              <a:rPr lang="en-GB" dirty="0" err="1"/>
              <a:t>FaraFir</a:t>
            </a:r>
            <a:r>
              <a:rPr lang="en-GB" dirty="0"/>
              <a:t>)</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2024</a:t>
            </a:r>
            <a:endParaRPr lang="en-GB" dirty="0"/>
          </a:p>
        </p:txBody>
      </p:sp>
    </p:spTree>
    <p:extLst>
      <p:ext uri="{BB962C8B-B14F-4D97-AF65-F5344CB8AC3E}">
        <p14:creationId xmlns:p14="http://schemas.microsoft.com/office/powerpoint/2010/main" val="2039880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dirty="0"/>
              <a:t>Anybody can vote, present, and make motions</a:t>
            </a:r>
          </a:p>
          <a:p>
            <a:r>
              <a:rPr lang="en-US" altLang="en-US" dirty="0"/>
              <a:t>Participation in SC during 802.11 WG Plenary or Interim counts towards 802.11 voting rights</a:t>
            </a:r>
          </a:p>
          <a:p>
            <a:r>
              <a:rPr lang="en-US" altLang="en-US" dirty="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16 July 2024, 0800-1000 and 1600-1800 Eastern Daylight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408468" cy="5174532"/>
          </a:xfrm>
        </p:spPr>
        <p:txBody>
          <a:bodyPr>
            <a:normAutofit fontScale="92500" lnSpcReduction="10000"/>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May:</a:t>
            </a:r>
          </a:p>
          <a:p>
            <a:pPr marL="1181100" lvl="2" indent="-381000">
              <a:lnSpc>
                <a:spcPct val="110000"/>
              </a:lnSpc>
              <a:spcBef>
                <a:spcPts val="0"/>
              </a:spcBef>
              <a:defRPr/>
            </a:pPr>
            <a:r>
              <a:rPr lang="en-GB" altLang="en-US" sz="1600" dirty="0">
                <a:hlinkClick r:id="rId3"/>
              </a:rPr>
              <a:t>https://mentor.ieee.org/802.11/dcn/24/11-24-0923-00-0wng-wng-meeting-minutes-2024-may-warsaw-meeting.docx</a:t>
            </a:r>
            <a:r>
              <a:rPr lang="en-GB" altLang="en-US" sz="1600" dirty="0"/>
              <a:t> </a:t>
            </a:r>
          </a:p>
          <a:p>
            <a:pPr marL="438150" indent="-381000">
              <a:lnSpc>
                <a:spcPct val="110000"/>
              </a:lnSpc>
              <a:spcBef>
                <a:spcPts val="0"/>
              </a:spcBef>
              <a:defRPr/>
            </a:pPr>
            <a:r>
              <a:rPr lang="en-GB" altLang="en-US" dirty="0"/>
              <a:t>Presentations</a:t>
            </a:r>
          </a:p>
          <a:p>
            <a:pPr marL="457200" lvl="1" indent="0">
              <a:lnSpc>
                <a:spcPct val="110000"/>
              </a:lnSpc>
              <a:spcBef>
                <a:spcPts val="0"/>
              </a:spcBef>
              <a:buNone/>
              <a:defRPr/>
            </a:pPr>
            <a:r>
              <a:rPr lang="en-GB" altLang="en-US" sz="1700" b="1" dirty="0">
                <a:latin typeface="Arial" panose="020B0604020202020204" pitchFamily="34" charset="0"/>
                <a:cs typeface="Arial" panose="020B0604020202020204" pitchFamily="34" charset="0"/>
              </a:rPr>
              <a:t>&gt; AM1 (0800-1000)</a:t>
            </a:r>
          </a:p>
          <a:p>
            <a:pPr lvl="1"/>
            <a:r>
              <a:rPr lang="en-US" sz="1600" dirty="0">
                <a:solidFill>
                  <a:srgbClr val="222222"/>
                </a:solidFill>
                <a:highlight>
                  <a:srgbClr val="FFFFFF"/>
                </a:highlight>
                <a:latin typeface="Arial" panose="020B0604020202020204" pitchFamily="34" charset="0"/>
                <a:cs typeface="Arial" panose="020B0604020202020204" pitchFamily="34" charset="0"/>
              </a:rPr>
              <a:t>“Enhancing Wi-Fi Privacy: A Focus on Frame Anonymization Techniques,” </a:t>
            </a:r>
            <a:r>
              <a:rPr lang="en-US" sz="1600" b="0" i="0" dirty="0">
                <a:solidFill>
                  <a:srgbClr val="222222"/>
                </a:solidFill>
                <a:effectLst/>
                <a:highlight>
                  <a:srgbClr val="FFFFFF"/>
                </a:highlight>
                <a:latin typeface="Arial" panose="020B0604020202020204" pitchFamily="34" charset="0"/>
                <a:cs typeface="Arial" panose="020B0604020202020204" pitchFamily="34" charset="0"/>
              </a:rPr>
              <a:t>Rosario Giuseppe </a:t>
            </a:r>
            <a:r>
              <a:rPr lang="en-US" sz="1600" b="0" i="0" dirty="0" err="1">
                <a:solidFill>
                  <a:srgbClr val="222222"/>
                </a:solidFill>
                <a:effectLst/>
                <a:highlight>
                  <a:srgbClr val="FFFFFF"/>
                </a:highlight>
                <a:latin typeface="Arial" panose="020B0604020202020204" pitchFamily="34" charset="0"/>
                <a:cs typeface="Arial" panose="020B0604020202020204" pitchFamily="34" charset="0"/>
              </a:rPr>
              <a:t>Garroppo</a:t>
            </a:r>
            <a:r>
              <a:rPr lang="en-US" sz="1600" b="0" i="0" dirty="0">
                <a:solidFill>
                  <a:srgbClr val="222222"/>
                </a:solidFill>
                <a:effectLst/>
                <a:highlight>
                  <a:srgbClr val="FFFFFF"/>
                </a:highlight>
                <a:latin typeface="Arial" panose="020B0604020202020204" pitchFamily="34" charset="0"/>
                <a:cs typeface="Arial" panose="020B0604020202020204" pitchFamily="34" charset="0"/>
              </a:rPr>
              <a:t> </a:t>
            </a:r>
            <a:r>
              <a:rPr lang="en-US" sz="1600" dirty="0">
                <a:solidFill>
                  <a:srgbClr val="222222"/>
                </a:solidFill>
                <a:highlight>
                  <a:srgbClr val="FFFFFF"/>
                </a:highlight>
                <a:latin typeface="Arial" panose="020B0604020202020204" pitchFamily="34" charset="0"/>
                <a:cs typeface="Arial" panose="020B0604020202020204" pitchFamily="34" charset="0"/>
              </a:rPr>
              <a:t>(University of Pisa)</a:t>
            </a:r>
          </a:p>
          <a:p>
            <a:pPr lvl="1"/>
            <a:r>
              <a:rPr lang="en-US" sz="1600" i="0" dirty="0">
                <a:solidFill>
                  <a:srgbClr val="222222"/>
                </a:solidFill>
                <a:effectLst/>
                <a:highlight>
                  <a:srgbClr val="FFFFFF"/>
                </a:highlight>
                <a:latin typeface="Arial" panose="020B0604020202020204" pitchFamily="34" charset="0"/>
                <a:cs typeface="Arial" panose="020B0604020202020204" pitchFamily="34" charset="0"/>
              </a:rPr>
              <a:t>"Post-Quantum 802.11,“ Dan Harkins (HP Enterprise)</a:t>
            </a:r>
          </a:p>
          <a:p>
            <a:pPr marL="857250" lvl="1" indent="-457200">
              <a:lnSpc>
                <a:spcPct val="110000"/>
              </a:lnSpc>
              <a:spcBef>
                <a:spcPts val="0"/>
              </a:spcBef>
              <a:defRPr/>
            </a:pPr>
            <a:r>
              <a:rPr lang="en-US" sz="1600" dirty="0">
                <a:solidFill>
                  <a:srgbClr val="222222"/>
                </a:solidFill>
                <a:highlight>
                  <a:srgbClr val="FFFFFF"/>
                </a:highlight>
                <a:latin typeface="Arial" panose="020B0604020202020204" pitchFamily="34" charset="0"/>
                <a:cs typeface="Arial" panose="020B0604020202020204" pitchFamily="34" charset="0"/>
              </a:rPr>
              <a:t>“Co-Existence of Wi-Fi with Narrowband Technology</a:t>
            </a:r>
            <a:r>
              <a:rPr lang="en-US" sz="1600" i="0" dirty="0">
                <a:solidFill>
                  <a:srgbClr val="222222"/>
                </a:solidFill>
                <a:effectLst/>
                <a:highlight>
                  <a:srgbClr val="FFFFFF"/>
                </a:highlight>
                <a:latin typeface="Arial" panose="020B0604020202020204" pitchFamily="34" charset="0"/>
                <a:cs typeface="Arial" panose="020B0604020202020204" pitchFamily="34" charset="0"/>
              </a:rPr>
              <a:t>,” Stone Liu (Carleton University)</a:t>
            </a:r>
          </a:p>
          <a:p>
            <a:pPr marL="400050" lvl="1" indent="0">
              <a:lnSpc>
                <a:spcPct val="110000"/>
              </a:lnSpc>
              <a:spcBef>
                <a:spcPts val="0"/>
              </a:spcBef>
              <a:buNone/>
              <a:defRPr/>
            </a:pPr>
            <a:r>
              <a:rPr lang="en-US" sz="1700" b="1" i="0" dirty="0">
                <a:solidFill>
                  <a:srgbClr val="222222"/>
                </a:solidFill>
                <a:effectLst/>
                <a:highlight>
                  <a:srgbClr val="FFFFFF"/>
                </a:highlight>
                <a:latin typeface="Arial" panose="020B0604020202020204" pitchFamily="34" charset="0"/>
                <a:cs typeface="Arial" panose="020B0604020202020204" pitchFamily="34" charset="0"/>
              </a:rPr>
              <a:t>&gt; PM2 (1600-1800)</a:t>
            </a:r>
          </a:p>
          <a:p>
            <a:pPr marL="857250" lvl="1" indent="-457200">
              <a:lnSpc>
                <a:spcPct val="110000"/>
              </a:lnSpc>
              <a:spcBef>
                <a:spcPts val="0"/>
              </a:spcBef>
              <a:defRPr/>
            </a:pPr>
            <a:r>
              <a:rPr lang="en-US" sz="1600" i="0" dirty="0">
                <a:solidFill>
                  <a:srgbClr val="222222"/>
                </a:solidFill>
                <a:effectLst/>
                <a:highlight>
                  <a:srgbClr val="FFFFFF"/>
                </a:highlight>
                <a:latin typeface="Arial" panose="020B0604020202020204" pitchFamily="34" charset="0"/>
                <a:cs typeface="Arial" panose="020B0604020202020204" pitchFamily="34" charset="0"/>
              </a:rPr>
              <a:t>“ns-3  Rel-42/43  Wi-Fi Model Updates and Network Simulations,” H. Yin, S. Roy and T. R. Henderson (University of Washington)</a:t>
            </a:r>
          </a:p>
          <a:p>
            <a:pPr marL="857250" lvl="1" indent="-457200">
              <a:lnSpc>
                <a:spcPct val="110000"/>
              </a:lnSpc>
              <a:spcBef>
                <a:spcPts val="0"/>
              </a:spcBef>
              <a:defRPr/>
            </a:pPr>
            <a:r>
              <a:rPr lang="en-US" sz="1600" dirty="0">
                <a:solidFill>
                  <a:srgbClr val="222222"/>
                </a:solidFill>
                <a:highlight>
                  <a:srgbClr val="FFFFFF"/>
                </a:highlight>
                <a:latin typeface="Arial" panose="020B0604020202020204" pitchFamily="34" charset="0"/>
                <a:cs typeface="Arial" panose="020B0604020202020204" pitchFamily="34" charset="0"/>
              </a:rPr>
              <a:t>“Proposal on data offload using WLAN in connected vehicle case,” Jing Ma (Toyota)</a:t>
            </a:r>
            <a:endParaRPr lang="en-US" sz="1600" dirty="0">
              <a:latin typeface="Arial" panose="020B0604020202020204" pitchFamily="34" charset="0"/>
              <a:cs typeface="Arial" panose="020B0604020202020204" pitchFamily="34" charset="0"/>
            </a:endParaRPr>
          </a:p>
          <a:p>
            <a:pPr marL="857250" lvl="1" indent="-457200">
              <a:lnSpc>
                <a:spcPct val="110000"/>
              </a:lnSpc>
              <a:spcBef>
                <a:spcPts val="0"/>
              </a:spcBef>
              <a:defRPr/>
            </a:pPr>
            <a:r>
              <a:rPr lang="en-US" sz="1600" dirty="0">
                <a:solidFill>
                  <a:srgbClr val="222222"/>
                </a:solidFill>
                <a:highlight>
                  <a:srgbClr val="FFFFFF"/>
                </a:highlight>
                <a:latin typeface="Arial" panose="020B0604020202020204" pitchFamily="34" charset="0"/>
                <a:cs typeface="Arial" panose="020B0604020202020204" pitchFamily="34" charset="0"/>
              </a:rPr>
              <a:t>“</a:t>
            </a:r>
            <a:r>
              <a:rPr lang="en-US" sz="1600" i="0" dirty="0">
                <a:solidFill>
                  <a:srgbClr val="000000"/>
                </a:solidFill>
                <a:effectLst/>
                <a:highlight>
                  <a:srgbClr val="FFFFFF"/>
                </a:highlight>
                <a:latin typeface="Arial" panose="020B0604020202020204" pitchFamily="34" charset="0"/>
                <a:cs typeface="Arial" panose="020B0604020202020204" pitchFamily="34" charset="0"/>
              </a:rPr>
              <a:t>Automotive-TIG-Proposal</a:t>
            </a:r>
            <a:r>
              <a:rPr lang="en-US" sz="1600" i="0" dirty="0">
                <a:solidFill>
                  <a:srgbClr val="222222"/>
                </a:solidFill>
                <a:effectLst/>
                <a:highlight>
                  <a:srgbClr val="FFFFFF"/>
                </a:highlight>
                <a:latin typeface="Arial" panose="020B0604020202020204" pitchFamily="34" charset="0"/>
                <a:cs typeface="Arial" panose="020B0604020202020204" pitchFamily="34" charset="0"/>
              </a:rPr>
              <a:t>,”</a:t>
            </a:r>
            <a:r>
              <a:rPr lang="en-US" sz="1600" dirty="0">
                <a:solidFill>
                  <a:srgbClr val="222222"/>
                </a:solidFill>
                <a:highlight>
                  <a:srgbClr val="FFFFFF"/>
                </a:highlight>
                <a:latin typeface="Arial" panose="020B0604020202020204" pitchFamily="34" charset="0"/>
                <a:cs typeface="Arial" panose="020B0604020202020204" pitchFamily="34" charset="0"/>
              </a:rPr>
              <a:t> </a:t>
            </a:r>
            <a:r>
              <a:rPr lang="en-US" sz="1600" i="0" dirty="0" err="1">
                <a:solidFill>
                  <a:srgbClr val="222222"/>
                </a:solidFill>
                <a:effectLst/>
                <a:highlight>
                  <a:srgbClr val="FFFFFF"/>
                </a:highlight>
                <a:latin typeface="Arial" panose="020B0604020202020204" pitchFamily="34" charset="0"/>
                <a:cs typeface="Arial" panose="020B0604020202020204" pitchFamily="34" charset="0"/>
              </a:rPr>
              <a:t>Azin</a:t>
            </a:r>
            <a:r>
              <a:rPr lang="en-US" sz="1600" i="0" dirty="0">
                <a:solidFill>
                  <a:srgbClr val="222222"/>
                </a:solidFill>
                <a:effectLst/>
                <a:highlight>
                  <a:srgbClr val="FFFFFF"/>
                </a:highlight>
                <a:latin typeface="Arial" panose="020B0604020202020204" pitchFamily="34" charset="0"/>
                <a:cs typeface="Arial" panose="020B0604020202020204" pitchFamily="34" charset="0"/>
              </a:rPr>
              <a:t> </a:t>
            </a:r>
            <a:r>
              <a:rPr lang="en-US" sz="1600" i="0" dirty="0" err="1">
                <a:solidFill>
                  <a:srgbClr val="222222"/>
                </a:solidFill>
                <a:effectLst/>
                <a:highlight>
                  <a:srgbClr val="FFFFFF"/>
                </a:highlight>
                <a:latin typeface="Arial" panose="020B0604020202020204" pitchFamily="34" charset="0"/>
                <a:cs typeface="Arial" panose="020B0604020202020204" pitchFamily="34" charset="0"/>
              </a:rPr>
              <a:t>Neishaboori</a:t>
            </a:r>
            <a:r>
              <a:rPr lang="en-US" sz="1600" i="0" dirty="0">
                <a:solidFill>
                  <a:srgbClr val="222222"/>
                </a:solidFill>
                <a:effectLst/>
                <a:highlight>
                  <a:srgbClr val="FFFFFF"/>
                </a:highlight>
                <a:latin typeface="Arial" panose="020B0604020202020204" pitchFamily="34" charset="0"/>
                <a:cs typeface="Arial" panose="020B0604020202020204" pitchFamily="34" charset="0"/>
              </a:rPr>
              <a:t> (General Motors)</a:t>
            </a:r>
          </a:p>
          <a:p>
            <a:pPr marL="457200" indent="-457200">
              <a:lnSpc>
                <a:spcPct val="110000"/>
              </a:lnSpc>
              <a:spcBef>
                <a:spcPts val="0"/>
              </a:spcBef>
              <a:defRPr/>
            </a:pPr>
            <a:r>
              <a:rPr lang="en-US" altLang="en-US" dirty="0"/>
              <a:t>Plans for September 2024</a:t>
            </a:r>
          </a:p>
          <a:p>
            <a:pPr marL="857250" lvl="1" indent="-457200" eaLnBrk="1" hangingPunct="1">
              <a:lnSpc>
                <a:spcPct val="110000"/>
              </a:lnSpc>
              <a:spcBef>
                <a:spcPts val="0"/>
              </a:spcBef>
              <a:defRPr/>
            </a:pPr>
            <a:r>
              <a:rPr lang="en-US" altLang="en-US" sz="1800" dirty="0">
                <a:solidFill>
                  <a:srgbClr val="000000"/>
                </a:solidFill>
              </a:rPr>
              <a:t>Chair will make a call for presentations in advance</a:t>
            </a:r>
          </a:p>
          <a:p>
            <a:pPr marL="457200" indent="-457200">
              <a:lnSpc>
                <a:spcPct val="11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July</a:t>
            </a:r>
            <a:r>
              <a:rPr lang="en-GB" altLang="en-US" sz="3200" dirty="0"/>
              <a:t> 2024</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534095"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spcBef>
                <a:spcPts val="0"/>
              </a:spcBef>
              <a:defRPr/>
            </a:pPr>
            <a:r>
              <a:rPr lang="en-GB" altLang="en-US" dirty="0"/>
              <a:t>Call Meeting to Order</a:t>
            </a:r>
          </a:p>
          <a:p>
            <a:pPr marL="457200" indent="-457200">
              <a:spcBef>
                <a:spcPts val="0"/>
              </a:spcBef>
              <a:defRPr/>
            </a:pPr>
            <a:r>
              <a:rPr lang="en-US" altLang="en-US" dirty="0"/>
              <a:t>Agenda approval</a:t>
            </a:r>
          </a:p>
          <a:p>
            <a:pPr marL="457200" indent="-457200">
              <a:spcBef>
                <a:spcPts val="0"/>
              </a:spcBef>
              <a:defRPr/>
            </a:pPr>
            <a:r>
              <a:rPr lang="en-US" altLang="en-US" dirty="0"/>
              <a:t>Attendance reminder</a:t>
            </a:r>
          </a:p>
          <a:p>
            <a:pPr marL="457200" indent="-457200">
              <a:spcBef>
                <a:spcPts val="0"/>
              </a:spcBef>
              <a:defRPr/>
            </a:pPr>
            <a:r>
              <a:rPr lang="en-US" altLang="en-US" dirty="0"/>
              <a:t>Documentation reminder</a:t>
            </a:r>
          </a:p>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a:t>
            </a:r>
            <a:r>
              <a:rPr lang="en-GB" altLang="en-US" sz="2000" dirty="0"/>
              <a:t> </a:t>
            </a:r>
          </a:p>
          <a:p>
            <a:pPr marL="838200" lvl="1" indent="-381000">
              <a:spcBef>
                <a:spcPts val="0"/>
              </a:spcBef>
              <a:defRPr/>
            </a:pPr>
            <a:r>
              <a:rPr lang="en-GB" altLang="en-US" dirty="0"/>
              <a:t>Minutes from May 2024 WNG Meeting</a:t>
            </a:r>
            <a:endParaRPr lang="en-GB" altLang="en-US" sz="1800" dirty="0"/>
          </a:p>
          <a:p>
            <a:pPr marL="438150" indent="-381000">
              <a:spcBef>
                <a:spcPts val="0"/>
              </a:spcBef>
              <a:defRPr/>
            </a:pPr>
            <a:r>
              <a:rPr lang="en-GB" altLang="en-US" sz="2800" dirty="0"/>
              <a:t>Presentations</a:t>
            </a:r>
          </a:p>
          <a:p>
            <a:pPr marL="857250" lvl="1" indent="-457200">
              <a:spcBef>
                <a:spcPts val="0"/>
              </a:spcBef>
              <a:defRPr/>
            </a:pPr>
            <a:r>
              <a:rPr lang="en-US" altLang="en-US" sz="1800" dirty="0"/>
              <a:t>Tuesday 16 July, 0800-1000 and 1600-1800 Eastern Daylight Time</a:t>
            </a:r>
          </a:p>
          <a:p>
            <a:pPr marL="457200" indent="-457200" eaLnBrk="1" hangingPunct="1">
              <a:lnSpc>
                <a:spcPct val="90000"/>
              </a:lnSpc>
              <a:spcBef>
                <a:spcPts val="0"/>
              </a:spcBef>
              <a:defRPr/>
            </a:pPr>
            <a:r>
              <a:rPr lang="en-US" altLang="en-US" dirty="0"/>
              <a:t>Plans for September 2024</a:t>
            </a:r>
          </a:p>
          <a:p>
            <a:pPr marL="457200" indent="-457200">
              <a:lnSpc>
                <a:spcPct val="90000"/>
              </a:lnSpc>
              <a:spcBef>
                <a:spcPts val="0"/>
              </a:spcBef>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80746</TotalTime>
  <Words>1465</Words>
  <Application>Microsoft Office PowerPoint</Application>
  <PresentationFormat>Widescreen</PresentationFormat>
  <Paragraphs>184</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July IEEE 802 plenary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1277</cp:revision>
  <cp:lastPrinted>1998-02-10T13:28:06Z</cp:lastPrinted>
  <dcterms:created xsi:type="dcterms:W3CDTF">2004-12-02T14:01:45Z</dcterms:created>
  <dcterms:modified xsi:type="dcterms:W3CDTF">2024-07-08T13:53:37Z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