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396" r:id="rId17"/>
    <p:sldId id="1427" r:id="rId18"/>
    <p:sldId id="897" r:id="rId19"/>
    <p:sldId id="1425" r:id="rId20"/>
    <p:sldId id="1163" r:id="rId21"/>
    <p:sldId id="1379" r:id="rId22"/>
    <p:sldId id="1432" r:id="rId23"/>
    <p:sldId id="1433" r:id="rId24"/>
    <p:sldId id="1421" r:id="rId25"/>
    <p:sldId id="1024" r:id="rId2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101" d="100"/>
          <a:sy n="101" d="100"/>
        </p:scale>
        <p:origin x="462" y="10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D4.0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0</c:v>
                </c:pt>
                <c:pt idx="1">
                  <c:v>0</c:v>
                </c:pt>
                <c:pt idx="2">
                  <c:v>64</c:v>
                </c:pt>
              </c:numCache>
            </c:numRef>
          </c:val>
          <c:extLs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839772528"/>
        <c:axId val="-1839767088"/>
      </c:barChart>
      <c:catAx>
        <c:axId val="-183977252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839767088"/>
        <c:crosses val="autoZero"/>
        <c:auto val="1"/>
        <c:lblAlgn val="ctr"/>
        <c:lblOffset val="100"/>
        <c:noMultiLvlLbl val="0"/>
      </c:catAx>
      <c:valAx>
        <c:axId val="-183976708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83977252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74923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6100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a:solidFill>
                  <a:schemeClr val="tx1"/>
                </a:solidFill>
              </a:rPr>
              <a:t>802.11-24/0982r1</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June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en-US" sz="3600" dirty="0">
                <a:solidFill>
                  <a:srgbClr val="0000FF"/>
                </a:solidFill>
              </a:rPr>
              <a:t>June </a:t>
            </a:r>
            <a:r>
              <a:rPr lang="en-US" altLang="zh-CN" sz="3600" dirty="0">
                <a:solidFill>
                  <a:srgbClr val="0000FF"/>
                </a:solidFill>
              </a:rPr>
              <a:t>teleconference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2024-06-20</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June 20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and comments assignment</a:t>
            </a:r>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766752470"/>
              </p:ext>
            </p:extLst>
          </p:nvPr>
        </p:nvGraphicFramePr>
        <p:xfrm>
          <a:off x="3429000" y="1600200"/>
          <a:ext cx="8305801" cy="133870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24/1050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SA1 comment resolution for OSC category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p>
                  </a:txBody>
                  <a:tcPr marL="36000" marR="36000" marT="17901" marB="17901" anchor="ctr"/>
                </a:tc>
                <a:extLst>
                  <a:ext uri="{0D108BD9-81ED-4DB2-BD59-A6C34878D82A}">
                    <a16:rowId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24/1052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Cheng Chen (Intel)</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Resolutions for Exchange CIDs for SA1 Ballot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p>
                  </a:txBody>
                  <a:tcPr marL="36000" marR="36000" marT="17901" marB="17901" anchor="ctr"/>
                </a:tc>
                <a:extLst>
                  <a:ext uri="{0D108BD9-81ED-4DB2-BD59-A6C34878D82A}">
                    <a16:rowId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24/1055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Cheng Chen (Intel)</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Resolution for CID 6199 for SA1 Ballot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p>
                  </a:txBody>
                  <a:tcPr marL="36000" marR="36000" marT="17901" marB="17901" anchor="ctr"/>
                </a:tc>
                <a:extLst>
                  <a:ext uri="{0D108BD9-81ED-4DB2-BD59-A6C34878D82A}">
                    <a16:rowId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5"/>
                  </a:ext>
                </a:extLst>
              </a:tr>
            </a:tbl>
          </a:graphicData>
        </a:graphic>
      </p:graphicFrame>
    </p:spTree>
    <p:extLst>
      <p:ext uri="{BB962C8B-B14F-4D97-AF65-F5344CB8AC3E}">
        <p14:creationId xmlns:p14="http://schemas.microsoft.com/office/powerpoint/2010/main" val="2806707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0" y="533400"/>
            <a:ext cx="1219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Initial SA Ballot (D4.0) and comments assignment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636981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600"/>
              </a:spcBef>
            </a:pPr>
            <a:r>
              <a:rPr lang="en-US" altLang="zh-CN" sz="2000" dirty="0"/>
              <a:t>Initial SA Ballot (D4.0) passed with ~</a:t>
            </a:r>
            <a:r>
              <a:rPr lang="en-US" altLang="zh-CN" sz="2000" dirty="0">
                <a:solidFill>
                  <a:srgbClr val="FF0000"/>
                </a:solidFill>
              </a:rPr>
              <a:t>90</a:t>
            </a:r>
            <a:r>
              <a:rPr lang="en-US" altLang="zh-CN" sz="2000" dirty="0"/>
              <a:t>% approval. </a:t>
            </a:r>
          </a:p>
          <a:p>
            <a:pPr algn="just">
              <a:spcBef>
                <a:spcPts val="600"/>
              </a:spcBef>
            </a:pPr>
            <a:r>
              <a:rPr lang="en-US" altLang="zh-CN" sz="2000" dirty="0"/>
              <a:t>Total comments: </a:t>
            </a:r>
            <a:r>
              <a:rPr lang="en-US" altLang="zh-CN" sz="2000" dirty="0">
                <a:solidFill>
                  <a:srgbClr val="FF0000"/>
                </a:solidFill>
              </a:rPr>
              <a:t>207</a:t>
            </a:r>
          </a:p>
          <a:p>
            <a:pPr lvl="1" algn="just">
              <a:spcBef>
                <a:spcPts val="600"/>
              </a:spcBef>
            </a:pPr>
            <a:r>
              <a:rPr lang="en-US" altLang="zh-CN" sz="1800" dirty="0"/>
              <a:t>7 TTT</a:t>
            </a:r>
          </a:p>
          <a:p>
            <a:pPr lvl="2" algn="just">
              <a:spcBef>
                <a:spcPts val="600"/>
              </a:spcBef>
            </a:pPr>
            <a:r>
              <a:rPr lang="en-US" altLang="zh-CN" sz="1600" dirty="0"/>
              <a:t>“Individual” TTT is added for the comments which might need more discussion</a:t>
            </a:r>
          </a:p>
          <a:p>
            <a:pPr lvl="2" algn="just">
              <a:spcBef>
                <a:spcPts val="600"/>
              </a:spcBef>
            </a:pPr>
            <a:r>
              <a:rPr lang="en-US" altLang="zh-CN" sz="1600" dirty="0"/>
              <a:t>Each </a:t>
            </a:r>
            <a:r>
              <a:rPr lang="en-US" altLang="zh-CN" sz="1600" dirty="0" err="1"/>
              <a:t>PoC</a:t>
            </a:r>
            <a:r>
              <a:rPr lang="en-US" altLang="zh-CN" sz="1600" dirty="0"/>
              <a:t> will help to coordinate and finish the comment assignment ASAP, and send the final assignment to Claudio and me</a:t>
            </a:r>
          </a:p>
        </p:txBody>
      </p:sp>
      <p:pic>
        <p:nvPicPr>
          <p:cNvPr id="1026" name="image_0" descr="87ef3a6b-c478-4b91-b579-a76e03d32e45">
            <a:extLst>
              <a:ext uri="{FF2B5EF4-FFF2-40B4-BE49-F238E27FC236}">
                <a16:creationId xmlns:a16="http://schemas.microsoft.com/office/drawing/2014/main" id="{C0FCDBDD-FC95-46A6-B6AD-DCCABF36986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2619375"/>
            <a:ext cx="4907790" cy="378497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表格 4">
            <a:extLst>
              <a:ext uri="{FF2B5EF4-FFF2-40B4-BE49-F238E27FC236}">
                <a16:creationId xmlns:a16="http://schemas.microsoft.com/office/drawing/2014/main" id="{89D8944C-B37E-4FCB-9098-39F392B85B86}"/>
              </a:ext>
            </a:extLst>
          </p:cNvPr>
          <p:cNvGraphicFramePr>
            <a:graphicFrameLocks noGrp="1"/>
          </p:cNvGraphicFramePr>
          <p:nvPr>
            <p:extLst>
              <p:ext uri="{D42A27DB-BD31-4B8C-83A1-F6EECF244321}">
                <p14:modId xmlns:p14="http://schemas.microsoft.com/office/powerpoint/2010/main" val="3567767578"/>
              </p:ext>
            </p:extLst>
          </p:nvPr>
        </p:nvGraphicFramePr>
        <p:xfrm>
          <a:off x="1524000" y="4242175"/>
          <a:ext cx="3657599" cy="2162175"/>
        </p:xfrm>
        <a:graphic>
          <a:graphicData uri="http://schemas.openxmlformats.org/drawingml/2006/table">
            <a:tbl>
              <a:tblPr/>
              <a:tblGrid>
                <a:gridCol w="1224301">
                  <a:extLst>
                    <a:ext uri="{9D8B030D-6E8A-4147-A177-3AD203B41FA5}">
                      <a16:colId xmlns:a16="http://schemas.microsoft.com/office/drawing/2014/main" val="454794694"/>
                    </a:ext>
                  </a:extLst>
                </a:gridCol>
                <a:gridCol w="1224301">
                  <a:extLst>
                    <a:ext uri="{9D8B030D-6E8A-4147-A177-3AD203B41FA5}">
                      <a16:colId xmlns:a16="http://schemas.microsoft.com/office/drawing/2014/main" val="27831069"/>
                    </a:ext>
                  </a:extLst>
                </a:gridCol>
                <a:gridCol w="1208997">
                  <a:extLst>
                    <a:ext uri="{9D8B030D-6E8A-4147-A177-3AD203B41FA5}">
                      <a16:colId xmlns:a16="http://schemas.microsoft.com/office/drawing/2014/main" val="3354473923"/>
                    </a:ext>
                  </a:extLst>
                </a:gridCol>
              </a:tblGrid>
              <a:tr h="180975">
                <a:tc>
                  <a:txBody>
                    <a:bodyPr/>
                    <a:lstStyle/>
                    <a:p>
                      <a:pPr algn="ctr"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1744929"/>
                  </a:ext>
                </a:extLst>
              </a:tr>
              <a:tr h="180975">
                <a:tc>
                  <a:txBody>
                    <a:bodyPr/>
                    <a:lstStyle/>
                    <a:p>
                      <a:pPr>
                        <a:spcAft>
                          <a:spcPts val="0"/>
                        </a:spcAft>
                      </a:pPr>
                      <a:r>
                        <a:rPr lang="en-US" sz="1400" dirty="0">
                          <a:effectLst/>
                          <a:latin typeface="Aptos"/>
                          <a:ea typeface="宋体" panose="02010600030101010101" pitchFamily="2" charset="-122"/>
                          <a:cs typeface="宋体" panose="02010600030101010101" pitchFamily="2" charset="-122"/>
                        </a:rPr>
                        <a:t>Editorial</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64</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spcAft>
                          <a:spcPts val="0"/>
                        </a:spcAft>
                      </a:pPr>
                      <a:r>
                        <a:rPr lang="en-US" sz="1400" dirty="0">
                          <a:effectLst/>
                          <a:latin typeface="Aptos"/>
                          <a:ea typeface="宋体" panose="02010600030101010101" pitchFamily="2" charset="-122"/>
                          <a:cs typeface="宋体" panose="02010600030101010101" pitchFamily="2" charset="-122"/>
                        </a:rPr>
                        <a:t>Claudio</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841777241"/>
                  </a:ext>
                </a:extLst>
              </a:tr>
              <a:tr h="180975">
                <a:tc>
                  <a:txBody>
                    <a:bodyPr/>
                    <a:lstStyle/>
                    <a:p>
                      <a:pPr>
                        <a:spcAft>
                          <a:spcPts val="0"/>
                        </a:spcAft>
                      </a:pPr>
                      <a:r>
                        <a:rPr lang="en-US" sz="1400">
                          <a:effectLst/>
                          <a:latin typeface="Aptos"/>
                          <a:ea typeface="宋体" panose="02010600030101010101" pitchFamily="2" charset="-122"/>
                          <a:cs typeface="宋体" panose="02010600030101010101" pitchFamily="2" charset="-122"/>
                        </a:rPr>
                        <a:t>OST</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14</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spcAft>
                          <a:spcPts val="0"/>
                        </a:spcAft>
                      </a:pPr>
                      <a:r>
                        <a:rPr lang="en-US" sz="1400" dirty="0">
                          <a:effectLst/>
                          <a:latin typeface="Aptos"/>
                          <a:ea typeface="宋体" panose="02010600030101010101" pitchFamily="2" charset="-122"/>
                          <a:cs typeface="宋体" panose="02010600030101010101" pitchFamily="2" charset="-122"/>
                        </a:rPr>
                        <a:t>Chaoming</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228930983"/>
                  </a:ext>
                </a:extLst>
              </a:tr>
              <a:tr h="180975">
                <a:tc>
                  <a:txBody>
                    <a:bodyPr/>
                    <a:lstStyle/>
                    <a:p>
                      <a:pPr>
                        <a:spcAft>
                          <a:spcPts val="0"/>
                        </a:spcAft>
                      </a:pPr>
                      <a:r>
                        <a:rPr lang="en-US" sz="1400">
                          <a:effectLst/>
                          <a:latin typeface="Aptos"/>
                          <a:ea typeface="宋体" panose="02010600030101010101" pitchFamily="2" charset="-122"/>
                          <a:cs typeface="宋体" panose="02010600030101010101" pitchFamily="2" charset="-122"/>
                        </a:rPr>
                        <a:t>Exchange</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14</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400">
                          <a:effectLst/>
                          <a:latin typeface="Aptos"/>
                          <a:ea typeface="宋体" panose="02010600030101010101" pitchFamily="2" charset="-122"/>
                          <a:cs typeface="宋体" panose="02010600030101010101" pitchFamily="2" charset="-122"/>
                        </a:rPr>
                        <a:t>Cheng</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2091861"/>
                  </a:ext>
                </a:extLst>
              </a:tr>
              <a:tr h="180975">
                <a:tc>
                  <a:txBody>
                    <a:bodyPr/>
                    <a:lstStyle/>
                    <a:p>
                      <a:pPr>
                        <a:spcAft>
                          <a:spcPts val="0"/>
                        </a:spcAft>
                      </a:pPr>
                      <a:r>
                        <a:rPr lang="en-US" sz="1400">
                          <a:effectLst/>
                          <a:latin typeface="Aptos"/>
                          <a:ea typeface="宋体" panose="02010600030101010101" pitchFamily="2" charset="-122"/>
                          <a:cs typeface="宋体" panose="02010600030101010101" pitchFamily="2" charset="-122"/>
                        </a:rPr>
                        <a:t>Reporting</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16</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spcAft>
                          <a:spcPts val="0"/>
                        </a:spcAft>
                      </a:pPr>
                      <a:r>
                        <a:rPr lang="en-US" sz="1400" dirty="0">
                          <a:effectLst/>
                          <a:latin typeface="Aptos"/>
                          <a:ea typeface="宋体" panose="02010600030101010101" pitchFamily="2" charset="-122"/>
                          <a:cs typeface="宋体" panose="02010600030101010101" pitchFamily="2" charset="-122"/>
                        </a:rPr>
                        <a:t>Chris</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4121773385"/>
                  </a:ext>
                </a:extLst>
              </a:tr>
              <a:tr h="180975">
                <a:tc>
                  <a:txBody>
                    <a:bodyPr/>
                    <a:lstStyle/>
                    <a:p>
                      <a:pPr>
                        <a:spcAft>
                          <a:spcPts val="0"/>
                        </a:spcAft>
                      </a:pPr>
                      <a:r>
                        <a:rPr lang="en-US" sz="1400">
                          <a:effectLst/>
                          <a:latin typeface="Aptos"/>
                          <a:ea typeface="宋体" panose="02010600030101010101" pitchFamily="2" charset="-122"/>
                          <a:cs typeface="宋体" panose="02010600030101010101" pitchFamily="2" charset="-122"/>
                        </a:rPr>
                        <a:t>SBP</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3</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400" dirty="0">
                          <a:effectLst/>
                          <a:latin typeface="Aptos"/>
                          <a:ea typeface="宋体" panose="02010600030101010101" pitchFamily="2" charset="-122"/>
                          <a:cs typeface="宋体" panose="02010600030101010101" pitchFamily="2" charset="-122"/>
                        </a:rPr>
                        <a:t>Cheng</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2930388"/>
                  </a:ext>
                </a:extLst>
              </a:tr>
              <a:tr h="180975">
                <a:tc>
                  <a:txBody>
                    <a:bodyPr/>
                    <a:lstStyle/>
                    <a:p>
                      <a:pPr>
                        <a:spcAft>
                          <a:spcPts val="0"/>
                        </a:spcAft>
                      </a:pPr>
                      <a:r>
                        <a:rPr lang="en-US" sz="1400">
                          <a:effectLst/>
                          <a:latin typeface="Aptos"/>
                          <a:ea typeface="宋体" panose="02010600030101010101" pitchFamily="2" charset="-122"/>
                          <a:cs typeface="宋体" panose="02010600030101010101" pitchFamily="2" charset="-122"/>
                        </a:rPr>
                        <a:t>DMG</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61</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400" dirty="0" err="1">
                          <a:effectLst/>
                          <a:latin typeface="Aptos"/>
                          <a:ea typeface="宋体" panose="02010600030101010101" pitchFamily="2" charset="-122"/>
                          <a:cs typeface="宋体" panose="02010600030101010101" pitchFamily="2" charset="-122"/>
                        </a:rPr>
                        <a:t>Alecs</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2974230"/>
                  </a:ext>
                </a:extLst>
              </a:tr>
              <a:tr h="180975">
                <a:tc>
                  <a:txBody>
                    <a:bodyPr/>
                    <a:lstStyle/>
                    <a:p>
                      <a:pPr>
                        <a:spcAft>
                          <a:spcPts val="0"/>
                        </a:spcAft>
                      </a:pPr>
                      <a:r>
                        <a:rPr lang="en-US" sz="1400" dirty="0">
                          <a:effectLst/>
                          <a:latin typeface="Aptos"/>
                          <a:ea typeface="宋体" panose="02010600030101010101" pitchFamily="2" charset="-122"/>
                          <a:cs typeface="宋体" panose="02010600030101010101" pitchFamily="2" charset="-122"/>
                        </a:rPr>
                        <a:t>Individual</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35</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400" dirty="0">
                          <a:effectLst/>
                          <a:latin typeface="Aptos"/>
                          <a:ea typeface="宋体" panose="02010600030101010101" pitchFamily="2" charset="-122"/>
                          <a:cs typeface="宋体" panose="02010600030101010101" pitchFamily="2" charset="-122"/>
                        </a:rPr>
                        <a:t>Tony</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4497537"/>
                  </a:ext>
                </a:extLst>
              </a:tr>
              <a:tr h="180975">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3164674"/>
                  </a:ext>
                </a:extLst>
              </a:tr>
              <a:tr h="180975">
                <a:tc>
                  <a:txBody>
                    <a:bodyPr/>
                    <a:lstStyle/>
                    <a:p>
                      <a:pPr algn="l" fontAlgn="b"/>
                      <a:r>
                        <a:rPr lang="en-US" sz="1400" b="1" i="0" u="none" strike="noStrike" dirty="0">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CN" sz="1400" b="0" i="0" u="none" strike="noStrike" dirty="0">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6950882"/>
                  </a:ext>
                </a:extLst>
              </a:tr>
            </a:tbl>
          </a:graphicData>
        </a:graphic>
      </p:graphicFrame>
    </p:spTree>
    <p:extLst>
      <p:ext uri="{BB962C8B-B14F-4D97-AF65-F5344CB8AC3E}">
        <p14:creationId xmlns:p14="http://schemas.microsoft.com/office/powerpoint/2010/main" val="3074473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Initial SA Ballot (D4.0)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D4.0 (</a:t>
            </a:r>
            <a:r>
              <a:rPr lang="en-US" altLang="zh-CN" sz="2000" dirty="0"/>
              <a:t>Initial SA Ballot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0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0 /207,</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id="{5913DE59-0E1E-4D6B-B0B4-4E37CCBA3423}"/>
              </a:ext>
            </a:extLst>
          </p:cNvPr>
          <p:cNvGraphicFramePr/>
          <p:nvPr>
            <p:extLst>
              <p:ext uri="{D42A27DB-BD31-4B8C-83A1-F6EECF244321}">
                <p14:modId xmlns:p14="http://schemas.microsoft.com/office/powerpoint/2010/main" val="1484541786"/>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id="{DB42ED4E-CE37-477B-B5D7-B1A783F08C74}"/>
              </a:ext>
            </a:extLst>
          </p:cNvPr>
          <p:cNvGraphicFramePr>
            <a:graphicFrameLocks noGrp="1"/>
          </p:cNvGraphicFramePr>
          <p:nvPr>
            <p:extLst>
              <p:ext uri="{D42A27DB-BD31-4B8C-83A1-F6EECF244321}">
                <p14:modId xmlns:p14="http://schemas.microsoft.com/office/powerpoint/2010/main" val="3576739072"/>
              </p:ext>
            </p:extLst>
          </p:nvPr>
        </p:nvGraphicFramePr>
        <p:xfrm>
          <a:off x="533401" y="3886200"/>
          <a:ext cx="6781799" cy="2451735"/>
        </p:xfrm>
        <a:graphic>
          <a:graphicData uri="http://schemas.openxmlformats.org/drawingml/2006/table">
            <a:tbl>
              <a:tblPr/>
              <a:tblGrid>
                <a:gridCol w="905750">
                  <a:extLst>
                    <a:ext uri="{9D8B030D-6E8A-4147-A177-3AD203B41FA5}">
                      <a16:colId xmlns:a16="http://schemas.microsoft.com/office/drawing/2014/main" val="454794694"/>
                    </a:ext>
                  </a:extLst>
                </a:gridCol>
                <a:gridCol w="905750">
                  <a:extLst>
                    <a:ext uri="{9D8B030D-6E8A-4147-A177-3AD203B41FA5}">
                      <a16:colId xmlns:a16="http://schemas.microsoft.com/office/drawing/2014/main" val="27831069"/>
                    </a:ext>
                  </a:extLst>
                </a:gridCol>
                <a:gridCol w="1539774">
                  <a:extLst>
                    <a:ext uri="{9D8B030D-6E8A-4147-A177-3AD203B41FA5}">
                      <a16:colId xmlns:a16="http://schemas.microsoft.com/office/drawing/2014/main" val="1813041955"/>
                    </a:ext>
                  </a:extLst>
                </a:gridCol>
                <a:gridCol w="905750">
                  <a:extLst>
                    <a:ext uri="{9D8B030D-6E8A-4147-A177-3AD203B41FA5}">
                      <a16:colId xmlns:a16="http://schemas.microsoft.com/office/drawing/2014/main" val="506620921"/>
                    </a:ext>
                  </a:extLst>
                </a:gridCol>
                <a:gridCol w="815174">
                  <a:extLst>
                    <a:ext uri="{9D8B030D-6E8A-4147-A177-3AD203B41FA5}">
                      <a16:colId xmlns:a16="http://schemas.microsoft.com/office/drawing/2014/main" val="314894588"/>
                    </a:ext>
                  </a:extLst>
                </a:gridCol>
                <a:gridCol w="815174">
                  <a:extLst>
                    <a:ext uri="{9D8B030D-6E8A-4147-A177-3AD203B41FA5}">
                      <a16:colId xmlns:a16="http://schemas.microsoft.com/office/drawing/2014/main" val="2292879680"/>
                    </a:ext>
                  </a:extLst>
                </a:gridCol>
                <a:gridCol w="894427">
                  <a:extLst>
                    <a:ext uri="{9D8B030D-6E8A-4147-A177-3AD203B41FA5}">
                      <a16:colId xmlns:a16="http://schemas.microsoft.com/office/drawing/2014/main" val="3354473923"/>
                    </a:ext>
                  </a:extLst>
                </a:gridCol>
              </a:tblGrid>
              <a:tr h="180975">
                <a:tc>
                  <a:txBody>
                    <a:bodyPr/>
                    <a:lstStyle/>
                    <a:p>
                      <a:pPr algn="ctr"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zh-CN" altLang="en-US" sz="14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1744929"/>
                  </a:ext>
                </a:extLst>
              </a:tr>
              <a:tr h="180975">
                <a:tc>
                  <a:txBody>
                    <a:bodyPr/>
                    <a:lstStyle/>
                    <a:p>
                      <a:pPr>
                        <a:spcAft>
                          <a:spcPts val="0"/>
                        </a:spcAft>
                      </a:pPr>
                      <a:r>
                        <a:rPr lang="en-US" sz="1400" dirty="0">
                          <a:effectLst/>
                          <a:latin typeface="Aptos"/>
                          <a:ea typeface="宋体" panose="02010600030101010101" pitchFamily="2" charset="-122"/>
                          <a:cs typeface="宋体" panose="02010600030101010101" pitchFamily="2" charset="-122"/>
                        </a:rPr>
                        <a:t>Editorial</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64</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400" dirty="0">
                          <a:effectLst/>
                          <a:latin typeface="Aptos"/>
                          <a:ea typeface="宋体" panose="02010600030101010101" pitchFamily="2" charset="-122"/>
                          <a:cs typeface="宋体" panose="02010600030101010101" pitchFamily="2" charset="-122"/>
                        </a:rPr>
                        <a:t>Claudio</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777241"/>
                  </a:ext>
                </a:extLst>
              </a:tr>
              <a:tr h="180975">
                <a:tc>
                  <a:txBody>
                    <a:bodyPr/>
                    <a:lstStyle/>
                    <a:p>
                      <a:pPr>
                        <a:spcAft>
                          <a:spcPts val="0"/>
                        </a:spcAft>
                      </a:pPr>
                      <a:r>
                        <a:rPr lang="en-US" sz="1400">
                          <a:effectLst/>
                          <a:latin typeface="Aptos"/>
                          <a:ea typeface="宋体" panose="02010600030101010101" pitchFamily="2" charset="-122"/>
                          <a:cs typeface="宋体" panose="02010600030101010101" pitchFamily="2" charset="-122"/>
                        </a:rPr>
                        <a:t>OST</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14</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400">
                          <a:effectLst/>
                          <a:latin typeface="Aptos"/>
                          <a:ea typeface="宋体" panose="02010600030101010101" pitchFamily="2" charset="-122"/>
                          <a:cs typeface="宋体" panose="02010600030101010101" pitchFamily="2" charset="-122"/>
                        </a:rPr>
                        <a:t>Chaoming</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8930983"/>
                  </a:ext>
                </a:extLst>
              </a:tr>
              <a:tr h="180975">
                <a:tc>
                  <a:txBody>
                    <a:bodyPr/>
                    <a:lstStyle/>
                    <a:p>
                      <a:pPr>
                        <a:spcAft>
                          <a:spcPts val="0"/>
                        </a:spcAft>
                      </a:pPr>
                      <a:r>
                        <a:rPr lang="en-US" sz="1400">
                          <a:effectLst/>
                          <a:latin typeface="Aptos"/>
                          <a:ea typeface="宋体" panose="02010600030101010101" pitchFamily="2" charset="-122"/>
                          <a:cs typeface="宋体" panose="02010600030101010101" pitchFamily="2" charset="-122"/>
                        </a:rPr>
                        <a:t>Exchange</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14</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400">
                          <a:effectLst/>
                          <a:latin typeface="Aptos"/>
                          <a:ea typeface="宋体" panose="02010600030101010101" pitchFamily="2" charset="-122"/>
                          <a:cs typeface="宋体" panose="02010600030101010101" pitchFamily="2" charset="-122"/>
                        </a:rPr>
                        <a:t>Cheng</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2091861"/>
                  </a:ext>
                </a:extLst>
              </a:tr>
              <a:tr h="180975">
                <a:tc>
                  <a:txBody>
                    <a:bodyPr/>
                    <a:lstStyle/>
                    <a:p>
                      <a:pPr>
                        <a:spcAft>
                          <a:spcPts val="0"/>
                        </a:spcAft>
                      </a:pPr>
                      <a:r>
                        <a:rPr lang="en-US" sz="1400">
                          <a:effectLst/>
                          <a:latin typeface="Aptos"/>
                          <a:ea typeface="宋体" panose="02010600030101010101" pitchFamily="2" charset="-122"/>
                          <a:cs typeface="宋体" panose="02010600030101010101" pitchFamily="2" charset="-122"/>
                        </a:rPr>
                        <a:t>Reporting</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16</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400">
                          <a:effectLst/>
                          <a:latin typeface="Aptos"/>
                          <a:ea typeface="宋体" panose="02010600030101010101" pitchFamily="2" charset="-122"/>
                          <a:cs typeface="宋体" panose="02010600030101010101" pitchFamily="2" charset="-122"/>
                        </a:rPr>
                        <a:t>Chris</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1773385"/>
                  </a:ext>
                </a:extLst>
              </a:tr>
              <a:tr h="180975">
                <a:tc>
                  <a:txBody>
                    <a:bodyPr/>
                    <a:lstStyle/>
                    <a:p>
                      <a:pPr>
                        <a:spcAft>
                          <a:spcPts val="0"/>
                        </a:spcAft>
                      </a:pPr>
                      <a:r>
                        <a:rPr lang="en-US" sz="1400">
                          <a:effectLst/>
                          <a:latin typeface="Aptos"/>
                          <a:ea typeface="宋体" panose="02010600030101010101" pitchFamily="2" charset="-122"/>
                          <a:cs typeface="宋体" panose="02010600030101010101" pitchFamily="2" charset="-122"/>
                        </a:rPr>
                        <a:t>SBP</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3</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400">
                          <a:effectLst/>
                          <a:latin typeface="Aptos"/>
                          <a:ea typeface="宋体" panose="02010600030101010101" pitchFamily="2" charset="-122"/>
                          <a:cs typeface="宋体" panose="02010600030101010101" pitchFamily="2" charset="-122"/>
                        </a:rPr>
                        <a:t>Cheng</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2930388"/>
                  </a:ext>
                </a:extLst>
              </a:tr>
              <a:tr h="180975">
                <a:tc>
                  <a:txBody>
                    <a:bodyPr/>
                    <a:lstStyle/>
                    <a:p>
                      <a:pPr>
                        <a:spcAft>
                          <a:spcPts val="0"/>
                        </a:spcAft>
                      </a:pPr>
                      <a:r>
                        <a:rPr lang="en-US" sz="1400">
                          <a:effectLst/>
                          <a:latin typeface="Aptos"/>
                          <a:ea typeface="宋体" panose="02010600030101010101" pitchFamily="2" charset="-122"/>
                          <a:cs typeface="宋体" panose="02010600030101010101" pitchFamily="2" charset="-122"/>
                        </a:rPr>
                        <a:t>DMG</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61</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400">
                          <a:effectLst/>
                          <a:latin typeface="Aptos"/>
                          <a:ea typeface="宋体" panose="02010600030101010101" pitchFamily="2" charset="-122"/>
                          <a:cs typeface="宋体" panose="02010600030101010101" pitchFamily="2" charset="-122"/>
                        </a:rPr>
                        <a:t>Alecs</a:t>
                      </a:r>
                      <a:endParaRPr lang="zh-CN" sz="110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2974230"/>
                  </a:ext>
                </a:extLst>
              </a:tr>
              <a:tr h="180975">
                <a:tc>
                  <a:txBody>
                    <a:bodyPr/>
                    <a:lstStyle/>
                    <a:p>
                      <a:pPr>
                        <a:spcAft>
                          <a:spcPts val="0"/>
                        </a:spcAft>
                      </a:pPr>
                      <a:r>
                        <a:rPr lang="en-US" sz="1400" dirty="0">
                          <a:effectLst/>
                          <a:latin typeface="Aptos"/>
                          <a:ea typeface="宋体" panose="02010600030101010101" pitchFamily="2" charset="-122"/>
                          <a:cs typeface="宋体" panose="02010600030101010101" pitchFamily="2" charset="-122"/>
                        </a:rPr>
                        <a:t>Individual</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dirty="0">
                          <a:effectLst/>
                          <a:latin typeface="Aptos"/>
                          <a:ea typeface="宋体" panose="02010600030101010101" pitchFamily="2" charset="-122"/>
                          <a:cs typeface="宋体" panose="02010600030101010101" pitchFamily="2" charset="-122"/>
                        </a:rPr>
                        <a:t>35</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400" dirty="0">
                          <a:effectLst/>
                          <a:latin typeface="Aptos"/>
                          <a:ea typeface="宋体" panose="02010600030101010101" pitchFamily="2" charset="-122"/>
                          <a:cs typeface="宋体" panose="02010600030101010101" pitchFamily="2" charset="-122"/>
                        </a:rPr>
                        <a:t>Tony</a:t>
                      </a:r>
                      <a:endParaRPr lang="zh-CN" sz="1100" dirty="0">
                        <a:effectLst/>
                        <a:latin typeface="Aptos"/>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4497537"/>
                  </a:ext>
                </a:extLst>
              </a:tr>
              <a:tr h="180975">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3164674"/>
                  </a:ext>
                </a:extLst>
              </a:tr>
              <a:tr h="180975">
                <a:tc>
                  <a:txBody>
                    <a:bodyPr/>
                    <a:lstStyle/>
                    <a:p>
                      <a:pPr algn="l" fontAlgn="b"/>
                      <a:r>
                        <a:rPr lang="en-US" sz="14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CN" sz="1400" b="0" i="0" u="none" strike="noStrike" dirty="0">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6950882"/>
                  </a:ext>
                </a:extLst>
              </a:tr>
              <a:tr h="180975">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1" i="0" u="none" strike="noStrike" dirty="0">
                        <a:solidFill>
                          <a:srgbClr val="FF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1" i="0" u="none" strike="noStrike" dirty="0">
                        <a:solidFill>
                          <a:srgbClr val="FF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altLang="zh-CN" sz="1400" b="1" i="0" u="none" strike="noStrike" dirty="0">
                        <a:solidFill>
                          <a:srgbClr val="FF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id="{78B4BB70-1D22-4F14-B5FD-5222C184BC6D}"/>
              </a:ext>
            </a:extLst>
          </p:cNvPr>
          <p:cNvGraphicFramePr>
            <a:graphicFrameLocks noGrp="1"/>
          </p:cNvGraphicFramePr>
          <p:nvPr>
            <p:extLst>
              <p:ext uri="{D42A27DB-BD31-4B8C-83A1-F6EECF244321}">
                <p14:modId xmlns:p14="http://schemas.microsoft.com/office/powerpoint/2010/main" val="3475244746"/>
              </p:ext>
            </p:extLst>
          </p:nvPr>
        </p:nvGraphicFramePr>
        <p:xfrm>
          <a:off x="2057400" y="824198"/>
          <a:ext cx="7772400" cy="5434439"/>
        </p:xfrm>
        <a:graphic>
          <a:graphicData uri="http://schemas.openxmlformats.org/drawingml/2006/table">
            <a:tbl>
              <a:tblPr/>
              <a:tblGrid>
                <a:gridCol w="1110343">
                  <a:extLst>
                    <a:ext uri="{9D8B030D-6E8A-4147-A177-3AD203B41FA5}">
                      <a16:colId xmlns:a16="http://schemas.microsoft.com/office/drawing/2014/main" val="611200940"/>
                    </a:ext>
                  </a:extLst>
                </a:gridCol>
                <a:gridCol w="1110343">
                  <a:extLst>
                    <a:ext uri="{9D8B030D-6E8A-4147-A177-3AD203B41FA5}">
                      <a16:colId xmlns:a16="http://schemas.microsoft.com/office/drawing/2014/main" val="4059359357"/>
                    </a:ext>
                  </a:extLst>
                </a:gridCol>
                <a:gridCol w="1513114">
                  <a:extLst>
                    <a:ext uri="{9D8B030D-6E8A-4147-A177-3AD203B41FA5}">
                      <a16:colId xmlns:a16="http://schemas.microsoft.com/office/drawing/2014/main" val="1158145895"/>
                    </a:ext>
                  </a:extLst>
                </a:gridCol>
                <a:gridCol w="838200">
                  <a:extLst>
                    <a:ext uri="{9D8B030D-6E8A-4147-A177-3AD203B41FA5}">
                      <a16:colId xmlns:a16="http://schemas.microsoft.com/office/drawing/2014/main" val="517798951"/>
                    </a:ext>
                  </a:extLst>
                </a:gridCol>
                <a:gridCol w="1066800">
                  <a:extLst>
                    <a:ext uri="{9D8B030D-6E8A-4147-A177-3AD203B41FA5}">
                      <a16:colId xmlns:a16="http://schemas.microsoft.com/office/drawing/2014/main" val="1306143447"/>
                    </a:ext>
                  </a:extLst>
                </a:gridCol>
                <a:gridCol w="2133600">
                  <a:extLst>
                    <a:ext uri="{9D8B030D-6E8A-4147-A177-3AD203B41FA5}">
                      <a16:colId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September</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3168364"/>
                  </a:ext>
                </a:extLst>
              </a:tr>
              <a:tr h="219985">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Alecs</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74852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759988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Assaf</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10357643"/>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Atsushi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77779994"/>
                  </a:ext>
                </a:extLst>
              </a:tr>
              <a:tr h="219985">
                <a:tc>
                  <a:txBody>
                    <a:bodyPr/>
                    <a:lstStyle/>
                    <a:p>
                      <a:pPr algn="l" fontAlgn="b"/>
                      <a:r>
                        <a:rPr lang="en-US" sz="1100" b="0" i="0" u="none" strike="noStrike" dirty="0">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91369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8145843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57427078"/>
                  </a:ext>
                </a:extLst>
              </a:tr>
              <a:tr h="219985">
                <a:tc>
                  <a:txBody>
                    <a:bodyPr/>
                    <a:lstStyle/>
                    <a:p>
                      <a:pPr algn="l" fontAlgn="b"/>
                      <a:r>
                        <a:rPr lang="en-US" sz="1100" b="0" i="0" u="none" strike="noStrike" dirty="0">
                          <a:solidFill>
                            <a:srgbClr val="000000"/>
                          </a:solidFill>
                          <a:effectLst/>
                          <a:latin typeface="等线" panose="02010600030101010101" pitchFamily="2" charset="-122"/>
                          <a:ea typeface="等线" panose="02010600030101010101" pitchFamily="2" charset="-122"/>
                        </a:rPr>
                        <a:t>Christian Berger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394537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188661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Dong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75164255"/>
                  </a:ext>
                </a:extLst>
              </a:tr>
              <a:tr h="219985">
                <a:tc>
                  <a:txBody>
                    <a:bodyPr/>
                    <a:lstStyle/>
                    <a:p>
                      <a:pPr algn="l" fontAlgn="b"/>
                      <a:r>
                        <a:rPr lang="en-US" sz="1100" b="0" i="0" u="none" strike="noStrike" dirty="0">
                          <a:solidFill>
                            <a:srgbClr val="000000"/>
                          </a:solidFill>
                          <a:effectLst/>
                          <a:latin typeface="等线" panose="02010600030101010101" pitchFamily="2" charset="-122"/>
                          <a:ea typeface="等线" panose="02010600030101010101" pitchFamily="2" charset="-122"/>
                        </a:rPr>
                        <a:t>Henry </a:t>
                      </a:r>
                      <a:r>
                        <a:rPr lang="en-US" sz="1100" b="0" i="0" u="none" strike="noStrike" dirty="0" err="1">
                          <a:solidFill>
                            <a:srgbClr val="000000"/>
                          </a:solidFill>
                          <a:effectLst/>
                          <a:latin typeface="等线" panose="02010600030101010101" pitchFamily="2" charset="-122"/>
                          <a:ea typeface="等线" panose="02010600030101010101" pitchFamily="2" charset="-122"/>
                        </a:rPr>
                        <a:t>Ptasinski</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40414685"/>
                  </a:ext>
                </a:extLst>
              </a:tr>
              <a:tr h="219985">
                <a:tc>
                  <a:txBody>
                    <a:bodyPr/>
                    <a:lstStyle/>
                    <a:p>
                      <a:pPr algn="l" fontAlgn="b"/>
                      <a:r>
                        <a:rPr lang="en-US" sz="1100" b="0" i="0" u="none" strike="noStrike" dirty="0">
                          <a:solidFill>
                            <a:srgbClr val="000000"/>
                          </a:solidFill>
                          <a:effectLst/>
                          <a:latin typeface="等线" panose="02010600030101010101" pitchFamily="2" charset="-122"/>
                          <a:ea typeface="等线" panose="02010600030101010101" pitchFamily="2" charset="-122"/>
                        </a:rPr>
                        <a:t>Mahmoud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606016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Mengshi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418183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Naren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3099472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Ning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586454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Rui Du</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9698158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Shuling (Julia)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8522181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Stephan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1246379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Xiandong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9183664"/>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Zhuqing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65660413"/>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10782417"/>
                  </a:ext>
                </a:extLst>
              </a:tr>
              <a:tr h="21998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473319"/>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100" b="1" i="0" u="none" strike="noStrike" dirty="0">
                        <a:solidFill>
                          <a:srgbClr val="FF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1" i="0" u="none" strike="noStrike" dirty="0">
                        <a:solidFill>
                          <a:srgbClr val="FF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53528664"/>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Jun 	  11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Jun 	  13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Jun 	  18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20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25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27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id="{E18A0EAB-8DFF-41A3-A1D0-7C94A68A4C27}"/>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
        <p:nvSpPr>
          <p:cNvPr id="8" name="Rectangle 3">
            <a:extLst>
              <a:ext uri="{FF2B5EF4-FFF2-40B4-BE49-F238E27FC236}">
                <a16:creationId xmlns:a16="http://schemas.microsoft.com/office/drawing/2014/main" id="{7CAF91C0-E1E6-4E32-B731-A36E35F4B904}"/>
              </a:ext>
            </a:extLst>
          </p:cNvPr>
          <p:cNvSpPr txBox="1">
            <a:spLocks noChangeArrowheads="1"/>
          </p:cNvSpPr>
          <p:nvPr/>
        </p:nvSpPr>
        <p:spPr bwMode="auto">
          <a:xfrm>
            <a:off x="6031858" y="1143000"/>
            <a:ext cx="5100452"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2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9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Tree>
    <p:extLst>
      <p:ext uri="{BB962C8B-B14F-4D97-AF65-F5344CB8AC3E}">
        <p14:creationId xmlns:p14="http://schemas.microsoft.com/office/powerpoint/2010/main" val="3447429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July</a:t>
            </a:r>
            <a:r>
              <a:rPr lang="en-US" altLang="zh-CN" b="1" dirty="0"/>
              <a:t> Plenary 2024,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3247676989"/>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altLang="zh-CN"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Montreal</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22:00-24:00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19:30-21:30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872633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20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25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27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150853</TotalTime>
  <Words>2798</Words>
  <Application>Microsoft Office PowerPoint</Application>
  <PresentationFormat>宽屏</PresentationFormat>
  <Paragraphs>411</Paragraphs>
  <Slides>25</Slides>
  <Notes>25</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25</vt:i4>
      </vt:variant>
    </vt:vector>
  </HeadingPairs>
  <TitlesOfParts>
    <vt:vector size="38" baseType="lpstr">
      <vt:lpstr>Aptos</vt: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June teleconference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Initial SA Ballot (D4.0) CR Status</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675</cp:revision>
  <cp:lastPrinted>2014-11-04T15:04:57Z</cp:lastPrinted>
  <dcterms:created xsi:type="dcterms:W3CDTF">2007-04-17T18:10:23Z</dcterms:created>
  <dcterms:modified xsi:type="dcterms:W3CDTF">2024-06-20T02:37:31Z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(3)RLSrUeMrwabilrhcybp58DVOVesxFz5XjzIMBac6gDanwc8iAc2Cm/+U4OMy0ueoTX0DiY08
+HkhIs+eltIAqIIewnqINblhhHM0HRVOZlPgqZ4uXQxHFy4jMHFBn31qtunF5e1q22aiMV9T
8SOcSNT7Sz56Bz7dvFmWIV12mhd6gb8/7WHSAG07EpbqFyrJqUuFjzFIkcSSgTLC7nObTQCC
elbAQJ3+a04pVVsHQy</vt:lpwstr>
  </property>
  <property fmtid="{D5CDD505-2E9C-101B-9397-08002B2CF9AE}" pid="27" name="_2015_ms_pID_7253431">
    <vt:lpwstr>PeIJfAOzcuitdd9+eJqTNv15p5cg2aJGGKQNZBFIwZVvjDLWjLF68y
IRJFh22c1+qGa0xFi9m89sqbmygNldul9bron4c6CQB/hl+Z81pw+wHXVlq3DYj8tvPEwKwh
bCkCm06C5vRlieZnnyDPOwE0C9A2pm5S10uoYPj1LHw/Y2UOBlr3OpsiHoW7FVkLCYys9Xvs
J295RVztl4kJ5HOLzKLSywqdl31epn9qVAlY</vt:lpwstr>
  </property>
  <property fmtid="{D5CDD505-2E9C-101B-9397-08002B2CF9AE}" pid="28" name="_2015_ms_pID_7253432">
    <vt:lpwstr>nUQbJdQuD+YIQ9e2+KXOFKg=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