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25" r:id="rId20"/>
    <p:sldId id="1163" r:id="rId21"/>
    <p:sldId id="1379" r:id="rId22"/>
    <p:sldId id="1432" r:id="rId23"/>
    <p:sldId id="1433" r:id="rId24"/>
    <p:sldId id="1421" r:id="rId25"/>
    <p:sldId id="1024"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93" d="100"/>
          <a:sy n="93" d="100"/>
        </p:scale>
        <p:origin x="78" y="2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0</c:v>
                </c:pt>
                <c:pt idx="1">
                  <c:v>0</c:v>
                </c:pt>
                <c:pt idx="2">
                  <c:v>64</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492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802.11-24/0982r0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June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2024-06-07</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June 18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t>Initial SA Ballot (D4.0)</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13435975"/>
              </p:ext>
            </p:extLst>
          </p:nvPr>
        </p:nvGraphicFramePr>
        <p:xfrm>
          <a:off x="3429000" y="1600200"/>
          <a:ext cx="8305801" cy="17095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a:solidFill>
                            <a:schemeClr val="tx1"/>
                          </a:solidFill>
                          <a:effectLst/>
                          <a:latin typeface="Calibri" panose="020F0502020204030204" pitchFamily="34" charset="0"/>
                          <a:ea typeface="宋体" panose="02010600030101010101" pitchFamily="2" charset="-122"/>
                        </a:rPr>
                        <a:t>Claudio da Silva (Meta Platforms, Inc.)</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a:solidFill>
                            <a:schemeClr val="tx1"/>
                          </a:solidFill>
                          <a:effectLst/>
                          <a:latin typeface="Calibri" panose="020F0502020204030204" pitchFamily="34" charset="0"/>
                          <a:ea typeface="宋体" panose="02010600030101010101" pitchFamily="2" charset="-122"/>
                        </a:rPr>
                        <a:t>Comments assignment</a:t>
                      </a: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Initial SA Ballot (D4.0)</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0363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dirty="0"/>
              <a:t>Initial SA Ballot (D4.0) passed with ~</a:t>
            </a:r>
            <a:r>
              <a:rPr lang="en-US" altLang="zh-CN" dirty="0">
                <a:solidFill>
                  <a:srgbClr val="FF0000"/>
                </a:solidFill>
              </a:rPr>
              <a:t>90</a:t>
            </a:r>
            <a:r>
              <a:rPr lang="en-US" altLang="zh-CN" dirty="0"/>
              <a:t>% approval. </a:t>
            </a:r>
          </a:p>
          <a:p>
            <a:pPr algn="just"/>
            <a:r>
              <a:rPr lang="en-US" altLang="zh-CN" dirty="0"/>
              <a:t>Total comments: </a:t>
            </a:r>
            <a:r>
              <a:rPr lang="en-US" altLang="zh-CN" dirty="0">
                <a:solidFill>
                  <a:srgbClr val="FF0000"/>
                </a:solidFill>
              </a:rPr>
              <a:t>207</a:t>
            </a:r>
            <a:endParaRPr lang="en-US" altLang="zh-CN" dirty="0"/>
          </a:p>
        </p:txBody>
      </p:sp>
      <p:pic>
        <p:nvPicPr>
          <p:cNvPr id="1026" name="image_0" descr="87ef3a6b-c478-4b91-b579-a76e03d32e45">
            <a:extLst>
              <a:ext uri="{FF2B5EF4-FFF2-40B4-BE49-F238E27FC236}">
                <a16:creationId xmlns:a16="http://schemas.microsoft.com/office/drawing/2014/main" id="{C0FCDBDD-FC95-46A6-B6AD-DCCABF3698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2105" y="2590800"/>
            <a:ext cx="4907790" cy="37849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447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48454178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3576739072"/>
              </p:ext>
            </p:extLst>
          </p:nvPr>
        </p:nvGraphicFramePr>
        <p:xfrm>
          <a:off x="533401" y="3886200"/>
          <a:ext cx="6781799" cy="24517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Editorial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Claudio</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OST</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Chaoming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Exchange</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Cheng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Reporting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16</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Chris</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SBP</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Cheng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DMG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Alecs</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Individual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35</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Tony</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4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CN" sz="1400" b="0" i="0" u="none" strike="noStrike" dirty="0">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475244746"/>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Assaf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Atsushi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Dong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Henry </a:t>
                      </a:r>
                      <a:r>
                        <a:rPr lang="en-US" sz="1100" b="0" i="0" u="none" strike="noStrike" dirty="0" err="1">
                          <a:solidFill>
                            <a:srgbClr val="000000"/>
                          </a:solidFill>
                          <a:effectLst/>
                          <a:latin typeface="等线" panose="02010600030101010101" pitchFamily="2" charset="-122"/>
                          <a:ea typeface="等线" panose="02010600030101010101" pitchFamily="2" charset="-122"/>
                        </a:rPr>
                        <a:t>Ptasinski</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Mengshi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Shuling (Julia)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Xiandong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11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13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
        <p:nvSpPr>
          <p:cNvPr id="8" name="Rectangle 3">
            <a:extLst>
              <a:ext uri="{FF2B5EF4-FFF2-40B4-BE49-F238E27FC236}">
                <a16:creationId xmlns:a16="http://schemas.microsoft.com/office/drawing/2014/main" id="{7CAF91C0-E1E6-4E32-B731-A36E35F4B904}"/>
              </a:ext>
            </a:extLst>
          </p:cNvPr>
          <p:cNvSpPr txBox="1">
            <a:spLocks noChangeArrowheads="1"/>
          </p:cNvSpPr>
          <p:nvPr/>
        </p:nvSpPr>
        <p:spPr bwMode="auto">
          <a:xfrm>
            <a:off x="6031858" y="1143000"/>
            <a:ext cx="5100452"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247676989"/>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147841</TotalTime>
  <Words>2709</Words>
  <Application>Microsoft Office PowerPoint</Application>
  <PresentationFormat>宽屏</PresentationFormat>
  <Paragraphs>374</Paragraphs>
  <Slides>25</Slides>
  <Notes>25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25</vt:i4>
      </vt:variant>
    </vt:vector>
  </HeadingPairs>
  <TitlesOfParts>
    <vt:vector size="38"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667</cp:revision>
  <cp:lastPrinted>2014-11-04T15:04:57Z</cp:lastPrinted>
  <dcterms:created xsi:type="dcterms:W3CDTF">2007-04-17T18:10:23Z</dcterms:created>
  <dcterms:modified xsi:type="dcterms:W3CDTF">2024-06-17T09:22:31Z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