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163" r:id="rId55"/>
    <p:sldId id="1179" r:id="rId56"/>
    <p:sldId id="1210" r:id="rId57"/>
    <p:sldId id="1165" r:id="rId58"/>
    <p:sldId id="1166" r:id="rId59"/>
    <p:sldId id="1211" r:id="rId60"/>
    <p:sldId id="1181" r:id="rId61"/>
    <p:sldId id="1039" r:id="rId62"/>
    <p:sldId id="1212" r:id="rId63"/>
    <p:sldId id="356" r:id="rId64"/>
    <p:sldId id="1156" r:id="rId65"/>
    <p:sldId id="1182" r:id="rId66"/>
    <p:sldId id="1069" r:id="rId67"/>
    <p:sldId id="997" r:id="rId68"/>
    <p:sldId id="362" r:id="rId69"/>
    <p:sldId id="1034" r:id="rId70"/>
    <p:sldId id="323" r:id="rId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175" dt="2024-07-15T14:33:42.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5T14:34:19.726" v="3964" actId="20577"/>
      <pc:docMkLst>
        <pc:docMk/>
      </pc:docMkLst>
      <pc:sldChg chg="modSp mod">
        <pc:chgData name="Alfred Asterjadhi" userId="39de57b9-85c0-4fd1-aaac-8ca2b6560ad0" providerId="ADAL" clId="{CD142DAD-197B-4B97-895B-4FD46522C6BA}" dt="2024-07-15T01:53:14.369" v="2593"/>
        <pc:sldMkLst>
          <pc:docMk/>
          <pc:sldMk cId="3976818858" sldId="269"/>
        </pc:sldMkLst>
        <pc:graphicFrameChg chg="mod modGraphic">
          <ac:chgData name="Alfred Asterjadhi" userId="39de57b9-85c0-4fd1-aaac-8ca2b6560ad0" providerId="ADAL" clId="{CD142DAD-197B-4B97-895B-4FD46522C6BA}" dt="2024-07-15T01:53:14.369" v="259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5T02:13:15.694" v="2612"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5T02:13:11.564" v="2609" actId="21"/>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3T14:01:05.518" v="1694" actId="13926"/>
        <pc:sldMkLst>
          <pc:docMk/>
          <pc:sldMk cId="3233208257" sldId="1006"/>
        </pc:sldMkLst>
        <pc:spChg chg="mod">
          <ac:chgData name="Alfred Asterjadhi" userId="39de57b9-85c0-4fd1-aaac-8ca2b6560ad0" providerId="ADAL" clId="{CD142DAD-197B-4B97-895B-4FD46522C6BA}" dt="2024-07-13T14:01:05.518" v="1694"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2T17:44:53.080" v="1365" actId="6549"/>
        <pc:sldMkLst>
          <pc:docMk/>
          <pc:sldMk cId="991138630" sldId="1024"/>
        </pc:sldMkLst>
        <pc:spChg chg="mod">
          <ac:chgData name="Alfred Asterjadhi" userId="39de57b9-85c0-4fd1-aaac-8ca2b6560ad0" providerId="ADAL" clId="{CD142DAD-197B-4B97-895B-4FD46522C6BA}" dt="2024-07-12T17:44:53.080" v="1365" actId="6549"/>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03:39:58.432" v="3327" actId="2057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03:39:58.432" v="3327" actId="2057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5T13:49:12.927" v="3875"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5T13:49:12.927" v="3875"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5T03:06:22.739" v="3064" actId="404"/>
        <pc:sldMkLst>
          <pc:docMk/>
          <pc:sldMk cId="86469410" sldId="1081"/>
        </pc:sldMkLst>
        <pc:spChg chg="mod">
          <ac:chgData name="Alfred Asterjadhi" userId="39de57b9-85c0-4fd1-aaac-8ca2b6560ad0" providerId="ADAL" clId="{CD142DAD-197B-4B97-895B-4FD46522C6BA}" dt="2024-07-13T01:44:05.168" v="1493" actId="13926"/>
          <ac:spMkLst>
            <pc:docMk/>
            <pc:sldMk cId="86469410" sldId="1081"/>
            <ac:spMk id="2" creationId="{4B5F0D0E-8BB7-48AB-9160-728B8B3399A2}"/>
          </ac:spMkLst>
        </pc:spChg>
        <pc:spChg chg="mod">
          <ac:chgData name="Alfred Asterjadhi" userId="39de57b9-85c0-4fd1-aaac-8ca2b6560ad0" providerId="ADAL" clId="{CD142DAD-197B-4B97-895B-4FD46522C6BA}" dt="2024-07-15T03:06:22.739" v="3064" actId="404"/>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5T14:31:49.010" v="3961" actId="20577"/>
        <pc:sldMkLst>
          <pc:docMk/>
          <pc:sldMk cId="241393342" sldId="1082"/>
        </pc:sldMkLst>
        <pc:spChg chg="mod">
          <ac:chgData name="Alfred Asterjadhi" userId="39de57b9-85c0-4fd1-aaac-8ca2b6560ad0" providerId="ADAL" clId="{CD142DAD-197B-4B97-895B-4FD46522C6BA}" dt="2024-07-13T14:10:52.082" v="1872"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5T14:31:49.010" v="3961" actId="2057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5T13:18:35.052" v="3510" actId="2057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5T13:18:35.052" v="3510" actId="2057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5T14:32:16.004" v="3962" actId="123"/>
        <pc:sldMkLst>
          <pc:docMk/>
          <pc:sldMk cId="4277591609" sldId="1159"/>
        </pc:sldMkLst>
        <pc:spChg chg="mod">
          <ac:chgData name="Alfred Asterjadhi" userId="39de57b9-85c0-4fd1-aaac-8ca2b6560ad0" providerId="ADAL" clId="{CD142DAD-197B-4B97-895B-4FD46522C6BA}" dt="2024-07-13T01:46:59.482" v="1615"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5T14:32:16.004" v="3962" actId="123"/>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5T03:25:36.957" v="3195" actId="21"/>
        <pc:sldMkLst>
          <pc:docMk/>
          <pc:sldMk cId="1309992779" sldId="1160"/>
        </pc:sldMkLst>
        <pc:spChg chg="mod">
          <ac:chgData name="Alfred Asterjadhi" userId="39de57b9-85c0-4fd1-aaac-8ca2b6560ad0" providerId="ADAL" clId="{CD142DAD-197B-4B97-895B-4FD46522C6BA}" dt="2024-07-13T14:24:41.329" v="2333"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5T03:25:36.957" v="3195" actId="21"/>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5T14:21:33.445" v="3918" actId="20577"/>
        <pc:sldMkLst>
          <pc:docMk/>
          <pc:sldMk cId="3642245513" sldId="1161"/>
        </pc:sldMkLst>
        <pc:spChg chg="mod">
          <ac:chgData name="Alfred Asterjadhi" userId="39de57b9-85c0-4fd1-aaac-8ca2b6560ad0" providerId="ADAL" clId="{CD142DAD-197B-4B97-895B-4FD46522C6BA}" dt="2024-07-15T03:17:10.153" v="3098" actId="20577"/>
          <ac:spMkLst>
            <pc:docMk/>
            <pc:sldMk cId="3642245513" sldId="1161"/>
            <ac:spMk id="2" creationId="{4B5F0D0E-8BB7-48AB-9160-728B8B3399A2}"/>
          </ac:spMkLst>
        </pc:spChg>
        <pc:spChg chg="mod">
          <ac:chgData name="Alfred Asterjadhi" userId="39de57b9-85c0-4fd1-aaac-8ca2b6560ad0" providerId="ADAL" clId="{CD142DAD-197B-4B97-895B-4FD46522C6BA}" dt="2024-07-15T14:21:33.445" v="3918" actId="2057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5T13:56:58.522" v="3887"/>
        <pc:sldMkLst>
          <pc:docMk/>
          <pc:sldMk cId="3885446920" sldId="1162"/>
        </pc:sldMkLst>
        <pc:spChg chg="mod">
          <ac:chgData name="Alfred Asterjadhi" userId="39de57b9-85c0-4fd1-aaac-8ca2b6560ad0" providerId="ADAL" clId="{CD142DAD-197B-4B97-895B-4FD46522C6BA}" dt="2024-07-13T14:14:42.061" v="2004"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5T13:56:58.522" v="388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5T03:18:16.091" v="3107" actId="20577"/>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5T03:18:16.091" v="3107" actId="2057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5T13:57:23.629" v="3898" actId="20577"/>
        <pc:sldMkLst>
          <pc:docMk/>
          <pc:sldMk cId="1988611422" sldId="1164"/>
        </pc:sldMkLst>
        <pc:spChg chg="mod">
          <ac:chgData name="Alfred Asterjadhi" userId="39de57b9-85c0-4fd1-aaac-8ca2b6560ad0" providerId="ADAL" clId="{CD142DAD-197B-4B97-895B-4FD46522C6BA}" dt="2024-07-13T14:19:44.977" v="2132"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5T13:57:23.629" v="3898" actId="20577"/>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5T03:17:50.397" v="3103"/>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5T02:45:47.960" v="2826" actId="20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5T02:53:37.644" v="2908"/>
        <pc:sldMkLst>
          <pc:docMk/>
          <pc:sldMk cId="1047267853" sldId="1166"/>
        </pc:sldMkLst>
        <pc:spChg chg="mod">
          <ac:chgData name="Alfred Asterjadhi" userId="39de57b9-85c0-4fd1-aaac-8ca2b6560ad0" providerId="ADAL" clId="{CD142DAD-197B-4B97-895B-4FD46522C6BA}" dt="2024-07-13T14:22:11.956" v="2181"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5T02:30:15.130" v="2637"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03:29:41.080" v="3235"/>
        <pc:sldMkLst>
          <pc:docMk/>
          <pc:sldMk cId="3486068256" sldId="1167"/>
        </pc:sldMkLst>
        <pc:spChg chg="mod">
          <ac:chgData name="Alfred Asterjadhi" userId="39de57b9-85c0-4fd1-aaac-8ca2b6560ad0" providerId="ADAL" clId="{CD142DAD-197B-4B97-895B-4FD46522C6BA}" dt="2024-07-15T03:28:31.189" v="3232"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3T14:49:21.705" v="2534"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mod">
        <pc:chgData name="Alfred Asterjadhi" userId="39de57b9-85c0-4fd1-aaac-8ca2b6560ad0" providerId="ADAL" clId="{CD142DAD-197B-4B97-895B-4FD46522C6BA}" dt="2024-07-15T03:27:26.611" v="3207" actId="2057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5T03:27:26.611" v="3207" actId="20577"/>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modSp add mod">
        <pc:chgData name="Alfred Asterjadhi" userId="39de57b9-85c0-4fd1-aaac-8ca2b6560ad0" providerId="ADAL" clId="{CD142DAD-197B-4B97-895B-4FD46522C6BA}" dt="2024-07-15T03:16:54.870" v="3094"/>
        <pc:sldMkLst>
          <pc:docMk/>
          <pc:sldMk cId="3213506924" sldId="1180"/>
        </pc:sldMkLst>
        <pc:spChg chg="mod">
          <ac:chgData name="Alfred Asterjadhi" userId="39de57b9-85c0-4fd1-aaac-8ca2b6560ad0" providerId="ADAL" clId="{CD142DAD-197B-4B97-895B-4FD46522C6BA}" dt="2024-07-15T03:16:54.870" v="3094"/>
          <ac:spMkLst>
            <pc:docMk/>
            <pc:sldMk cId="3213506924" sldId="1180"/>
            <ac:spMk id="2" creationId="{4B5F0D0E-8BB7-48AB-9160-728B8B3399A2}"/>
          </ac:spMkLst>
        </pc:spChg>
        <pc:spChg chg="mod">
          <ac:chgData name="Alfred Asterjadhi" userId="39de57b9-85c0-4fd1-aaac-8ca2b6560ad0" providerId="ADAL" clId="{CD142DAD-197B-4B97-895B-4FD46522C6BA}" dt="2024-07-15T03:16:44.514" v="3093" actId="20577"/>
          <ac:spMkLst>
            <pc:docMk/>
            <pc:sldMk cId="3213506924" sldId="1180"/>
            <ac:spMk id="3" creationId="{DFB0BA47-D7B6-4F95-932E-A7AA615BC440}"/>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03:37:59.467" v="3295" actId="6549"/>
        <pc:sldMkLst>
          <pc:docMk/>
          <pc:sldMk cId="3948754039" sldId="1183"/>
        </pc:sldMkLst>
        <pc:spChg chg="mod">
          <ac:chgData name="Alfred Asterjadhi" userId="39de57b9-85c0-4fd1-aaac-8ca2b6560ad0" providerId="ADAL" clId="{CD142DAD-197B-4B97-895B-4FD46522C6BA}" dt="2024-07-15T03:37:59.467" v="3295" actId="6549"/>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03:38:01.887" v="3296" actId="20577"/>
        <pc:sldMkLst>
          <pc:docMk/>
          <pc:sldMk cId="2028273618" sldId="1195"/>
        </pc:sldMkLst>
        <pc:spChg chg="mod">
          <ac:chgData name="Alfred Asterjadhi" userId="39de57b9-85c0-4fd1-aaac-8ca2b6560ad0" providerId="ADAL" clId="{CD142DAD-197B-4B97-895B-4FD46522C6BA}" dt="2024-07-15T03:38:01.887" v="3296" actId="20577"/>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03:38:04.210" v="3297" actId="20577"/>
        <pc:sldMkLst>
          <pc:docMk/>
          <pc:sldMk cId="131831141" sldId="1196"/>
        </pc:sldMkLst>
        <pc:spChg chg="mod">
          <ac:chgData name="Alfred Asterjadhi" userId="39de57b9-85c0-4fd1-aaac-8ca2b6560ad0" providerId="ADAL" clId="{CD142DAD-197B-4B97-895B-4FD46522C6BA}" dt="2024-07-15T03:38:04.210" v="3297" actId="20577"/>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5T13:08:47.450" v="3452" actId="400"/>
        <pc:sldMkLst>
          <pc:docMk/>
          <pc:sldMk cId="3885592657" sldId="1197"/>
        </pc:sldMkLst>
        <pc:spChg chg="mod">
          <ac:chgData name="Alfred Asterjadhi" userId="39de57b9-85c0-4fd1-aaac-8ca2b6560ad0" providerId="ADAL" clId="{CD142DAD-197B-4B97-895B-4FD46522C6BA}" dt="2024-07-15T03:38:06.508" v="3298" actId="20577"/>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5T13:08:47.450" v="3452" actId="400"/>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5T03:38:08.907" v="3299" actId="20577"/>
        <pc:sldMkLst>
          <pc:docMk/>
          <pc:sldMk cId="647461475" sldId="1198"/>
        </pc:sldMkLst>
        <pc:spChg chg="mod">
          <ac:chgData name="Alfred Asterjadhi" userId="39de57b9-85c0-4fd1-aaac-8ca2b6560ad0" providerId="ADAL" clId="{CD142DAD-197B-4B97-895B-4FD46522C6BA}" dt="2024-07-15T03:38:08.907" v="3299" actId="20577"/>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5T03:33:53.069" v="3274" actId="13926"/>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5T03:38:11.111" v="3300" actId="20577"/>
        <pc:sldMkLst>
          <pc:docMk/>
          <pc:sldMk cId="344935653" sldId="1199"/>
        </pc:sldMkLst>
        <pc:spChg chg="mod">
          <ac:chgData name="Alfred Asterjadhi" userId="39de57b9-85c0-4fd1-aaac-8ca2b6560ad0" providerId="ADAL" clId="{CD142DAD-197B-4B97-895B-4FD46522C6BA}" dt="2024-07-15T03:38:11.111" v="3300" actId="20577"/>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5T03:34:10.221" v="3276" actId="13926"/>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5T03:38:13.329" v="3301" actId="20577"/>
        <pc:sldMkLst>
          <pc:docMk/>
          <pc:sldMk cId="3986384652" sldId="1200"/>
        </pc:sldMkLst>
        <pc:spChg chg="mod">
          <ac:chgData name="Alfred Asterjadhi" userId="39de57b9-85c0-4fd1-aaac-8ca2b6560ad0" providerId="ADAL" clId="{CD142DAD-197B-4B97-895B-4FD46522C6BA}" dt="2024-07-15T03:38:13.329" v="3301" actId="20577"/>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5T03:34:37.032" v="3278" actId="13926"/>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03:38:15.449" v="3302" actId="20577"/>
        <pc:sldMkLst>
          <pc:docMk/>
          <pc:sldMk cId="1176276112" sldId="1201"/>
        </pc:sldMkLst>
        <pc:spChg chg="mod">
          <ac:chgData name="Alfred Asterjadhi" userId="39de57b9-85c0-4fd1-aaac-8ca2b6560ad0" providerId="ADAL" clId="{CD142DAD-197B-4B97-895B-4FD46522C6BA}" dt="2024-07-15T03:38:15.449" v="3302" actId="20577"/>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03:38:17.910" v="3304" actId="6549"/>
        <pc:sldMkLst>
          <pc:docMk/>
          <pc:sldMk cId="1611431265" sldId="1202"/>
        </pc:sldMkLst>
        <pc:spChg chg="mod">
          <ac:chgData name="Alfred Asterjadhi" userId="39de57b9-85c0-4fd1-aaac-8ca2b6560ad0" providerId="ADAL" clId="{CD142DAD-197B-4B97-895B-4FD46522C6BA}" dt="2024-07-15T03:38:17.910" v="3304"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03:38:20.555" v="3306" actId="6549"/>
        <pc:sldMkLst>
          <pc:docMk/>
          <pc:sldMk cId="3110360671" sldId="1203"/>
        </pc:sldMkLst>
        <pc:spChg chg="mod">
          <ac:chgData name="Alfred Asterjadhi" userId="39de57b9-85c0-4fd1-aaac-8ca2b6560ad0" providerId="ADAL" clId="{CD142DAD-197B-4B97-895B-4FD46522C6BA}" dt="2024-07-15T03:38:20.555" v="3306"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03:37:38.561" v="3292" actId="13926"/>
        <pc:sldMkLst>
          <pc:docMk/>
          <pc:sldMk cId="2966146245" sldId="1204"/>
        </pc:sldMkLst>
        <pc:graphicFrameChg chg="mod modGraphic">
          <ac:chgData name="Alfred Asterjadhi" userId="39de57b9-85c0-4fd1-aaac-8ca2b6560ad0" providerId="ADAL" clId="{CD142DAD-197B-4B97-895B-4FD46522C6BA}" dt="2024-07-15T03:37:38.561" v="3292" actId="13926"/>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5T03:38:26.438" v="3308" actId="20577"/>
        <pc:sldMkLst>
          <pc:docMk/>
          <pc:sldMk cId="3567551836" sldId="1205"/>
        </pc:sldMkLst>
        <pc:spChg chg="mod">
          <ac:chgData name="Alfred Asterjadhi" userId="39de57b9-85c0-4fd1-aaac-8ca2b6560ad0" providerId="ADAL" clId="{CD142DAD-197B-4B97-895B-4FD46522C6BA}" dt="2024-07-15T03:38:26.438" v="3308" actId="20577"/>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5T03:37:51.699" v="3294" actId="13926"/>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5T13:23:57.401" v="3662" actId="404"/>
        <pc:sldMkLst>
          <pc:docMk/>
          <pc:sldMk cId="3842544756" sldId="1206"/>
        </pc:sldMkLst>
        <pc:spChg chg="mod">
          <ac:chgData name="Alfred Asterjadhi" userId="39de57b9-85c0-4fd1-aaac-8ca2b6560ad0" providerId="ADAL" clId="{CD142DAD-197B-4B97-895B-4FD46522C6BA}" dt="2024-07-15T13:23:57.401" v="3662" actId="404"/>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5T13:26:02.835" v="3784" actId="11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5T13:26:02.835" v="3784" actId="11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5T13:27:46.093" v="3858" actId="114"/>
        <pc:sldMkLst>
          <pc:docMk/>
          <pc:sldMk cId="4227358353" sldId="1208"/>
        </pc:sldMkLst>
        <pc:spChg chg="mod">
          <ac:chgData name="Alfred Asterjadhi" userId="39de57b9-85c0-4fd1-aaac-8ca2b6560ad0" providerId="ADAL" clId="{CD142DAD-197B-4B97-895B-4FD46522C6BA}" dt="2024-07-15T13:27:46.093" v="3858" actId="114"/>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add">
        <pc:chgData name="Alfred Asterjadhi" userId="39de57b9-85c0-4fd1-aaac-8ca2b6560ad0" providerId="ADAL" clId="{CD142DAD-197B-4B97-895B-4FD46522C6BA}" dt="2024-07-15T03:40:50.969" v="3332"/>
        <pc:sldMkLst>
          <pc:docMk/>
          <pc:sldMk cId="2140015811" sldId="1210"/>
        </pc:sldMkLst>
      </pc:sldChg>
      <pc:sldChg chg="add">
        <pc:chgData name="Alfred Asterjadhi" userId="39de57b9-85c0-4fd1-aaac-8ca2b6560ad0" providerId="ADAL" clId="{CD142DAD-197B-4B97-895B-4FD46522C6BA}" dt="2024-07-15T03:40:54.406" v="3333"/>
        <pc:sldMkLst>
          <pc:docMk/>
          <pc:sldMk cId="2601368618" sldId="1211"/>
        </pc:sldMkLst>
      </pc:sldChg>
      <pc:sldChg chg="add ord">
        <pc:chgData name="Alfred Asterjadhi" userId="39de57b9-85c0-4fd1-aaac-8ca2b6560ad0" providerId="ADAL" clId="{CD142DAD-197B-4B97-895B-4FD46522C6BA}" dt="2024-07-15T03:41:56.909" v="3354"/>
        <pc:sldMkLst>
          <pc:docMk/>
          <pc:sldMk cId="3323386175" sldId="1212"/>
        </pc:sldMkLst>
      </pc:sldChg>
      <pc:sldChg chg="add">
        <pc:chgData name="Alfred Asterjadhi" userId="39de57b9-85c0-4fd1-aaac-8ca2b6560ad0" providerId="ADAL" clId="{CD142DAD-197B-4B97-895B-4FD46522C6BA}" dt="2024-07-15T13:22:05.320" v="3562"/>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MasterChg chg="modSp mod">
        <pc:chgData name="Alfred Asterjadhi" userId="39de57b9-85c0-4fd1-aaac-8ca2b6560ad0" providerId="ADAL" clId="{CD142DAD-197B-4B97-895B-4FD46522C6BA}" dt="2024-07-15T14:34:19.726" v="3964" actId="20577"/>
        <pc:sldMasterMkLst>
          <pc:docMk/>
          <pc:sldMasterMk cId="0" sldId="2147483648"/>
        </pc:sldMasterMkLst>
        <pc:spChg chg="mod">
          <ac:chgData name="Alfred Asterjadhi" userId="39de57b9-85c0-4fd1-aaac-8ca2b6560ad0" providerId="ADAL" clId="{CD142DAD-197B-4B97-895B-4FD46522C6BA}" dt="2024-07-15T14:34:19.726" v="3964"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1-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2-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06-00-00bn-multi-link-in-device-coexistence-management.pptx" TargetMode="External"/><Relationship Id="rId7" Type="http://schemas.openxmlformats.org/officeDocument/2006/relationships/hyperlink" Target="https://mentor.ieee.org/802.11/dcn/24/11-24-1108-00-00bn-periodic-idc-signaling-for-mobile-ap.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57-00-00bn-icr-consideration.pptx" TargetMode="External"/><Relationship Id="rId5" Type="http://schemas.openxmlformats.org/officeDocument/2006/relationships/hyperlink" Target="https://mentor.ieee.org/802.11/dcn/24/11-24-0834-00-00bn-some-details-on-in-device-coexistence.pptx" TargetMode="External"/><Relationship Id="rId4" Type="http://schemas.openxmlformats.org/officeDocument/2006/relationships/hyperlink" Target="https://mentor.ieee.org/802.11/dcn/24/11-24-0831-00-00bn-periodic-idc-use-cases-and-considerations-for-signaling.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1170-00-00bn-further-considerations-on-in-device-coexistence.pptx" TargetMode="External"/><Relationship Id="rId2" Type="http://schemas.openxmlformats.org/officeDocument/2006/relationships/hyperlink" Target="https://mentor.ieee.org/802.11/dcn/24/11-24-1109-00-00bn-more-consideration-for-in-device-coexisten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247-00-00bn-icf-icr-design-for-coex.pptx" TargetMode="External"/><Relationship Id="rId4" Type="http://schemas.openxmlformats.org/officeDocument/2006/relationships/hyperlink" Target="https://mentor.ieee.org/802.11/dcn/24/11-24-1226-00-00bn-icf-icr-design.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245-00-00bn-tone-distribution-in-dru-with-preamble-puncturing.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94-00-00bn-cross-link-ps-state-indication.pptx" TargetMode="External"/><Relationship Id="rId5" Type="http://schemas.openxmlformats.org/officeDocument/2006/relationships/hyperlink" Target="https://mentor.ieee.org/802.11/dcn/24/11-24-0671-00-00bn-enhancemen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7" Type="http://schemas.openxmlformats.org/officeDocument/2006/relationships/hyperlink" Target="https://mentor.ieee.org/802.11/dcn/24/11-24-1177-00-00bn-additional-results-for-multi-layer-transmi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2-00-00bn-csd-indication-desig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844-00-00bn-padding-time-in-dynamic-power-save.pptx" TargetMode="External"/><Relationship Id="rId4" Type="http://schemas.openxmlformats.org/officeDocument/2006/relationships/hyperlink" Target="https://mentor.ieee.org/802.11/dcn/24/11-24-0813-00-00bn-discussions-on-ap-power-save.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2-02-00bn-in-device-coexistence-and-interference-follow-up.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4-00-00bn-on-the-over-puncturing-in-ldpc.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625-00-00bn-thoughts-on-low-latency-traffic-transmiss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1-00-00bn-overlapped-indication-for-aperiodic-low-latency-traffic.pptx" TargetMode="External"/><Relationship Id="rId5" Type="http://schemas.openxmlformats.org/officeDocument/2006/relationships/hyperlink" Target="https://mentor.ieee.org/802.11/dcn/24/11-24-1183-00-00bn-low-latency-low-collision-low-power-medium-access-continued.pptx" TargetMode="External"/><Relationship Id="rId4" Type="http://schemas.openxmlformats.org/officeDocument/2006/relationships/hyperlink" Target="https://mentor.ieee.org/802.11/dcn/24/11-24-0840-00-00bn-hip-edca-proposal.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900425861"/>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648826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highlight>
                            <a:srgbClr val="E9EDE9"/>
                          </a:highligh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411790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122594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11986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5804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Adbel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298713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a:solidFill>
                  <a:schemeClr val="tx1"/>
                </a:solidFill>
              </a:rPr>
              <a:t>Teleconferences May-July: </a:t>
            </a:r>
            <a:r>
              <a:rPr lang="en-US" sz="1800">
                <a:solidFill>
                  <a:schemeClr val="tx1"/>
                </a:solidFill>
                <a:hlinkClick r:id="rId3"/>
              </a:rPr>
              <a:t>https://mentor.ieee.org/802.11/dcn/24/11-24-1133-01-00bn-tgbn-may-june-july-2024-teleconference-minutes.docx</a:t>
            </a:r>
            <a:endParaRPr lang="en-US" sz="180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sng" strike="noStrike" dirty="0">
                <a:solidFill>
                  <a:srgbClr val="0563C1"/>
                </a:solidFill>
                <a:effectLst/>
                <a:hlinkClick r:id="rId2"/>
              </a:rPr>
              <a:t>24/0635</a:t>
            </a:r>
            <a:r>
              <a:rPr lang="en-US" sz="1400" dirty="0"/>
              <a:t> </a:t>
            </a:r>
            <a:r>
              <a:rPr lang="en-US" sz="1400" b="0" i="0" u="none" strike="noStrike" dirty="0">
                <a:solidFill>
                  <a:srgbClr val="000000"/>
                </a:solidFill>
                <a:effectLst/>
              </a:rPr>
              <a:t>Coordinated Spatial Re-Use and Coordinated Spatial Nulling Follow-Up</a:t>
            </a:r>
            <a:r>
              <a:rPr lang="en-US" sz="1400" dirty="0"/>
              <a:t> </a:t>
            </a:r>
            <a:r>
              <a:rPr lang="en-US" sz="1400" b="0" i="0" u="none" strike="noStrike" dirty="0">
                <a:solidFill>
                  <a:srgbClr val="000000"/>
                </a:solidFill>
                <a:effectLst/>
              </a:rPr>
              <a:t>Rainer Strobel</a:t>
            </a:r>
            <a:r>
              <a:rPr lang="en-US" sz="1400" dirty="0"/>
              <a:t> </a:t>
            </a:r>
            <a:endParaRPr lang="en-US" sz="1400" b="0" dirty="0">
              <a:solidFill>
                <a:schemeClr val="tx1"/>
              </a:solidFill>
            </a:endParaRPr>
          </a:p>
          <a:p>
            <a:pPr>
              <a:buFont typeface="Arial" panose="020B0604020202020204" pitchFamily="34" charset="0"/>
              <a:buChar char="•"/>
            </a:pPr>
            <a:r>
              <a:rPr lang="en-US" sz="1400" b="0" i="0" u="none" strike="noStrike" dirty="0">
                <a:solidFill>
                  <a:srgbClr val="FF0000"/>
                </a:solidFill>
                <a:effectLst/>
                <a:hlinkClick r:id="rId3"/>
              </a:rPr>
              <a:t>24/0839</a:t>
            </a:r>
            <a:r>
              <a:rPr lang="en-US" sz="1400" dirty="0"/>
              <a:t> </a:t>
            </a:r>
            <a:r>
              <a:rPr lang="en-US" sz="1400" b="0" i="0" u="none" strike="noStrike" dirty="0">
                <a:solidFill>
                  <a:srgbClr val="000000"/>
                </a:solidFill>
                <a:effectLst/>
              </a:rPr>
              <a:t>System-Level Evaluation of Coordinated Spatial Reuse</a:t>
            </a:r>
            <a:r>
              <a:rPr lang="en-US" sz="1400" dirty="0"/>
              <a:t> 			</a:t>
            </a:r>
            <a:r>
              <a:rPr lang="en-US" sz="1400" b="0" i="0" u="none" strike="noStrike" dirty="0">
                <a:solidFill>
                  <a:srgbClr val="000000"/>
                </a:solidFill>
                <a:effectLst/>
              </a:rPr>
              <a:t>Kosuke Aio</a:t>
            </a:r>
            <a:endParaRPr lang="en-US" sz="1400" b="0" dirty="0">
              <a:solidFill>
                <a:schemeClr val="tx1"/>
              </a:solidFill>
            </a:endParaRPr>
          </a:p>
          <a:p>
            <a:pPr>
              <a:buFont typeface="Arial" panose="020B0604020202020204" pitchFamily="34" charset="0"/>
              <a:buChar char="•"/>
            </a:pPr>
            <a:r>
              <a:rPr lang="en-US" sz="1400" b="0" i="0" u="sng" strike="noStrike" dirty="0">
                <a:solidFill>
                  <a:srgbClr val="0563C1"/>
                </a:solidFill>
                <a:effectLst/>
                <a:hlinkClick r:id="rId4"/>
              </a:rPr>
              <a:t>24/0720</a:t>
            </a:r>
            <a:r>
              <a:rPr lang="en-US" sz="1400" dirty="0"/>
              <a:t> </a:t>
            </a:r>
            <a:r>
              <a:rPr lang="en-US" sz="1400" b="0" i="0" u="none" strike="noStrike" dirty="0">
                <a:solidFill>
                  <a:srgbClr val="000000"/>
                </a:solidFill>
                <a:effectLst/>
              </a:rPr>
              <a:t>MAP co-CAC follow up</a:t>
            </a:r>
            <a:r>
              <a:rPr lang="en-US" sz="1400" dirty="0"/>
              <a:t> 								</a:t>
            </a:r>
            <a:r>
              <a:rPr lang="en-US" sz="1400" b="0" i="0" u="none" strike="noStrike" dirty="0">
                <a:solidFill>
                  <a:srgbClr val="000000"/>
                </a:solidFill>
                <a:effectLst/>
              </a:rPr>
              <a:t>Jay Yang</a:t>
            </a:r>
            <a:r>
              <a:rPr lang="en-US" sz="1400" dirty="0"/>
              <a:t> </a:t>
            </a:r>
          </a:p>
          <a:p>
            <a:pPr>
              <a:buFont typeface="Arial" panose="020B0604020202020204" pitchFamily="34" charset="0"/>
              <a:buChar char="•"/>
            </a:pPr>
            <a:r>
              <a:rPr lang="en-US" sz="1400" b="0" i="0" u="sng" strike="noStrike" dirty="0">
                <a:solidFill>
                  <a:srgbClr val="0563C1"/>
                </a:solidFill>
                <a:effectLst/>
                <a:hlinkClick r:id="rId5"/>
              </a:rPr>
              <a:t>24/0941</a:t>
            </a:r>
            <a:r>
              <a:rPr lang="en-US" sz="1400" dirty="0"/>
              <a:t> </a:t>
            </a:r>
            <a:r>
              <a:rPr lang="en-US" sz="1400" b="0" i="0" u="none" strike="noStrike" dirty="0">
                <a:solidFill>
                  <a:srgbClr val="000000"/>
                </a:solidFill>
                <a:effectLst/>
              </a:rPr>
              <a:t>TXOP Sharing Group - Shared AP Selection</a:t>
            </a:r>
            <a:r>
              <a:rPr lang="en-US" sz="1400" dirty="0"/>
              <a:t> 					</a:t>
            </a:r>
            <a:r>
              <a:rPr lang="en-US" sz="1400" b="0" i="0" u="none" strike="noStrike" dirty="0">
                <a:solidFill>
                  <a:srgbClr val="000000"/>
                </a:solidFill>
                <a:effectLst/>
              </a:rPr>
              <a:t>Klaus Doppler</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200" dirty="0"/>
              <a:t>Straw Poll 1: Do you agree to add the following text to the TGbn SFD:</a:t>
            </a:r>
          </a:p>
          <a:p>
            <a:pPr lvl="1">
              <a:buFont typeface="Arial" panose="020B0604020202020204" pitchFamily="34" charset="0"/>
              <a:buChar char="•"/>
            </a:pPr>
            <a:r>
              <a:rPr lang="en-US" sz="1100" dirty="0"/>
              <a:t>TGbn shall define the Coordinated Buffer Status Report (C-BSR) for UHR APs.</a:t>
            </a:r>
          </a:p>
          <a:p>
            <a:pPr lvl="1">
              <a:buFont typeface="Arial" panose="020B0604020202020204" pitchFamily="34" charset="0"/>
              <a:buChar char="•"/>
            </a:pPr>
            <a:r>
              <a:rPr lang="en-US" sz="1100" dirty="0"/>
              <a:t>Note 1: C-BSR is used to indicate the amount of data buffered by a UHR AP for itself and its associated STAs.</a:t>
            </a:r>
          </a:p>
          <a:p>
            <a:pPr lvl="1">
              <a:buFont typeface="Arial" panose="020B0604020202020204" pitchFamily="34" charset="0"/>
              <a:buChar char="•"/>
            </a:pPr>
            <a:r>
              <a:rPr lang="en-US" sz="1100" dirty="0"/>
              <a:t>Note 2: It's TBD whether the UHR AP is an AP set (including MBSSID set or/and co-hosted BSSID set) or an individual AP.</a:t>
            </a:r>
            <a:endParaRPr lang="en-US" sz="1200" dirty="0"/>
          </a:p>
          <a:p>
            <a:pPr marL="0" indent="0"/>
            <a:r>
              <a:rPr lang="en-US" sz="1200" dirty="0"/>
              <a:t>Straw Poll 2: Do you agree to add the following text to the TGbn SFD:</a:t>
            </a:r>
          </a:p>
          <a:p>
            <a:pPr lvl="1">
              <a:buFont typeface="Arial" panose="020B0604020202020204" pitchFamily="34" charset="0"/>
              <a:buChar char="•"/>
            </a:pPr>
            <a:r>
              <a:rPr lang="en-US" sz="1100" dirty="0"/>
              <a:t>One UHR AP may use one or more of the following methods to obtain the C-BSR of the other UHR APs:</a:t>
            </a:r>
          </a:p>
          <a:p>
            <a:pPr lvl="2">
              <a:buFont typeface="Arial" panose="020B0604020202020204" pitchFamily="34" charset="0"/>
              <a:buChar char="•"/>
            </a:pPr>
            <a:r>
              <a:rPr lang="en-US" sz="1050" dirty="0"/>
              <a:t>Unsolicited C-BSR  </a:t>
            </a:r>
          </a:p>
          <a:p>
            <a:pPr lvl="2">
              <a:buFont typeface="Arial" panose="020B0604020202020204" pitchFamily="34" charset="0"/>
              <a:buChar char="•"/>
            </a:pPr>
            <a:r>
              <a:rPr lang="en-US" sz="1050" dirty="0"/>
              <a:t>Solicited C-BSR</a:t>
            </a:r>
          </a:p>
          <a:p>
            <a:pPr lvl="1">
              <a:buFont typeface="Arial" panose="020B0604020202020204" pitchFamily="34" charset="0"/>
              <a:buChar char="•"/>
            </a:pPr>
            <a:r>
              <a:rPr lang="en-US" sz="1100" dirty="0"/>
              <a:t>Note 1: detailed signaling and formats are TBD.</a:t>
            </a:r>
          </a:p>
          <a:p>
            <a:pPr lvl="1">
              <a:buFont typeface="Arial" panose="020B0604020202020204" pitchFamily="34" charset="0"/>
              <a:buChar char="•"/>
            </a:pPr>
            <a:r>
              <a:rPr lang="en-US" sz="1100" dirty="0"/>
              <a:t>Note 2: Individual or group addressed frame is TBD.</a:t>
            </a:r>
            <a:endParaRPr lang="en-US" sz="1200" dirty="0"/>
          </a:p>
          <a:p>
            <a:pPr marL="0" indent="0"/>
            <a:r>
              <a:rPr lang="en-US" sz="1200" dirty="0"/>
              <a:t>Straw Poll 3: Do you agree to add the following text to the TGbn SFD:</a:t>
            </a:r>
          </a:p>
          <a:p>
            <a:pPr lvl="1">
              <a:buFont typeface="Arial" panose="020B0604020202020204" pitchFamily="34" charset="0"/>
              <a:buChar char="•"/>
            </a:pPr>
            <a:r>
              <a:rPr lang="en-US" sz="1100" dirty="0"/>
              <a:t>The C-BSR of a UHR AP may contain one or more of the following contents:</a:t>
            </a:r>
          </a:p>
          <a:p>
            <a:pPr lvl="1">
              <a:buFont typeface="Arial" panose="020B0604020202020204" pitchFamily="34" charset="0"/>
              <a:buChar char="•"/>
            </a:pPr>
            <a:r>
              <a:rPr lang="en-US" sz="1100" dirty="0"/>
              <a:t>Multiple associated non-AP STAs ’ buffer status for the UHR AP</a:t>
            </a:r>
          </a:p>
          <a:p>
            <a:pPr lvl="1">
              <a:buFont typeface="Arial" panose="020B0604020202020204" pitchFamily="34" charset="0"/>
              <a:buChar char="•"/>
            </a:pPr>
            <a:r>
              <a:rPr lang="en-US" sz="1100" dirty="0"/>
              <a:t>Buffer status at the UHR AP for multiple associated non-AP STAs</a:t>
            </a:r>
          </a:p>
          <a:p>
            <a:pPr>
              <a:buFont typeface="Arial" panose="020B0604020202020204" pitchFamily="34" charset="0"/>
              <a:buChar char="•"/>
            </a:pPr>
            <a:r>
              <a:rPr lang="en-US" sz="1200" dirty="0"/>
              <a:t>Note: detailed frame format is TBD.</a:t>
            </a:r>
          </a:p>
          <a:p>
            <a:pPr>
              <a:buFont typeface="Arial" panose="020B0604020202020204" pitchFamily="34" charset="0"/>
              <a:buChar char="•"/>
            </a:pPr>
            <a:endParaRPr lang="en-US" sz="1200" dirty="0"/>
          </a:p>
          <a:p>
            <a:pPr marL="0" indent="0"/>
            <a:r>
              <a:rPr lang="en-US" sz="1200" dirty="0"/>
              <a:t>Ref doc: </a:t>
            </a:r>
            <a:r>
              <a:rPr lang="en-US" sz="1200" dirty="0">
                <a:hlinkClick r:id="rId2"/>
              </a:rPr>
              <a:t>11-24/0716r2</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hlinkClick r:id="rId2"/>
              </a:rPr>
              <a:t>24/0736</a:t>
            </a:r>
            <a:r>
              <a:rPr lang="en-GB" sz="1200" dirty="0"/>
              <a:t> Preamble and PE transmission in PPDU using DRU				</a:t>
            </a:r>
            <a:r>
              <a:rPr lang="en-GB" sz="1200" dirty="0" err="1"/>
              <a:t>Yapu</a:t>
            </a:r>
            <a:r>
              <a:rPr lang="en-GB" sz="1200" dirty="0"/>
              <a:t> Li</a:t>
            </a:r>
          </a:p>
          <a:p>
            <a:pPr lvl="1">
              <a:buFont typeface="Arial" panose="020B0604020202020204" pitchFamily="34" charset="0"/>
              <a:buChar char="•"/>
            </a:pPr>
            <a:r>
              <a:rPr lang="en-GB" sz="1200" dirty="0">
                <a:hlinkClick r:id="rId3"/>
              </a:rPr>
              <a:t>24/0986</a:t>
            </a:r>
            <a:r>
              <a:rPr lang="en-GB" sz="1200" dirty="0"/>
              <a:t> Further Considerations for DRU Design					Hamid </a:t>
            </a:r>
            <a:r>
              <a:rPr lang="en-GB" sz="1200" dirty="0" err="1"/>
              <a:t>Hosseinianfar</a:t>
            </a:r>
            <a:endParaRPr lang="en-GB" sz="1200" dirty="0"/>
          </a:p>
          <a:p>
            <a:pPr lvl="1">
              <a:buFont typeface="Arial" panose="020B0604020202020204" pitchFamily="34" charset="0"/>
              <a:buChar char="•"/>
            </a:pPr>
            <a:r>
              <a:rPr lang="en-GB" sz="1200" dirty="0">
                <a:solidFill>
                  <a:srgbClr val="FF0000"/>
                </a:solidFill>
                <a:hlinkClick r:id="rId4"/>
              </a:rPr>
              <a:t>24/1096</a:t>
            </a:r>
            <a:r>
              <a:rPr lang="en-GB" sz="1200" dirty="0"/>
              <a:t> Mirror Symmetric 20 MHz DRU Tone Plan within 242 RRU Boundary	Eunsung Park</a:t>
            </a:r>
          </a:p>
          <a:p>
            <a:pPr lvl="1">
              <a:buFont typeface="Arial" panose="020B0604020202020204" pitchFamily="34" charset="0"/>
              <a:buChar char="•"/>
            </a:pPr>
            <a:r>
              <a:rPr lang="en-GB" sz="1200" dirty="0">
                <a:solidFill>
                  <a:srgbClr val="FF0000"/>
                </a:solidFill>
                <a:hlinkClick r:id="rId5"/>
              </a:rPr>
              <a:t>24/1097</a:t>
            </a:r>
            <a:r>
              <a:rPr lang="en-GB" sz="1200" dirty="0"/>
              <a:t> Thoughts on UHR-LTF for DRU						Eunsung Park</a:t>
            </a:r>
          </a:p>
          <a:p>
            <a:pPr lvl="1">
              <a:buFont typeface="Arial" panose="020B0604020202020204" pitchFamily="34" charset="0"/>
              <a:buChar char="•"/>
            </a:pPr>
            <a:r>
              <a:rPr lang="en-GB" sz="1200" dirty="0">
                <a:solidFill>
                  <a:srgbClr val="FF0000"/>
                </a:solidFill>
                <a:hlinkClick r:id="rId6"/>
              </a:rPr>
              <a:t>24/1114</a:t>
            </a:r>
            <a:r>
              <a:rPr lang="en-GB" sz="1200" dirty="0"/>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hlinkClick r:id="rId2"/>
              </a:rPr>
              <a:t>24/0676</a:t>
            </a:r>
            <a:r>
              <a:rPr lang="en-US" sz="1400" dirty="0"/>
              <a:t> </a:t>
            </a:r>
            <a:r>
              <a:rPr lang="en-US" sz="1400" b="0" i="0" u="none" strike="noStrike" dirty="0">
                <a:solidFill>
                  <a:srgbClr val="000000"/>
                </a:solidFill>
                <a:effectLst/>
              </a:rPr>
              <a:t>Peer-to-peer TWT for Handling Co-ex/P2P</a:t>
            </a:r>
            <a:r>
              <a:rPr lang="en-US" sz="1400" dirty="0"/>
              <a:t> 				</a:t>
            </a:r>
            <a:r>
              <a:rPr lang="en-US" sz="1400" b="0" i="0" u="none" strike="noStrike" dirty="0">
                <a:solidFill>
                  <a:srgbClr val="000000"/>
                </a:solidFill>
                <a:effectLst/>
              </a:rPr>
              <a:t>Rubayet Shafin</a:t>
            </a:r>
          </a:p>
          <a:p>
            <a:pPr lvl="1">
              <a:buFont typeface="Arial" panose="020B0604020202020204" pitchFamily="34" charset="0"/>
              <a:buChar char="•"/>
            </a:pPr>
            <a:r>
              <a:rPr lang="en-US" sz="1400" b="0" i="0" u="sng" strike="noStrike" dirty="0">
                <a:solidFill>
                  <a:srgbClr val="0563C1"/>
                </a:solidFill>
                <a:effectLst/>
                <a:hlinkClick r:id="rId3"/>
              </a:rPr>
              <a:t>24/0806</a:t>
            </a:r>
            <a:r>
              <a:rPr lang="en-US" sz="1400" dirty="0"/>
              <a:t> </a:t>
            </a:r>
            <a:r>
              <a:rPr lang="en-US" sz="1400" b="0" i="0" u="none" strike="noStrike" dirty="0">
                <a:solidFill>
                  <a:srgbClr val="000000"/>
                </a:solidFill>
                <a:effectLst/>
              </a:rPr>
              <a:t>Multi-link In-device Coexistence Management</a:t>
            </a:r>
            <a:r>
              <a:rPr lang="en-US" sz="1400" dirty="0"/>
              <a:t> 			</a:t>
            </a:r>
            <a:r>
              <a:rPr lang="en-US" sz="1400" b="0" i="0" u="none" strike="noStrike" dirty="0">
                <a:solidFill>
                  <a:srgbClr val="000000"/>
                </a:solidFill>
                <a:effectLst/>
              </a:rPr>
              <a:t>Juseong Moon</a:t>
            </a:r>
          </a:p>
          <a:p>
            <a:pPr lvl="1">
              <a:buFont typeface="Arial" panose="020B0604020202020204" pitchFamily="34" charset="0"/>
              <a:buChar char="•"/>
            </a:pPr>
            <a:r>
              <a:rPr lang="en-US" sz="1400" b="0" i="0" u="none" strike="noStrike" dirty="0">
                <a:solidFill>
                  <a:srgbClr val="FF0000"/>
                </a:solidFill>
                <a:effectLst/>
                <a:hlinkClick r:id="rId4"/>
              </a:rPr>
              <a:t>24/0831</a:t>
            </a:r>
            <a:r>
              <a:rPr lang="en-US" sz="1400" dirty="0"/>
              <a:t> </a:t>
            </a:r>
            <a:r>
              <a:rPr lang="en-US" sz="1400" b="0" i="0" u="none" strike="noStrike" dirty="0">
                <a:solidFill>
                  <a:srgbClr val="000000"/>
                </a:solidFill>
                <a:effectLst/>
              </a:rPr>
              <a:t>Periodic IDC use cases and considerations for signaling</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5"/>
              </a:rPr>
              <a:t>24/0834</a:t>
            </a:r>
            <a:r>
              <a:rPr lang="en-US" sz="1400" dirty="0"/>
              <a:t> </a:t>
            </a:r>
            <a:r>
              <a:rPr lang="en-US" sz="1400" b="0" i="0" u="none" strike="noStrike" dirty="0">
                <a:solidFill>
                  <a:srgbClr val="000000"/>
                </a:solidFill>
                <a:effectLst/>
              </a:rPr>
              <a:t>Some Details on In-Device Coexistence</a:t>
            </a:r>
            <a:r>
              <a:rPr lang="en-US" sz="1400" dirty="0"/>
              <a:t> 				</a:t>
            </a:r>
            <a:r>
              <a:rPr lang="en-US" sz="1400" b="0" i="0" u="none" strike="noStrike" dirty="0">
                <a:solidFill>
                  <a:srgbClr val="000000"/>
                </a:solidFill>
                <a:effectLst/>
              </a:rPr>
              <a:t>Insun Jang</a:t>
            </a:r>
            <a:r>
              <a:rPr lang="en-US" sz="1400" dirty="0"/>
              <a:t> </a:t>
            </a:r>
          </a:p>
          <a:p>
            <a:pPr lvl="1">
              <a:buFont typeface="Arial" panose="020B0604020202020204" pitchFamily="34" charset="0"/>
              <a:buChar char="•"/>
            </a:pPr>
            <a:r>
              <a:rPr lang="fr-FR" sz="1400" b="0" i="0" u="sng" strike="noStrike" dirty="0">
                <a:solidFill>
                  <a:srgbClr val="0563C1"/>
                </a:solidFill>
                <a:effectLst/>
                <a:hlinkClick r:id="rId6"/>
              </a:rPr>
              <a:t>24/0857</a:t>
            </a:r>
            <a:r>
              <a:rPr lang="fr-FR" sz="1400" dirty="0"/>
              <a:t> </a:t>
            </a:r>
            <a:r>
              <a:rPr lang="fr-FR" sz="1400" b="0" i="0" u="none" strike="noStrike" dirty="0">
                <a:solidFill>
                  <a:srgbClr val="000000"/>
                </a:solidFill>
                <a:effectLst/>
              </a:rPr>
              <a:t>ICR </a:t>
            </a:r>
            <a:r>
              <a:rPr lang="fr-FR" sz="1400" b="0" i="0" u="none" strike="noStrike" dirty="0" err="1">
                <a:solidFill>
                  <a:srgbClr val="000000"/>
                </a:solidFill>
                <a:effectLst/>
              </a:rPr>
              <a:t>consideration</a:t>
            </a:r>
            <a:r>
              <a:rPr lang="fr-FR" sz="1400" dirty="0"/>
              <a:t> 							</a:t>
            </a:r>
            <a:r>
              <a:rPr lang="fr-FR" sz="1400" b="0" i="0" u="none" strike="noStrike" dirty="0">
                <a:solidFill>
                  <a:srgbClr val="000000"/>
                </a:solidFill>
                <a:effectLst/>
              </a:rPr>
              <a:t>Liwen Chu</a:t>
            </a:r>
          </a:p>
          <a:p>
            <a:pPr lvl="1">
              <a:buFont typeface="Arial" panose="020B0604020202020204" pitchFamily="34" charset="0"/>
              <a:buChar char="•"/>
            </a:pPr>
            <a:r>
              <a:rPr lang="en-US" sz="1400" b="0" i="0" u="none" strike="sngStrike" dirty="0">
                <a:solidFill>
                  <a:srgbClr val="FF0000"/>
                </a:solidFill>
                <a:effectLst/>
              </a:rPr>
              <a:t>24/0856</a:t>
            </a:r>
            <a:r>
              <a:rPr lang="en-US" sz="1400" strike="sngStrike" dirty="0"/>
              <a:t> </a:t>
            </a:r>
            <a:r>
              <a:rPr lang="en-US" sz="1400" b="0" i="0" u="none" strike="sngStrike" dirty="0">
                <a:solidFill>
                  <a:srgbClr val="000000"/>
                </a:solidFill>
                <a:effectLst/>
              </a:rPr>
              <a:t>Further Discussions on In-Device Coexistence</a:t>
            </a:r>
            <a:r>
              <a:rPr lang="en-US" sz="1400" strike="sngStrike" dirty="0"/>
              <a:t> 			</a:t>
            </a:r>
            <a:r>
              <a:rPr lang="en-US" sz="1400" b="0" i="0" u="none" strike="sngStrike" dirty="0">
                <a:solidFill>
                  <a:srgbClr val="000000"/>
                </a:solidFill>
                <a:effectLst/>
              </a:rPr>
              <a:t>Jeongki Kim*</a:t>
            </a:r>
            <a:r>
              <a:rPr lang="en-US" sz="1400" strike="sngStrike" dirty="0"/>
              <a:t> </a:t>
            </a:r>
          </a:p>
          <a:p>
            <a:pPr lvl="1">
              <a:buFont typeface="Arial" panose="020B0604020202020204" pitchFamily="34" charset="0"/>
              <a:buChar char="•"/>
            </a:pPr>
            <a:r>
              <a:rPr lang="en-US" sz="1400" b="0" i="0" u="none" strike="noStrike" dirty="0">
                <a:solidFill>
                  <a:srgbClr val="FF0000"/>
                </a:solidFill>
                <a:effectLst/>
                <a:hlinkClick r:id="rId7"/>
              </a:rPr>
              <a:t>24/1108</a:t>
            </a:r>
            <a:r>
              <a:rPr lang="en-US" sz="1400" dirty="0"/>
              <a:t> </a:t>
            </a:r>
            <a:r>
              <a:rPr lang="en-US" sz="1400" b="0" i="0" u="none" strike="noStrike" dirty="0">
                <a:solidFill>
                  <a:srgbClr val="000000"/>
                </a:solidFill>
                <a:effectLst/>
              </a:rPr>
              <a:t>Periodic IDC signaling for Mobile AP</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200" b="1" i="0" dirty="0">
                <a:solidFill>
                  <a:srgbClr val="222222"/>
                </a:solidFill>
                <a:effectLst/>
                <a:highlight>
                  <a:srgbClr val="FFFFFF"/>
                </a:highlight>
              </a:rPr>
              <a:t>Straw Poll 1:</a:t>
            </a:r>
            <a:r>
              <a:rPr lang="en-US" sz="1200" b="0" i="0" dirty="0">
                <a:solidFill>
                  <a:srgbClr val="222222"/>
                </a:solidFill>
                <a:effectLst/>
                <a:highlight>
                  <a:srgbClr val="FFFFFF"/>
                </a:highlight>
              </a:rPr>
              <a:t> Do you support to define in 11bn that when a non-AP MLD is in the process of roaming 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0" marR="0" indent="0" algn="l">
              <a:spcBef>
                <a:spcPts val="0"/>
              </a:spcBef>
              <a:spcAft>
                <a:spcPts val="0"/>
              </a:spcAft>
            </a:pPr>
            <a:r>
              <a:rPr lang="en-US" sz="1200" b="1" i="0" dirty="0">
                <a:solidFill>
                  <a:srgbClr val="222222"/>
                </a:solidFill>
                <a:effectLst/>
                <a:highlight>
                  <a:srgbClr val="FFFFFF"/>
                </a:highlight>
              </a:rPr>
              <a:t>Straw Poll 2:</a:t>
            </a:r>
            <a:r>
              <a:rPr lang="en-US" sz="1200" b="0" i="0" dirty="0">
                <a:solidFill>
                  <a:srgbClr val="222222"/>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0" indent="0"/>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i="0" dirty="0">
                <a:solidFill>
                  <a:srgbClr val="222222"/>
                </a:solidFill>
                <a:effectLst/>
                <a:highlight>
                  <a:srgbClr val="FFFFFF"/>
                </a:highlight>
              </a:rPr>
              <a:t>Straw Poll 3: </a:t>
            </a:r>
            <a:r>
              <a:rPr lang="en-US" sz="1200" b="0" i="0" dirty="0">
                <a:solidFill>
                  <a:srgbClr val="222222"/>
                </a:solidFill>
                <a:effectLst/>
                <a:highlight>
                  <a:srgbClr val="FFFFFF"/>
                </a:highlight>
              </a:rPr>
              <a:t>Do you agree to define mechanisms that enable APs operating on the same channel to coordinate their 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endParaRPr lang="en-US" sz="2000" b="0" dirty="0">
              <a:solidFill>
                <a:srgbClr val="FFC000"/>
              </a:solidFill>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hlinkClick r:id="rId2"/>
              </a:rPr>
              <a:t>24/1130</a:t>
            </a:r>
            <a:r>
              <a:rPr lang="en-GB" sz="1200" dirty="0"/>
              <a:t> Distribution Bandwidth of DRU - Follow up					Mengshi Hu</a:t>
            </a:r>
          </a:p>
          <a:p>
            <a:pPr lvl="1">
              <a:buFont typeface="Arial" panose="020B0604020202020204" pitchFamily="34" charset="0"/>
              <a:buChar char="•"/>
            </a:pPr>
            <a:r>
              <a:rPr lang="en-GB" sz="1200" dirty="0">
                <a:hlinkClick r:id="rId3"/>
              </a:rPr>
              <a:t>24/1131</a:t>
            </a:r>
            <a:r>
              <a:rPr lang="en-GB" sz="1200" dirty="0"/>
              <a:t> DRU for Puncturing Case 1001						Mengshi Hu</a:t>
            </a:r>
          </a:p>
          <a:p>
            <a:pPr lvl="1" algn="just">
              <a:buFont typeface="Arial" panose="020B0604020202020204" pitchFamily="34" charset="0"/>
              <a:buChar char="•"/>
            </a:pPr>
            <a:r>
              <a:rPr lang="en-GB" sz="1200" dirty="0">
                <a:solidFill>
                  <a:srgbClr val="FF0000"/>
                </a:solidFill>
                <a:hlinkClick r:id="rId4"/>
              </a:rPr>
              <a:t>24/1173</a:t>
            </a:r>
            <a:r>
              <a:rPr lang="en-GB" sz="1200" dirty="0"/>
              <a:t> Enabling 20MHz Operating STAs in 80MHz DRU Transmissions		</a:t>
            </a:r>
            <a:r>
              <a:rPr lang="en-GB" sz="1200" dirty="0" err="1"/>
              <a:t>Chenchen</a:t>
            </a:r>
            <a:r>
              <a:rPr lang="en-GB" sz="1200" dirty="0"/>
              <a:t> LIU</a:t>
            </a:r>
          </a:p>
          <a:p>
            <a:pPr lvl="1">
              <a:buFont typeface="Arial" panose="020B0604020202020204" pitchFamily="34" charset="0"/>
              <a:buChar char="•"/>
            </a:pPr>
            <a:r>
              <a:rPr lang="en-GB" sz="1200" dirty="0">
                <a:solidFill>
                  <a:srgbClr val="FF0000"/>
                </a:solidFill>
                <a:hlinkClick r:id="rId5"/>
              </a:rPr>
              <a:t>24/1174</a:t>
            </a:r>
            <a:r>
              <a:rPr lang="en-GB" sz="1200" dirty="0"/>
              <a:t> Enhanced DRU Utilization in 40MHz and 80MHz Distributed Bandwidth	</a:t>
            </a:r>
            <a:r>
              <a:rPr lang="en-GB" sz="1200" dirty="0" err="1"/>
              <a:t>Chenchen</a:t>
            </a:r>
            <a:r>
              <a:rPr lang="en-GB" sz="1200" dirty="0"/>
              <a:t> LIU</a:t>
            </a:r>
          </a:p>
          <a:p>
            <a:pPr lvl="1">
              <a:buFont typeface="Arial" panose="020B0604020202020204" pitchFamily="34" charset="0"/>
              <a:buChar char="•"/>
            </a:pPr>
            <a:r>
              <a:rPr lang="en-US" sz="1200" b="0" i="0" u="none" strike="noStrike" dirty="0">
                <a:solidFill>
                  <a:srgbClr val="FF0000"/>
                </a:solidFill>
                <a:effectLst/>
                <a:hlinkClick r:id="rId6"/>
              </a:rPr>
              <a:t>24/1187</a:t>
            </a:r>
            <a:r>
              <a:rPr lang="en-US" sz="1200" b="0" i="0" u="none" strike="noStrike" dirty="0">
                <a:solidFill>
                  <a:srgbClr val="000000"/>
                </a:solidFill>
                <a:effectLst/>
              </a:rPr>
              <a:t> DRU Tone Plan for 11bn-Follow Up</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hlinkClick r:id="rId2"/>
              </a:rPr>
              <a:t>24/1109</a:t>
            </a:r>
            <a:r>
              <a:rPr lang="en-US" sz="1400" dirty="0"/>
              <a:t> </a:t>
            </a:r>
            <a:r>
              <a:rPr lang="en-US" sz="1400" b="0" i="0" u="none" strike="noStrike" dirty="0">
                <a:solidFill>
                  <a:srgbClr val="000000"/>
                </a:solidFill>
                <a:effectLst/>
              </a:rPr>
              <a:t>More consideration for in-device-coexistence</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3"/>
              </a:rPr>
              <a:t>24/1170</a:t>
            </a:r>
            <a:r>
              <a:rPr lang="en-US" sz="1400" b="0" i="0" u="none" strike="noStrike" dirty="0">
                <a:solidFill>
                  <a:srgbClr val="FF0000"/>
                </a:solidFill>
                <a:effectLst/>
              </a:rPr>
              <a:t> </a:t>
            </a:r>
            <a:r>
              <a:rPr lang="en-US" sz="1400" b="0" i="0" u="none" strike="noStrike" dirty="0">
                <a:solidFill>
                  <a:srgbClr val="000000"/>
                </a:solidFill>
                <a:effectLst/>
              </a:rPr>
              <a:t>Further Considerations on In-Device Coexistence</a:t>
            </a:r>
            <a:r>
              <a:rPr lang="en-US" sz="1400" dirty="0"/>
              <a:t> 			</a:t>
            </a:r>
            <a:r>
              <a:rPr lang="en-US" sz="1400" b="0" i="0" u="none" strike="noStrike" dirty="0" err="1">
                <a:solidFill>
                  <a:srgbClr val="000000"/>
                </a:solidFill>
                <a:effectLst/>
              </a:rPr>
              <a:t>Jaheon</a:t>
            </a:r>
            <a:r>
              <a:rPr lang="en-US" sz="1400" b="0" i="0" u="none" strike="noStrike" dirty="0">
                <a:solidFill>
                  <a:srgbClr val="000000"/>
                </a:solidFill>
                <a:effectLst/>
              </a:rPr>
              <a:t> Gu</a:t>
            </a:r>
          </a:p>
          <a:p>
            <a:pPr lvl="1">
              <a:buFont typeface="Arial" panose="020B0604020202020204" pitchFamily="34" charset="0"/>
              <a:buChar char="•"/>
            </a:pPr>
            <a:r>
              <a:rPr lang="en-US" sz="1400" b="0" i="0" u="none" strike="noStrike" dirty="0">
                <a:solidFill>
                  <a:srgbClr val="FF0000"/>
                </a:solidFill>
                <a:effectLst/>
              </a:rPr>
              <a:t>24/1221</a:t>
            </a:r>
            <a:r>
              <a:rPr lang="en-US" sz="1400" b="0" i="0" u="none" strike="noStrike" dirty="0">
                <a:solidFill>
                  <a:srgbClr val="000000"/>
                </a:solidFill>
                <a:effectLst/>
              </a:rPr>
              <a:t> ICF ICR follow up</a:t>
            </a:r>
            <a:r>
              <a:rPr lang="en-US" sz="1400" dirty="0"/>
              <a:t> 							</a:t>
            </a:r>
            <a:r>
              <a:rPr lang="en-US" sz="1400" b="0" i="0" u="none" strike="noStrike" dirty="0">
                <a:solidFill>
                  <a:srgbClr val="000000"/>
                </a:solidFill>
                <a:effectLst/>
              </a:rPr>
              <a:t>Liwen Chu</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4"/>
              </a:rPr>
              <a:t>24/1226</a:t>
            </a:r>
            <a:r>
              <a:rPr lang="en-US" sz="1400" dirty="0"/>
              <a:t> </a:t>
            </a:r>
            <a:r>
              <a:rPr lang="en-US" sz="1400" b="0" i="0" u="none" strike="noStrike" dirty="0">
                <a:solidFill>
                  <a:srgbClr val="000000"/>
                </a:solidFill>
                <a:effectLst/>
              </a:rPr>
              <a:t>ICF-ICR design</a:t>
            </a:r>
            <a:r>
              <a:rPr lang="en-US" sz="1400" dirty="0"/>
              <a:t> 								</a:t>
            </a:r>
            <a:r>
              <a:rPr lang="en-US" sz="1400" b="0" i="0" u="none" strike="noStrike" dirty="0">
                <a:solidFill>
                  <a:srgbClr val="000000"/>
                </a:solidFill>
                <a:effectLst/>
              </a:rPr>
              <a:t>Cariou, Laurent</a:t>
            </a:r>
          </a:p>
          <a:p>
            <a:pPr lvl="1">
              <a:buFont typeface="Arial" panose="020B0604020202020204" pitchFamily="34" charset="0"/>
              <a:buChar char="•"/>
            </a:pPr>
            <a:r>
              <a:rPr lang="en-US" sz="1400" dirty="0">
                <a:solidFill>
                  <a:srgbClr val="FF0000"/>
                </a:solidFill>
                <a:hlinkClick r:id="rId5"/>
              </a:rPr>
              <a:t>24/1247</a:t>
            </a:r>
            <a:r>
              <a:rPr lang="en-US" sz="1400" dirty="0"/>
              <a:t>	ICF ICR Design For Coex						</a:t>
            </a:r>
            <a:r>
              <a:rPr lang="en-US" sz="1400" dirty="0" err="1"/>
              <a:t>Adbel</a:t>
            </a:r>
            <a:r>
              <a:rPr lang="en-US" sz="1400" dirty="0"/>
              <a:t> Ajami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222222"/>
                </a:solidFill>
                <a:highlight>
                  <a:srgbClr val="FFFFFF"/>
                </a:highlight>
              </a:rPr>
              <a:t>Straw Poll 1: </a:t>
            </a:r>
            <a:r>
              <a:rPr lang="en-US" sz="1400" b="0" i="0" dirty="0">
                <a:solidFill>
                  <a:srgbClr val="222222"/>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222222"/>
                </a:solidFill>
                <a:effectLst/>
                <a:highlight>
                  <a:srgbClr val="FFFFFF"/>
                </a:highlight>
              </a:rPr>
              <a:t>Straw Poll 2: </a:t>
            </a:r>
            <a:r>
              <a:rPr lang="en-US" sz="1400" b="0" i="0" dirty="0">
                <a:solidFill>
                  <a:srgbClr val="222222"/>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222222"/>
                </a:solidFill>
                <a:effectLst/>
                <a:highlight>
                  <a:srgbClr val="FFFFFF"/>
                </a:highlight>
              </a:rPr>
              <a:t>Straw Poll 3: </a:t>
            </a:r>
            <a:r>
              <a:rPr lang="en-US" sz="1400" b="0" i="0" dirty="0">
                <a:solidFill>
                  <a:srgbClr val="222222"/>
                </a:solidFill>
                <a:effectLst/>
                <a:highlight>
                  <a:srgbClr val="FFFFFF"/>
                </a:highlight>
                <a:latin typeface="Arial" panose="020B0604020202020204" pitchFamily="34" charset="0"/>
              </a:rPr>
              <a:t>Do you agree add the definition of sharing AP and shared AP in MAP coordination scheme as follows to 11bn SFD</a:t>
            </a:r>
            <a:endParaRPr lang="en-US" sz="1400" b="0" dirty="0">
              <a:solidFill>
                <a:srgbClr val="222222"/>
              </a:solidFill>
              <a:highlight>
                <a:srgbClr val="FFFFFF"/>
              </a:highlight>
              <a:latin typeface="Arial" panose="020B0604020202020204" pitchFamily="34" charset="0"/>
            </a:endParaRPr>
          </a:p>
          <a:p>
            <a:pPr marL="285750" indent="-285750">
              <a:buFont typeface="Arial" panose="020B0604020202020204" pitchFamily="34" charset="0"/>
              <a:buChar char="•"/>
            </a:pPr>
            <a:r>
              <a:rPr lang="en-US" sz="1200" b="1" i="0" dirty="0">
                <a:solidFill>
                  <a:srgbClr val="222222"/>
                </a:solidFill>
                <a:effectLst/>
                <a:highlight>
                  <a:srgbClr val="FFFFFF"/>
                </a:highlight>
                <a:latin typeface="Arial" panose="020B0604020202020204" pitchFamily="34" charset="0"/>
              </a:rPr>
              <a:t>sharing AP:</a:t>
            </a:r>
            <a:r>
              <a:rPr lang="en-US" sz="1200" b="0" i="0" dirty="0">
                <a:solidFill>
                  <a:srgbClr val="222222"/>
                </a:solidFill>
                <a:effectLst/>
                <a:highlight>
                  <a:srgbClr val="FFFFFF"/>
                </a:highlight>
                <a:latin typeface="Arial" panose="020B0604020202020204" pitchFamily="34" charset="0"/>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latin typeface="Arial" panose="020B0604020202020204" pitchFamily="34" charset="0"/>
              </a:rPr>
              <a:t>shared AP</a:t>
            </a:r>
            <a:r>
              <a:rPr lang="en-US" sz="1200" b="0" i="0" dirty="0">
                <a:solidFill>
                  <a:srgbClr val="222222"/>
                </a:solidFill>
                <a:effectLst/>
                <a:highlight>
                  <a:srgbClr val="FFFFFF"/>
                </a:highlight>
                <a:latin typeface="Arial" panose="020B0604020202020204" pitchFamily="34" charset="0"/>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latin typeface="Arial" panose="020B0604020202020204" pitchFamily="34" charset="0"/>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FF0000"/>
                </a:solidFill>
                <a:effectLst/>
              </a:rPr>
              <a:t>24/1188</a:t>
            </a:r>
            <a:r>
              <a:rPr lang="en-US" sz="1200" b="0" i="0" u="none" strike="noStrike" dirty="0">
                <a:solidFill>
                  <a:srgbClr val="000000"/>
                </a:solidFill>
                <a:effectLst/>
              </a:rPr>
              <a:t> Global CSD Index Assignment for DRU STF Transmission in 11bn</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1">
              <a:buFont typeface="Arial" panose="020B0604020202020204" pitchFamily="34" charset="0"/>
              <a:buChar char="•"/>
            </a:pPr>
            <a:r>
              <a:rPr lang="en-US" sz="1200" b="0" i="0" u="none" strike="noStrike" dirty="0">
                <a:solidFill>
                  <a:srgbClr val="FF0000"/>
                </a:solidFill>
                <a:effectLst/>
              </a:rPr>
              <a:t>24/1189</a:t>
            </a:r>
            <a:r>
              <a:rPr lang="en-US" sz="1200" dirty="0"/>
              <a:t> </a:t>
            </a:r>
            <a:r>
              <a:rPr lang="en-US" sz="1200" b="0" i="0" u="none" strike="noStrike" dirty="0">
                <a:solidFill>
                  <a:srgbClr val="000000"/>
                </a:solidFill>
                <a:effectLst/>
              </a:rPr>
              <a:t>DRU TX on Frequency Subblocks of Wide Bandwidth PPDU</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endParaRPr lang="en-US" sz="1200" dirty="0"/>
          </a:p>
          <a:p>
            <a:pPr lvl="1">
              <a:buFont typeface="Arial" panose="020B0604020202020204" pitchFamily="34" charset="0"/>
              <a:buChar char="•"/>
            </a:pPr>
            <a:r>
              <a:rPr lang="en-GB" sz="1200" dirty="0">
                <a:solidFill>
                  <a:srgbClr val="FF0000"/>
                </a:solidFill>
              </a:rPr>
              <a:t>24/1230</a:t>
            </a:r>
            <a:r>
              <a:rPr lang="en-GB" sz="1200" dirty="0"/>
              <a:t> pilot-tone-design-in-dRU-transmission					Lin Yang</a:t>
            </a:r>
          </a:p>
          <a:p>
            <a:pPr lvl="1">
              <a:buFont typeface="Arial" panose="020B0604020202020204" pitchFamily="34" charset="0"/>
              <a:buChar char="•"/>
            </a:pPr>
            <a:r>
              <a:rPr lang="en-GB" sz="1200" dirty="0">
                <a:solidFill>
                  <a:srgbClr val="FF0000"/>
                </a:solidFill>
              </a:rPr>
              <a:t>24/1231</a:t>
            </a:r>
            <a:r>
              <a:rPr lang="en-GB" sz="1200" dirty="0"/>
              <a:t> UHR LTFs for DRU and Sounding Operation				Leonardo </a:t>
            </a:r>
            <a:r>
              <a:rPr lang="en-GB" sz="1200" dirty="0" err="1"/>
              <a:t>Lanante</a:t>
            </a:r>
            <a:endParaRPr lang="en-GB" sz="1200" dirty="0"/>
          </a:p>
          <a:p>
            <a:pPr lvl="1">
              <a:buFont typeface="Arial" panose="020B0604020202020204" pitchFamily="34" charset="0"/>
              <a:buChar char="•"/>
            </a:pPr>
            <a:r>
              <a:rPr lang="en-US" sz="1200" b="0" i="0" u="none" strike="noStrike" dirty="0">
                <a:solidFill>
                  <a:srgbClr val="000000"/>
                </a:solidFill>
                <a:effectLst/>
                <a:hlinkClick r:id="rId2"/>
              </a:rPr>
              <a:t>24/1245</a:t>
            </a:r>
            <a:r>
              <a:rPr lang="en-US" sz="1200" dirty="0"/>
              <a:t> </a:t>
            </a:r>
            <a:r>
              <a:rPr lang="en-US" sz="1200" b="0" i="0" u="none" strike="noStrike" dirty="0">
                <a:solidFill>
                  <a:srgbClr val="000000"/>
                </a:solidFill>
                <a:effectLst/>
              </a:rPr>
              <a:t>Tone distribution in DRU with preamble puncturing</a:t>
            </a:r>
            <a:r>
              <a:rPr lang="en-US" sz="1200" dirty="0"/>
              <a:t> 			</a:t>
            </a:r>
            <a:r>
              <a:rPr lang="en-US" sz="1200" b="0" i="0" u="none" strike="noStrike" dirty="0">
                <a:solidFill>
                  <a:srgbClr val="000000"/>
                </a:solidFill>
                <a:effectLst/>
              </a:rPr>
              <a:t>Yan Xin</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24/0450</a:t>
            </a:r>
            <a:r>
              <a:rPr lang="en-US" sz="1400" dirty="0"/>
              <a:t> </a:t>
            </a:r>
            <a:r>
              <a:rPr lang="en-US" sz="1400" b="0" i="0" u="none" strike="noStrike" dirty="0">
                <a:solidFill>
                  <a:srgbClr val="000000"/>
                </a:solidFill>
                <a:effectLst/>
              </a:rPr>
              <a:t>A Proposal for UHR Soft-AP Power Save</a:t>
            </a:r>
            <a:r>
              <a:rPr lang="en-US" sz="1400" dirty="0"/>
              <a:t>				</a:t>
            </a:r>
            <a:r>
              <a:rPr lang="en-US" sz="1400" b="0" i="0" u="none" strike="noStrike" dirty="0">
                <a:solidFill>
                  <a:srgbClr val="000000"/>
                </a:solidFill>
                <a:effectLst/>
              </a:rPr>
              <a:t>Neel Krishnan</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24/0589</a:t>
            </a:r>
            <a:r>
              <a:rPr lang="en-US" sz="1400" dirty="0"/>
              <a:t> </a:t>
            </a:r>
            <a:r>
              <a:rPr lang="en-US" sz="1400" b="0" i="0" u="none" strike="noStrike" dirty="0">
                <a:solidFill>
                  <a:srgbClr val="000000"/>
                </a:solidFill>
                <a:effectLst/>
              </a:rPr>
              <a:t>Dynamic TID-To-Link Mapping for AP MLD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24/0602</a:t>
            </a:r>
            <a:r>
              <a:rPr lang="en-US" sz="1400" dirty="0"/>
              <a:t> </a:t>
            </a:r>
            <a:r>
              <a:rPr lang="en-US" sz="1400" b="0" i="0" u="none" strike="noStrike" dirty="0">
                <a:solidFill>
                  <a:srgbClr val="000000"/>
                </a:solidFill>
                <a:effectLst/>
              </a:rPr>
              <a:t>Multi link Power Management for MLO</a:t>
            </a:r>
            <a:r>
              <a:rPr lang="en-US" sz="1400" dirty="0"/>
              <a:t> 				</a:t>
            </a:r>
            <a:r>
              <a:rPr lang="en-US" sz="1400" b="0" i="0" u="none" strike="noStrike" dirty="0">
                <a:solidFill>
                  <a:srgbClr val="000000"/>
                </a:solidFill>
                <a:effectLst/>
              </a:rPr>
              <a:t>Morteza Mehrnoush</a:t>
            </a:r>
            <a:r>
              <a:rPr lang="en-US" sz="1400" dirty="0"/>
              <a:t> </a:t>
            </a:r>
          </a:p>
          <a:p>
            <a:pPr lvl="1">
              <a:buFont typeface="Arial" panose="020B0604020202020204" pitchFamily="34" charset="0"/>
              <a:buChar char="•"/>
            </a:pPr>
            <a:r>
              <a:rPr lang="en-US" sz="1400" b="0" i="0" u="none" strike="noStrike" dirty="0">
                <a:solidFill>
                  <a:srgbClr val="FF0000"/>
                </a:solidFill>
                <a:effectLst/>
              </a:rPr>
              <a:t>24/0659</a:t>
            </a:r>
            <a:r>
              <a:rPr lang="en-US" sz="1400" dirty="0"/>
              <a:t> </a:t>
            </a:r>
            <a:r>
              <a:rPr lang="en-US" sz="1400" b="0" i="0" u="none" strike="noStrike" dirty="0">
                <a:solidFill>
                  <a:srgbClr val="000000"/>
                </a:solidFill>
                <a:effectLst/>
              </a:rPr>
              <a:t>Thoughts on AP Power Save</a:t>
            </a:r>
            <a:r>
              <a:rPr lang="en-US" sz="1400" dirty="0"/>
              <a:t> 						</a:t>
            </a:r>
            <a:r>
              <a:rPr lang="en-US" sz="1400" b="0" i="0" u="none" strike="noStrike" dirty="0">
                <a:solidFill>
                  <a:srgbClr val="000000"/>
                </a:solidFill>
                <a:effectLst/>
              </a:rPr>
              <a:t>Binita Gupta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24/0671</a:t>
            </a:r>
            <a:r>
              <a:rPr lang="en-US" sz="1400" dirty="0"/>
              <a:t> </a:t>
            </a:r>
            <a:r>
              <a:rPr lang="en-US" sz="1400" b="0" i="0" u="none" strike="noStrike" dirty="0">
                <a:solidFill>
                  <a:srgbClr val="000000"/>
                </a:solidFill>
                <a:effectLst/>
              </a:rPr>
              <a:t>Enhancements on AP Power Save</a:t>
            </a:r>
            <a:r>
              <a:rPr lang="en-US" sz="1400" dirty="0"/>
              <a:t> 					</a:t>
            </a:r>
            <a:r>
              <a:rPr lang="en-US" sz="1400" b="0" i="0" u="none" strike="noStrike" dirty="0">
                <a:solidFill>
                  <a:srgbClr val="000000"/>
                </a:solidFill>
                <a:effectLst/>
              </a:rPr>
              <a:t>Shawn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6"/>
              </a:rPr>
              <a:t>24/0694</a:t>
            </a:r>
            <a:r>
              <a:rPr lang="en-US" sz="1400" dirty="0"/>
              <a:t> </a:t>
            </a:r>
            <a:r>
              <a:rPr lang="en-US" sz="1400" b="0" i="0" u="none" strike="noStrike" dirty="0">
                <a:solidFill>
                  <a:srgbClr val="000000"/>
                </a:solidFill>
                <a:effectLst/>
              </a:rPr>
              <a:t>Cross-link PS state indication</a:t>
            </a:r>
            <a:r>
              <a:rPr lang="en-US" sz="1400" dirty="0"/>
              <a:t> 						</a:t>
            </a:r>
            <a:r>
              <a:rPr lang="en-US" sz="1400" b="0" i="0" u="none" strike="noStrike" dirty="0">
                <a:solidFill>
                  <a:srgbClr val="000000"/>
                </a:solidFill>
                <a:effectLst/>
              </a:rPr>
              <a:t>Vishnu Ratnam</a:t>
            </a:r>
          </a:p>
          <a:p>
            <a:pPr lvl="1">
              <a:buFont typeface="Arial" panose="020B0604020202020204" pitchFamily="34" charset="0"/>
              <a:buChar char="•"/>
            </a:pPr>
            <a:r>
              <a:rPr lang="en-US" sz="1400" b="0" i="0" u="sng" strike="noStrike" dirty="0">
                <a:solidFill>
                  <a:srgbClr val="0563C1"/>
                </a:solidFill>
                <a:effectLst/>
                <a:hlinkClick r:id="rId7"/>
              </a:rPr>
              <a:t>24/0715</a:t>
            </a:r>
            <a:r>
              <a:rPr lang="en-US" sz="1400" dirty="0"/>
              <a:t> </a:t>
            </a:r>
            <a:r>
              <a:rPr lang="en-US" sz="1400" b="0" i="0" u="none" strike="noStrike" dirty="0">
                <a:solidFill>
                  <a:srgbClr val="000000"/>
                </a:solidFill>
                <a:effectLst/>
              </a:rPr>
              <a:t>Multi-Link-SM-Power-Save-Mode-follow-up</a:t>
            </a:r>
            <a:r>
              <a:rPr lang="en-US" sz="1400" dirty="0"/>
              <a:t> 			</a:t>
            </a:r>
            <a:r>
              <a:rPr lang="en-US" sz="1400" b="0" i="0" u="none" strike="noStrike" dirty="0">
                <a:solidFill>
                  <a:srgbClr val="000000"/>
                </a:solidFill>
                <a:effectLst/>
              </a:rPr>
              <a:t>Jason Y. Guo</a:t>
            </a:r>
            <a:r>
              <a:rPr lang="en-US" sz="1400" dirty="0"/>
              <a:t> </a:t>
            </a: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600" dirty="0"/>
              <a:t>  Straw Poll 1: </a:t>
            </a:r>
            <a:r>
              <a:rPr lang="en-US" sz="1600" b="0" dirty="0"/>
              <a:t>Do you support to define in 11bn that the current AP MLD is able to forward buffered data frame to the target AP MLD before or after the DS mapping is switched from the current AP MLD to the target AP MLD?</a:t>
            </a:r>
          </a:p>
          <a:p>
            <a:r>
              <a:rPr lang="en-US" sz="1600" dirty="0"/>
              <a:t> </a:t>
            </a:r>
          </a:p>
          <a:p>
            <a:r>
              <a:rPr lang="en-US" sz="1600" dirty="0"/>
              <a:t>Straw Poll 2: </a:t>
            </a:r>
            <a:r>
              <a:rPr lang="en-US" sz="1600" b="0" dirty="0"/>
              <a:t>Do you support to define in 11bn a new scanning method based on a Control frame exchange?</a:t>
            </a:r>
          </a:p>
          <a:p>
            <a:pPr>
              <a:buFont typeface="Arial" panose="020B0604020202020204" pitchFamily="34" charset="0"/>
              <a:buChar char="•"/>
            </a:pPr>
            <a:r>
              <a:rPr lang="en-US" sz="1600" b="0" dirty="0"/>
              <a:t>Details of the Control frame exchange are TBD.</a:t>
            </a:r>
          </a:p>
          <a:p>
            <a:r>
              <a:rPr lang="en-US" sz="1600" dirty="0"/>
              <a:t> </a:t>
            </a:r>
          </a:p>
          <a:p>
            <a:r>
              <a:rPr lang="en-US" sz="1600" dirty="0"/>
              <a:t>Straw Poll 3: </a:t>
            </a:r>
            <a:r>
              <a:rPr lang="en-US" sz="1600" b="0" dirty="0"/>
              <a:t>Do you support to define in 11bn that a non-AP MLD probes the target AP MLD over the DS via the current AP MLD?</a:t>
            </a:r>
          </a:p>
          <a:p>
            <a:r>
              <a:rPr lang="en-US" sz="1600" dirty="0"/>
              <a:t> </a:t>
            </a:r>
          </a:p>
          <a:p>
            <a:r>
              <a:rPr lang="en-US" sz="1600" dirty="0"/>
              <a:t>Straw Poll 4:  </a:t>
            </a:r>
            <a:r>
              <a:rPr lang="en-US" sz="1600" b="0" dirty="0"/>
              <a:t>Do you support to define in 11bn that a non-AP MLD sets up one or more links with target AP MLD over the DS via the current AP MLD?</a:t>
            </a:r>
          </a:p>
          <a:p>
            <a:r>
              <a:rPr lang="en-US" sz="16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MAP + Miscellaneous Part 1</a:t>
            </a:r>
          </a:p>
          <a:p>
            <a:pPr lvl="1">
              <a:buFont typeface="Arial" panose="020B0604020202020204" pitchFamily="34" charset="0"/>
              <a:buChar char="•"/>
            </a:pPr>
            <a:r>
              <a:rPr lang="en-GB" sz="1200" dirty="0">
                <a:solidFill>
                  <a:srgbClr val="FF0000"/>
                </a:solidFill>
                <a:hlinkClick r:id="rId2"/>
              </a:rPr>
              <a:t>24/1204</a:t>
            </a:r>
            <a:r>
              <a:rPr lang="en-GB" sz="1200" dirty="0">
                <a:solidFill>
                  <a:srgbClr val="FF0000"/>
                </a:solidFill>
              </a:rPr>
              <a:t> </a:t>
            </a:r>
            <a:r>
              <a:rPr lang="en-GB" sz="1200" dirty="0"/>
              <a:t>Coordinated Beamforming for 11bn				Insik Jung</a:t>
            </a:r>
          </a:p>
          <a:p>
            <a:pPr lvl="1">
              <a:buFont typeface="Arial" panose="020B0604020202020204" pitchFamily="34" charset="0"/>
              <a:buChar char="•"/>
            </a:pPr>
            <a:r>
              <a:rPr lang="en-US" sz="1200" dirty="0">
                <a:solidFill>
                  <a:srgbClr val="FF0000"/>
                </a:solidFill>
                <a:hlinkClick r:id="rId3"/>
              </a:rPr>
              <a:t>24/1211</a:t>
            </a:r>
            <a:r>
              <a:rPr lang="en-US" sz="1200" dirty="0"/>
              <a:t> Coordinated BF Goodput Discussion				Genadiy Tsodik</a:t>
            </a:r>
            <a:endParaRPr lang="en-GB" sz="1200" dirty="0"/>
          </a:p>
          <a:p>
            <a:pPr lvl="1">
              <a:buFont typeface="Arial" panose="020B0604020202020204" pitchFamily="34" charset="0"/>
              <a:buChar char="•"/>
            </a:pPr>
            <a:r>
              <a:rPr lang="en-GB" sz="1200" dirty="0">
                <a:hlinkClick r:id="rId4"/>
              </a:rPr>
              <a:t>24/1053</a:t>
            </a:r>
            <a:r>
              <a:rPr lang="en-GB" sz="1200" dirty="0"/>
              <a:t> PAPR of OFDMA transmission follow up			Xiaogang Chen</a:t>
            </a:r>
          </a:p>
          <a:p>
            <a:pPr lvl="1">
              <a:buFont typeface="Arial" panose="020B0604020202020204" pitchFamily="34" charset="0"/>
              <a:buChar char="•"/>
            </a:pPr>
            <a:r>
              <a:rPr lang="en-GB" sz="1200" dirty="0">
                <a:solidFill>
                  <a:srgbClr val="FF0000"/>
                </a:solidFill>
              </a:rPr>
              <a:t>24/1124</a:t>
            </a:r>
            <a:r>
              <a:rPr lang="en-GB" sz="1200" dirty="0"/>
              <a:t> Headroom Reason Reporting					Brian Hart</a:t>
            </a:r>
          </a:p>
          <a:p>
            <a:pPr lvl="1">
              <a:buFont typeface="Arial" panose="020B0604020202020204" pitchFamily="34" charset="0"/>
              <a:buChar char="•"/>
            </a:pPr>
            <a:r>
              <a:rPr lang="en-GB" sz="1200" dirty="0">
                <a:hlinkClick r:id="rId5"/>
              </a:rPr>
              <a:t>24/1158</a:t>
            </a:r>
            <a:r>
              <a:rPr lang="en-GB" sz="1200" dirty="0"/>
              <a:t> Uplink MU MIMO Precoding Precoder Message Format 	Rainer Strobel</a:t>
            </a:r>
          </a:p>
          <a:p>
            <a:pPr lvl="1">
              <a:buFont typeface="Arial" panose="020B0604020202020204" pitchFamily="34" charset="0"/>
              <a:buChar char="•"/>
            </a:pPr>
            <a:r>
              <a:rPr lang="en-GB" sz="1200" dirty="0">
                <a:hlinkClick r:id="rId6"/>
              </a:rPr>
              <a:t>24/1172</a:t>
            </a:r>
            <a:r>
              <a:rPr lang="en-GB" sz="1200" dirty="0"/>
              <a:t> CSD Indication Design					Bo Gong</a:t>
            </a:r>
          </a:p>
          <a:p>
            <a:pPr lvl="1">
              <a:buFont typeface="Arial" panose="020B0604020202020204" pitchFamily="34" charset="0"/>
              <a:buChar char="•"/>
            </a:pPr>
            <a:r>
              <a:rPr lang="en-GB" sz="1200" dirty="0">
                <a:solidFill>
                  <a:srgbClr val="FF0000"/>
                </a:solidFill>
                <a:hlinkClick r:id="rId7"/>
              </a:rPr>
              <a:t>24/1177</a:t>
            </a:r>
            <a:r>
              <a:rPr lang="en-GB" sz="1200" dirty="0"/>
              <a:t> Additional Results for Multi-Layer Transmission		Leif Wilhelmsson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24/0737</a:t>
            </a:r>
            <a:r>
              <a:rPr lang="en-US" sz="1400" dirty="0"/>
              <a:t> </a:t>
            </a:r>
            <a:r>
              <a:rPr lang="en-US" sz="1400" b="0" i="0" u="none" strike="noStrike" dirty="0">
                <a:solidFill>
                  <a:srgbClr val="000000"/>
                </a:solidFill>
                <a:effectLst/>
              </a:rPr>
              <a:t>Cross-link Wake-up to Go Deeper in Power Save</a:t>
            </a:r>
            <a:r>
              <a:rPr lang="en-US" sz="1400" dirty="0"/>
              <a:t> 			</a:t>
            </a:r>
            <a:r>
              <a:rPr lang="en-US" sz="1400" b="0" i="0" u="none" strike="noStrike" dirty="0">
                <a:solidFill>
                  <a:srgbClr val="000000"/>
                </a:solidFill>
                <a:effectLst/>
              </a:rPr>
              <a:t>Yuxin Lu</a:t>
            </a:r>
          </a:p>
          <a:p>
            <a:pPr lvl="1">
              <a:buFont typeface="Arial" panose="020B0604020202020204" pitchFamily="34" charset="0"/>
              <a:buChar char="•"/>
            </a:pPr>
            <a:r>
              <a:rPr lang="en-US" sz="1400" b="0" i="0" u="sng" strike="noStrike" dirty="0">
                <a:solidFill>
                  <a:srgbClr val="0563C1"/>
                </a:solidFill>
                <a:effectLst/>
                <a:hlinkClick r:id="rId3"/>
              </a:rPr>
              <a:t>24/0782</a:t>
            </a:r>
            <a:r>
              <a:rPr lang="en-US" sz="1400" dirty="0"/>
              <a:t> </a:t>
            </a:r>
            <a:r>
              <a:rPr lang="en-US" sz="1400" b="0" i="0" u="none" strike="noStrike" dirty="0">
                <a:solidFill>
                  <a:srgbClr val="000000"/>
                </a:solidFill>
                <a:effectLst/>
              </a:rPr>
              <a:t>AP power saving</a:t>
            </a:r>
            <a:r>
              <a:rPr lang="en-US" sz="1400" dirty="0"/>
              <a:t> 								</a:t>
            </a:r>
            <a:r>
              <a:rPr lang="en-US" sz="1400" b="0" i="0" u="none" strike="noStrike" dirty="0" err="1">
                <a:solidFill>
                  <a:srgbClr val="000000"/>
                </a:solidFill>
                <a:effectLst/>
              </a:rPr>
              <a:t>Chaoming</a:t>
            </a:r>
            <a:r>
              <a:rPr lang="en-US" sz="1400" b="0" i="0" u="none" strike="noStrike" dirty="0">
                <a:solidFill>
                  <a:srgbClr val="000000"/>
                </a:solidFill>
                <a:effectLst/>
              </a:rPr>
              <a:t> Luo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24/0813</a:t>
            </a:r>
            <a:r>
              <a:rPr lang="en-US" sz="1400" dirty="0"/>
              <a:t> </a:t>
            </a:r>
            <a:r>
              <a:rPr lang="en-US" sz="1400" b="0" i="0" u="none" strike="noStrike" dirty="0">
                <a:solidFill>
                  <a:srgbClr val="000000"/>
                </a:solidFill>
                <a:effectLst/>
              </a:rPr>
              <a:t>Discussions on AP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endParaRPr lang="en-GB" sz="1400" dirty="0"/>
          </a:p>
          <a:p>
            <a:pPr lvl="1">
              <a:buFont typeface="Arial" panose="020B0604020202020204" pitchFamily="34" charset="0"/>
              <a:buChar char="•"/>
            </a:pPr>
            <a:r>
              <a:rPr lang="en-US" sz="1400" b="0" i="0" u="none" strike="noStrike" dirty="0">
                <a:solidFill>
                  <a:srgbClr val="FF0000"/>
                </a:solidFill>
                <a:effectLst/>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24/0844</a:t>
            </a:r>
            <a:r>
              <a:rPr lang="en-US" sz="1400" b="0" i="0" u="none" strike="noStrike" kern="1200" dirty="0">
                <a:solidFill>
                  <a:srgbClr val="000000"/>
                </a:solidFill>
                <a:effectLst/>
                <a:ea typeface="MS Gothic" panose="020B0609070205080204" pitchFamily="49" charset="-128"/>
              </a:rPr>
              <a:t> Padding Time in Dynamic Power Save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rPr>
              <a:t>24/1117</a:t>
            </a:r>
            <a:r>
              <a:rPr lang="en-US" sz="1400" dirty="0"/>
              <a:t> </a:t>
            </a:r>
            <a:r>
              <a:rPr lang="en-US" sz="1400" b="0" i="0" u="none" strike="noStrike" dirty="0">
                <a:solidFill>
                  <a:srgbClr val="000000"/>
                </a:solidFill>
                <a:effectLst/>
              </a:rPr>
              <a:t>AP state transitions in DPS mode - </a:t>
            </a:r>
            <a:r>
              <a:rPr lang="en-US" sz="1400" b="0" i="0" u="none" strike="noStrike" dirty="0" err="1">
                <a:solidFill>
                  <a:srgbClr val="000000"/>
                </a:solidFill>
                <a:effectLst/>
              </a:rPr>
              <a:t>followup</a:t>
            </a:r>
            <a:r>
              <a:rPr lang="en-US" sz="1400" dirty="0"/>
              <a:t> 			</a:t>
            </a:r>
            <a:r>
              <a:rPr lang="en-US" sz="1400" b="0" i="0" u="none" strike="noStrike" dirty="0">
                <a:solidFill>
                  <a:srgbClr val="000000"/>
                </a:solidFill>
                <a:effectLst/>
              </a:rPr>
              <a:t>Vishnu Ratnam</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222222"/>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Define a request frame for a non-AP MLD in state 4 to initiate the roaming procedure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roaming procedure enables context transfer to the target AP MLD and move DS mapping from current AP MLD to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Define a response frame to the non-AP MLD to indicate readiness for the non-AP MLD to send class 3 frames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non-AP MLD shall not send any data during the request/response frame exchange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a:t>
            </a:r>
            <a:endParaRPr lang="en-US" sz="1100" b="1" i="0" dirty="0">
              <a:solidFill>
                <a:srgbClr val="222222"/>
              </a:solidFill>
              <a:effectLst/>
              <a:highlight>
                <a:srgbClr val="FFFFFF"/>
              </a:highlight>
            </a:endParaRPr>
          </a:p>
          <a:p>
            <a:pPr marL="457200" marR="0" algn="l">
              <a:spcBef>
                <a:spcPts val="0"/>
              </a:spcBef>
              <a:spcAft>
                <a:spcPts val="0"/>
              </a:spcAft>
            </a:pPr>
            <a:r>
              <a:rPr lang="en-US" sz="1100" b="1" i="0" dirty="0">
                <a:solidFill>
                  <a:srgbClr val="222222"/>
                </a:solidFill>
                <a:effectLst/>
                <a:highlight>
                  <a:srgbClr val="FFFFFF"/>
                </a:highlight>
              </a:rPr>
              <a:t>Straw Poll 2: Do you support the following:</a:t>
            </a:r>
          </a:p>
          <a:p>
            <a:pPr marL="914400" marR="0" algn="l">
              <a:spcBef>
                <a:spcPts val="0"/>
              </a:spcBef>
              <a:spcAft>
                <a:spcPts val="0"/>
              </a:spcAft>
            </a:pPr>
            <a:r>
              <a:rPr lang="en-US" sz="1100" b="0" i="0" dirty="0">
                <a:solidFill>
                  <a:srgbClr val="222222"/>
                </a:solidFill>
                <a:effectLst/>
                <a:highlight>
                  <a:srgbClr val="FFFFFF"/>
                </a:highlight>
              </a:rPr>
              <a:t>o   At the time the response frame to initiate the roaming procedure is sent, the following shall be complete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non-AP MLD context that is required for resuming operation with the target AP MLD shall be transferred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After this request/response frame exchange to initiate the roaming procedure,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If DS is not already notified about the update of the destination mapping for the non-AP MLD, DS is notified about the update of the destination mapping for the non-AP MLD</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current AP MLD shall not pass up any user data in the received reorder buffer to the next MAC process after the response frame is sent.</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222222"/>
                </a:solidFill>
                <a:effectLst/>
                <a:highlight>
                  <a:srgbClr val="FFFFFF"/>
                </a:highlight>
              </a:rPr>
              <a:t>Straw Poll 3: Do you agree to include the following into the 11bn SFD?</a:t>
            </a:r>
            <a:endParaRPr lang="en-US" sz="1100" b="0" i="0" dirty="0">
              <a:solidFill>
                <a:srgbClr val="222222"/>
              </a:solidFill>
              <a:effectLst/>
              <a:highlight>
                <a:srgbClr val="FFFFFF"/>
              </a:highlight>
            </a:endParaRPr>
          </a:p>
          <a:p>
            <a:pPr indent="-285750" algn="just">
              <a:buFont typeface="Arial" panose="020B0604020202020204" pitchFamily="34" charset="0"/>
              <a:buChar char="•"/>
            </a:pPr>
            <a:r>
              <a:rPr lang="en-US" sz="1100" b="0" i="0" dirty="0">
                <a:solidFill>
                  <a:srgbClr val="222222"/>
                </a:solidFill>
                <a:effectLst/>
                <a:highlight>
                  <a:srgbClr val="FFFFFF"/>
                </a:highlight>
              </a:rPr>
              <a:t>11bn defines a mechanism to allow a non-AP STA to indicate a periodic unavailability in time to its associated AP</a:t>
            </a:r>
          </a:p>
          <a:p>
            <a:pPr algn="l"/>
            <a:r>
              <a:rPr lang="en-US" sz="1100" b="0" i="1" dirty="0">
                <a:solidFill>
                  <a:srgbClr val="222222"/>
                </a:solidFill>
                <a:effectLst/>
                <a:highlight>
                  <a:srgbClr val="FFFFFF"/>
                </a:highlight>
              </a:rPr>
              <a:t>Note: Some harmonization based on [</a:t>
            </a:r>
            <a:r>
              <a:rPr lang="en-US" sz="1100" b="0" i="1" dirty="0">
                <a:solidFill>
                  <a:srgbClr val="1155CC"/>
                </a:solidFill>
                <a:effectLst/>
                <a:highlight>
                  <a:srgbClr val="FFFFFF"/>
                </a:highlight>
                <a:hlinkClick r:id="rId10"/>
              </a:rPr>
              <a:t>23/2002</a:t>
            </a:r>
            <a:r>
              <a:rPr lang="en-US" sz="1100" b="0" i="1" dirty="0">
                <a:solidFill>
                  <a:srgbClr val="222222"/>
                </a:solidFill>
                <a:effectLst/>
                <a:highlight>
                  <a:srgbClr val="FFFFFF"/>
                </a:highlight>
              </a:rPr>
              <a:t>, 24/0831]</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a:t>
            </a:r>
          </a:p>
          <a:p>
            <a:pPr lvl="1">
              <a:buFont typeface="Arial" panose="020B0604020202020204" pitchFamily="34" charset="0"/>
              <a:buChar char="•"/>
            </a:pPr>
            <a:r>
              <a:rPr lang="en-US" sz="1200" dirty="0">
                <a:hlinkClick r:id="rId2"/>
              </a:rPr>
              <a:t>24/1054</a:t>
            </a:r>
            <a:r>
              <a:rPr lang="en-US" sz="1200" dirty="0"/>
              <a:t> On the over puncturing in LDPC				Xiaogang Chen</a:t>
            </a:r>
          </a:p>
          <a:p>
            <a:pPr lvl="1">
              <a:buFont typeface="Arial" panose="020B0604020202020204" pitchFamily="34" charset="0"/>
              <a:buChar char="•"/>
            </a:pPr>
            <a:r>
              <a:rPr lang="en-US" sz="1200" dirty="0">
                <a:hlinkClick r:id="rId3"/>
              </a:rPr>
              <a:t>24/1159</a:t>
            </a:r>
            <a:r>
              <a:rPr lang="en-US" sz="1200" dirty="0"/>
              <a:t> Investigation of LDPC Improvements				Rainer Strobel</a:t>
            </a:r>
          </a:p>
          <a:p>
            <a:pPr lvl="1">
              <a:buFont typeface="Arial" panose="020B0604020202020204" pitchFamily="34" charset="0"/>
              <a:buChar char="•"/>
            </a:pPr>
            <a:r>
              <a:rPr lang="en-US" sz="1200" b="0" i="0" u="none" strike="noStrike" dirty="0">
                <a:solidFill>
                  <a:srgbClr val="FF0000"/>
                </a:solidFill>
                <a:effectLst/>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rPr>
              <a:t>24/1238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–Power Save Part 3</a:t>
            </a:r>
            <a:endParaRPr lang="en-US" sz="9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200" dirty="0"/>
              <a:t>Straw Polls (30 mins)</a:t>
            </a:r>
            <a:endParaRPr lang="en-US" sz="700" dirty="0"/>
          </a:p>
          <a:p>
            <a:pPr lvl="1">
              <a:buFont typeface="Arial" panose="020B0604020202020204" pitchFamily="34" charset="0"/>
              <a:buChar char="•"/>
            </a:pPr>
            <a:r>
              <a:rPr lang="en-US" sz="1200" b="0" i="0" u="none" strike="noStrike" dirty="0">
                <a:solidFill>
                  <a:srgbClr val="FF0000"/>
                </a:solidFill>
                <a:effectLst/>
              </a:rPr>
              <a:t>24/1126</a:t>
            </a:r>
            <a:r>
              <a:rPr lang="en-US" sz="1200" dirty="0"/>
              <a:t> </a:t>
            </a:r>
            <a:r>
              <a:rPr lang="en-US" sz="1200" b="0" i="0" u="none" strike="noStrike" dirty="0">
                <a:solidFill>
                  <a:srgbClr val="000000"/>
                </a:solidFill>
                <a:effectLst/>
              </a:rPr>
              <a:t>ICF-ICR Discussion for DPS</a:t>
            </a:r>
            <a:r>
              <a:rPr lang="en-US" sz="1200" dirty="0"/>
              <a:t> 						</a:t>
            </a:r>
            <a:r>
              <a:rPr lang="en-US" sz="1200" b="0" i="0" u="none" strike="noStrike" dirty="0" err="1">
                <a:solidFill>
                  <a:srgbClr val="000000"/>
                </a:solidFill>
                <a:effectLst/>
              </a:rPr>
              <a:t>GeonHwan</a:t>
            </a:r>
            <a:r>
              <a:rPr lang="en-US" sz="1200" b="0" i="0" u="none" strike="noStrike" dirty="0">
                <a:solidFill>
                  <a:srgbClr val="000000"/>
                </a:solidFill>
                <a:effectLst/>
              </a:rPr>
              <a:t> Kim</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24/1129 </a:t>
            </a:r>
            <a:r>
              <a:rPr lang="en-US" sz="1200" b="0" i="0" u="none" strike="noStrike" kern="1200" dirty="0">
                <a:solidFill>
                  <a:srgbClr val="000000"/>
                </a:solidFill>
                <a:effectLst/>
                <a:ea typeface="MS Gothic" panose="020B0609070205080204" pitchFamily="49" charset="-128"/>
              </a:rPr>
              <a:t>Discussion on Intermediate FCS Signaling 				</a:t>
            </a:r>
            <a:r>
              <a:rPr lang="en-US" sz="1200" b="0" i="0" u="none" strike="noStrike" kern="1200" dirty="0" err="1">
                <a:solidFill>
                  <a:srgbClr val="000000"/>
                </a:solidFill>
                <a:effectLst/>
                <a:ea typeface="MS Gothic" panose="020B0609070205080204" pitchFamily="49" charset="-128"/>
              </a:rPr>
              <a:t>SunHee</a:t>
            </a:r>
            <a:r>
              <a:rPr lang="en-US" sz="1200" b="0" i="0" u="none" strike="noStrike" kern="1200" dirty="0">
                <a:solidFill>
                  <a:srgbClr val="000000"/>
                </a:solidFill>
                <a:effectLst/>
                <a:ea typeface="MS Gothic" panose="020B0609070205080204" pitchFamily="49" charset="-128"/>
              </a:rPr>
              <a:t> Baek</a:t>
            </a:r>
            <a:endParaRPr lang="en-US" sz="1200" b="0" i="0" u="none" strike="noStrike" dirty="0">
              <a:effectLst/>
            </a:endParaRPr>
          </a:p>
          <a:p>
            <a:pPr lvl="1">
              <a:buFont typeface="Arial" panose="020B0604020202020204" pitchFamily="34" charset="0"/>
              <a:buChar char="•"/>
            </a:pPr>
            <a:r>
              <a:rPr lang="en-US" sz="1200" b="0" i="0" u="none" strike="noStrike" dirty="0">
                <a:solidFill>
                  <a:srgbClr val="FF0000"/>
                </a:solidFill>
                <a:effectLst/>
              </a:rPr>
              <a:t>24/1146</a:t>
            </a:r>
            <a:r>
              <a:rPr lang="en-US" sz="1200" dirty="0"/>
              <a:t> </a:t>
            </a:r>
            <a:r>
              <a:rPr lang="en-US" sz="1200" b="0" i="0" u="none" strike="noStrike" dirty="0">
                <a:solidFill>
                  <a:srgbClr val="000000"/>
                </a:solidFill>
                <a:effectLst/>
              </a:rPr>
              <a:t>Considerations on AP Power Save Mode</a:t>
            </a:r>
            <a:r>
              <a:rPr lang="en-US" sz="1200" dirty="0"/>
              <a:t> 				</a:t>
            </a:r>
            <a:r>
              <a:rPr lang="en-US" sz="1200" b="0" i="0" u="none" strike="noStrike" dirty="0">
                <a:solidFill>
                  <a:srgbClr val="000000"/>
                </a:solidFill>
                <a:effectLst/>
              </a:rPr>
              <a:t>Jerome Gu</a:t>
            </a:r>
            <a:r>
              <a:rPr lang="en-US" sz="1200" dirty="0"/>
              <a:t> </a:t>
            </a:r>
          </a:p>
          <a:p>
            <a:pPr lvl="1">
              <a:buFont typeface="Arial" panose="020B0604020202020204" pitchFamily="34" charset="0"/>
              <a:buChar char="•"/>
            </a:pPr>
            <a:r>
              <a:rPr lang="en-US" sz="1200" b="0" i="0" u="none" strike="noStrike" dirty="0">
                <a:solidFill>
                  <a:srgbClr val="FF0000"/>
                </a:solidFill>
                <a:effectLst/>
              </a:rPr>
              <a:t>24/1166</a:t>
            </a:r>
            <a:r>
              <a:rPr lang="en-US" sz="1200" dirty="0"/>
              <a:t> </a:t>
            </a:r>
            <a:r>
              <a:rPr lang="en-US" sz="1200" b="0" i="0" u="none" strike="noStrike" dirty="0">
                <a:solidFill>
                  <a:srgbClr val="000000"/>
                </a:solidFill>
                <a:effectLst/>
              </a:rPr>
              <a:t>TWT-based Power Save with Enhanced Flexibility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24/1167</a:t>
            </a:r>
            <a:r>
              <a:rPr lang="en-US" sz="1200" dirty="0"/>
              <a:t> </a:t>
            </a:r>
            <a:r>
              <a:rPr lang="en-US" sz="1200" b="0" i="0" u="none" strike="noStrike" dirty="0">
                <a:solidFill>
                  <a:srgbClr val="000000"/>
                </a:solidFill>
                <a:effectLst/>
              </a:rPr>
              <a:t>EML(SR/MR) Based Dynamic Power Save Design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24/1227</a:t>
            </a:r>
            <a:r>
              <a:rPr lang="en-US" sz="1200" dirty="0"/>
              <a:t> </a:t>
            </a:r>
            <a:r>
              <a:rPr lang="en-US" sz="1200" b="0" i="0" u="none" strike="noStrike" dirty="0">
                <a:solidFill>
                  <a:srgbClr val="000000"/>
                </a:solidFill>
                <a:effectLst/>
              </a:rPr>
              <a:t>Some usage of intermediate FCS</a:t>
            </a:r>
            <a:r>
              <a:rPr lang="en-US" sz="1200" dirty="0"/>
              <a:t> 					</a:t>
            </a:r>
            <a:r>
              <a:rPr lang="en-US" sz="1200" b="0" i="0" u="none" strike="noStrike" dirty="0">
                <a:solidFill>
                  <a:srgbClr val="000000"/>
                </a:solidFill>
                <a:effectLst/>
              </a:rPr>
              <a:t>Cariou, Laurent</a:t>
            </a:r>
            <a:r>
              <a:rPr lang="en-US" sz="1200" dirty="0"/>
              <a:t> </a:t>
            </a:r>
          </a:p>
          <a:p>
            <a:pPr lvl="1">
              <a:buFont typeface="Arial" panose="020B0604020202020204" pitchFamily="34" charset="0"/>
              <a:buChar char="•"/>
            </a:pPr>
            <a:r>
              <a:rPr lang="en-US" sz="1200" b="0" i="0" u="none" strike="noStrike" dirty="0">
                <a:solidFill>
                  <a:srgbClr val="FF0000"/>
                </a:solidFill>
                <a:effectLst/>
              </a:rPr>
              <a:t>24/1240</a:t>
            </a:r>
            <a:r>
              <a:rPr lang="en-US" sz="1200" dirty="0"/>
              <a:t> </a:t>
            </a:r>
            <a:r>
              <a:rPr lang="en-US" sz="1200" b="0" i="0" u="none" strike="noStrike" dirty="0">
                <a:solidFill>
                  <a:srgbClr val="000000"/>
                </a:solidFill>
                <a:effectLst/>
              </a:rPr>
              <a:t>Thoughts on AP Power Saving</a:t>
            </a:r>
            <a:r>
              <a:rPr lang="en-US" sz="1200" dirty="0"/>
              <a:t> 					</a:t>
            </a:r>
            <a:r>
              <a:rPr lang="en-US" sz="1200" b="0" i="0" u="none" strike="noStrike" dirty="0">
                <a:solidFill>
                  <a:srgbClr val="000000"/>
                </a:solidFill>
                <a:effectLst/>
              </a:rPr>
              <a:t>Rubayet Shafin</a:t>
            </a:r>
          </a:p>
          <a:p>
            <a:pPr lvl="1">
              <a:buFont typeface="Arial" panose="020B0604020202020204" pitchFamily="34" charset="0"/>
              <a:buChar char="•"/>
            </a:pPr>
            <a:r>
              <a:rPr lang="en-US" sz="1200" dirty="0">
                <a:solidFill>
                  <a:srgbClr val="FF0000"/>
                </a:solidFill>
              </a:rPr>
              <a:t>24/1246 </a:t>
            </a:r>
            <a:r>
              <a:rPr lang="en-US" sz="1200" dirty="0"/>
              <a:t>Low-power-listening-mode-for-clients-follow up			Ming Gan</a:t>
            </a:r>
          </a:p>
          <a:p>
            <a:pPr lvl="1">
              <a:buFont typeface="Arial" panose="020B0604020202020204" pitchFamily="34" charset="0"/>
              <a:buChar char="•"/>
            </a:pPr>
            <a:r>
              <a:rPr lang="en-US" sz="1200" b="0" i="0" u="none" strike="noStrike" dirty="0">
                <a:solidFill>
                  <a:srgbClr val="FF0000"/>
                </a:solidFill>
                <a:effectLst/>
              </a:rPr>
              <a:t>24/1256</a:t>
            </a:r>
            <a:r>
              <a:rPr lang="en-US" sz="1200" dirty="0"/>
              <a:t> </a:t>
            </a:r>
            <a:r>
              <a:rPr lang="en-US" sz="1200" b="0" i="0" u="none" strike="noStrike" dirty="0">
                <a:solidFill>
                  <a:srgbClr val="000000"/>
                </a:solidFill>
                <a:effectLst/>
              </a:rPr>
              <a:t>The padding after intermediate FCS</a:t>
            </a:r>
            <a:r>
              <a:rPr lang="en-US" sz="1200" dirty="0"/>
              <a:t> 					</a:t>
            </a:r>
            <a:r>
              <a:rPr lang="en-US" sz="1200" b="0" i="0" u="none" strike="noStrike" dirty="0">
                <a:solidFill>
                  <a:srgbClr val="000000"/>
                </a:solidFill>
                <a:effectLst/>
              </a:rPr>
              <a:t>Yunbo Li</a:t>
            </a:r>
          </a:p>
          <a:p>
            <a:pPr lvl="1">
              <a:buFont typeface="Arial" panose="020B0604020202020204" pitchFamily="34" charset="0"/>
              <a:buChar char="•"/>
            </a:pPr>
            <a:r>
              <a:rPr lang="en-US" sz="1200" b="0" i="0" u="none" strike="noStrike" dirty="0">
                <a:solidFill>
                  <a:srgbClr val="FF0000"/>
                </a:solidFill>
                <a:effectLst/>
              </a:rPr>
              <a:t>24/1261</a:t>
            </a:r>
            <a:r>
              <a:rPr lang="en-US" sz="1200" dirty="0"/>
              <a:t> </a:t>
            </a:r>
            <a:r>
              <a:rPr lang="en-US" sz="1200" b="0" i="0" u="none" strike="noStrike" dirty="0">
                <a:solidFill>
                  <a:srgbClr val="000000"/>
                </a:solidFill>
                <a:effectLst/>
              </a:rPr>
              <a:t>Considerations on Client Power Save for 11bn</a:t>
            </a:r>
            <a:r>
              <a:rPr lang="en-US" sz="1200" dirty="0"/>
              <a:t> 			</a:t>
            </a:r>
            <a:r>
              <a:rPr lang="en-US" sz="1200" b="0" i="0" u="none" strike="noStrike" dirty="0">
                <a:solidFill>
                  <a:srgbClr val="000000"/>
                </a:solidFill>
                <a:effectLst/>
              </a:rPr>
              <a:t>Liuming Lu</a:t>
            </a:r>
            <a:r>
              <a:rPr lang="en-US" sz="12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44642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40015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dirty="0">
                <a:solidFill>
                  <a:srgbClr val="FF0000"/>
                </a:solidFill>
              </a:rPr>
              <a:t>24/1184 </a:t>
            </a:r>
            <a:r>
              <a:rPr lang="en-US" sz="1200" dirty="0"/>
              <a:t>Considerations on ELR transmission				Dongguk Lim</a:t>
            </a:r>
          </a:p>
          <a:p>
            <a:pPr lvl="1">
              <a:buFont typeface="Arial" panose="020B0604020202020204" pitchFamily="34" charset="0"/>
              <a:buChar char="•"/>
            </a:pPr>
            <a:r>
              <a:rPr lang="en-US" sz="1200" dirty="0">
                <a:solidFill>
                  <a:srgbClr val="FF0000"/>
                </a:solidFill>
              </a:rPr>
              <a:t>24/1232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FF0000"/>
                </a:solidFill>
                <a:effectLst/>
              </a:rPr>
              <a:t>24/1267</a:t>
            </a:r>
            <a:r>
              <a:rPr lang="en-US" sz="1200" dirty="0"/>
              <a:t> </a:t>
            </a:r>
            <a:r>
              <a:rPr lang="en-US" sz="1200" b="0" i="0" u="none" strike="noStrike" dirty="0">
                <a:solidFill>
                  <a:srgbClr val="000000"/>
                </a:solidFill>
                <a:effectLst/>
              </a:rPr>
              <a:t>Further Considerations for UHR preamble</a:t>
            </a:r>
            <a:r>
              <a:rPr lang="en-US" sz="1200" dirty="0"/>
              <a:t> 			</a:t>
            </a:r>
            <a:r>
              <a:rPr lang="en-US" sz="1200" b="0" i="0" u="none" strike="noStrike" dirty="0">
                <a:solidFill>
                  <a:srgbClr val="000000"/>
                </a:solidFill>
                <a:effectLst/>
              </a:rPr>
              <a:t>Sigurd Schelstraete</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sng" strike="noStrike" dirty="0">
                <a:solidFill>
                  <a:srgbClr val="0563C1"/>
                </a:solidFill>
                <a:effectLst/>
                <a:hlinkClick r:id="rId4"/>
              </a:rPr>
              <a:t>24/0625</a:t>
            </a:r>
            <a:r>
              <a:rPr lang="en-US" sz="1400" dirty="0"/>
              <a:t> </a:t>
            </a:r>
            <a:r>
              <a:rPr lang="en-US" sz="1400" b="0" i="0" u="none" strike="noStrike" dirty="0">
                <a:solidFill>
                  <a:srgbClr val="000000"/>
                </a:solidFill>
                <a:effectLst/>
              </a:rPr>
              <a:t>Thoughts on low latency traffic transmission</a:t>
            </a:r>
            <a:r>
              <a:rPr lang="en-US" sz="1400" dirty="0"/>
              <a:t> 				</a:t>
            </a:r>
            <a:r>
              <a:rPr lang="en-US" sz="1400" b="0" i="0" u="none" strike="noStrike" dirty="0">
                <a:solidFill>
                  <a:srgbClr val="000000"/>
                </a:solidFill>
                <a:effectLst/>
              </a:rPr>
              <a:t>Ryota Yamada</a:t>
            </a:r>
            <a:r>
              <a:rPr lang="en-US" sz="1400" dirty="0"/>
              <a:t> </a:t>
            </a:r>
          </a:p>
          <a:p>
            <a:pPr lvl="1">
              <a:buFont typeface="Arial" panose="020B0604020202020204" pitchFamily="34" charset="0"/>
              <a:buChar char="•"/>
            </a:pPr>
            <a:r>
              <a:rPr lang="en-US" sz="1400" b="0" i="0" u="none" strike="noStrike" dirty="0">
                <a:solidFill>
                  <a:srgbClr val="FF0000"/>
                </a:solidFill>
                <a:effectLst/>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 </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5"/>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6"/>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a:t>
            </a:r>
            <a:r>
              <a:rPr lang="en-US" sz="1400" b="0" i="0" u="none" strike="noStrike" dirty="0" err="1">
                <a:solidFill>
                  <a:srgbClr val="000000"/>
                </a:solidFill>
                <a:effectLst/>
              </a:rPr>
              <a:t>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211483</TotalTime>
  <Words>8717</Words>
  <Application>Microsoft Office PowerPoint</Application>
  <PresentationFormat>On-screen Show (4:3)</PresentationFormat>
  <Paragraphs>2032</Paragraphs>
  <Slides>70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1"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2024-07-15T14:34:26Z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