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29" r:id="rId21"/>
    <p:sldId id="1137" r:id="rId22"/>
    <p:sldId id="1157" r:id="rId23"/>
    <p:sldId id="1158" r:id="rId24"/>
    <p:sldId id="1006" r:id="rId25"/>
    <p:sldId id="1023" r:id="rId26"/>
    <p:sldId id="1024" r:id="rId27"/>
    <p:sldId id="1028" r:id="rId28"/>
    <p:sldId id="1143" r:id="rId29"/>
    <p:sldId id="1081" r:id="rId30"/>
    <p:sldId id="1082" r:id="rId31"/>
    <p:sldId id="1159" r:id="rId32"/>
    <p:sldId id="1160" r:id="rId33"/>
    <p:sldId id="1161" r:id="rId34"/>
    <p:sldId id="1162" r:id="rId35"/>
    <p:sldId id="1163" r:id="rId36"/>
    <p:sldId id="1164" r:id="rId37"/>
    <p:sldId id="1165" r:id="rId38"/>
    <p:sldId id="1166" r:id="rId39"/>
    <p:sldId id="356" r:id="rId40"/>
    <p:sldId id="1039" r:id="rId41"/>
    <p:sldId id="1156" r:id="rId42"/>
    <p:sldId id="1069" r:id="rId43"/>
    <p:sldId id="997" r:id="rId44"/>
    <p:sldId id="362" r:id="rId45"/>
    <p:sldId id="1034" r:id="rId46"/>
    <p:sldId id="3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35694F-9D83-49E1-B24D-CC9A039AB265}" v="17" dt="2024-06-11T18:24:48.9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802.11-24/0976r0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tianyu@apple.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dongguk.lim@lge.com" TargetMode="External"/><Relationship Id="rId11" Type="http://schemas.openxmlformats.org/officeDocument/2006/relationships/hyperlink" Target="mailto:srini.k1@samsung.com" TargetMode="External"/><Relationship Id="rId5" Type="http://schemas.openxmlformats.org/officeDocument/2006/relationships/hyperlink" Target="mailto:aasterja@qti.qualcomm.com" TargetMode="External"/><Relationship Id="rId10" Type="http://schemas.openxmlformats.org/officeDocument/2006/relationships/hyperlink" Target="mailto:xiaofei.wang@interdigital.com" TargetMode="External"/><Relationship Id="rId4" Type="http://schemas.openxmlformats.org/officeDocument/2006/relationships/hyperlink" Target="mailto:yusuke.asai@ntt.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July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2024 meeting, and conf calls</a:t>
            </a:r>
          </a:p>
          <a:p>
            <a:pPr>
              <a:buFont typeface="Arial" panose="020B0604020202020204" pitchFamily="34" charset="0"/>
              <a:buChar char="•"/>
            </a:pPr>
            <a:r>
              <a:rPr lang="en-US" sz="1800" dirty="0"/>
              <a:t>Approve TGbn minutes from May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September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572000" cy="4873625"/>
          </a:xfrm>
        </p:spPr>
        <p:txBody>
          <a:bodyPr/>
          <a:lstStyle/>
          <a:p>
            <a:pPr>
              <a:lnSpc>
                <a:spcPct val="80000"/>
              </a:lnSpc>
              <a:buFont typeface="Arial" panose="020B0604020202020204" pitchFamily="34" charset="0"/>
              <a:buChar char="•"/>
            </a:pPr>
            <a:r>
              <a:rPr lang="en-US" altLang="en-US" sz="1400" dirty="0"/>
              <a:t>Monday AM1 (08:00-10:00)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Monday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May 2024 meeting, and conf calls</a:t>
            </a:r>
          </a:p>
          <a:p>
            <a:pPr lvl="1">
              <a:lnSpc>
                <a:spcPct val="80000"/>
              </a:lnSpc>
              <a:buFont typeface="Arial" panose="020B0604020202020204" pitchFamily="34" charset="0"/>
              <a:buChar char="•"/>
            </a:pPr>
            <a:r>
              <a:rPr lang="en-US" altLang="en-US" sz="1200" dirty="0"/>
              <a:t>Approve TGbn minutes from May 2024 meeting</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601787"/>
            <a:ext cx="4343400"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b="1" dirty="0"/>
              <a:t>PHY Ad-Hoc session (chaired by Sigurd)</a:t>
            </a:r>
          </a:p>
          <a:p>
            <a:pPr lvl="1">
              <a:lnSpc>
                <a:spcPct val="80000"/>
              </a:lnSpc>
              <a:buFont typeface="Arial" panose="020B0604020202020204" pitchFamily="34" charset="0"/>
              <a:buChar char="•"/>
            </a:pPr>
            <a:r>
              <a:rPr lang="en-US" altLang="en-US" sz="1200" b="1" dirty="0"/>
              <a:t>MAC Ad-Hoc session (chaired by Jeongki)</a:t>
            </a:r>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September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July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974924281"/>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dirty="0">
                          <a:solidFill>
                            <a:schemeClr val="bg1">
                              <a:lumMod val="85000"/>
                            </a:schemeClr>
                          </a:solidFill>
                        </a:rPr>
                        <a:t>TGbe</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62147123"/>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45756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0353867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840254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Topic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6881169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May 2024 meeting, and conf calls</a:t>
            </a:r>
          </a:p>
          <a:p>
            <a:pPr lvl="0">
              <a:lnSpc>
                <a:spcPct val="80000"/>
              </a:lnSpc>
              <a:buFont typeface="Arial" panose="020B0604020202020204" pitchFamily="34" charset="0"/>
              <a:buChar char="•"/>
            </a:pPr>
            <a:r>
              <a:rPr lang="en-US" altLang="en-US" sz="1800" dirty="0"/>
              <a:t>Approve TG minutes from May 2024, and conf calls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May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2000" dirty="0"/>
              <a:t>Since the May interim </a:t>
            </a:r>
          </a:p>
          <a:p>
            <a:pPr marL="800100" lvl="1" indent="-342900">
              <a:buFont typeface="Arial" panose="020B0604020202020204" pitchFamily="34" charset="0"/>
              <a:buChar char="•"/>
            </a:pPr>
            <a:r>
              <a:rPr lang="en-US" sz="1800" dirty="0"/>
              <a:t>…</a:t>
            </a:r>
            <a:endParaRPr lang="en-US" sz="1400" dirty="0"/>
          </a:p>
          <a:p>
            <a:pPr>
              <a:buFont typeface="Arial" panose="020B0604020202020204" pitchFamily="34" charset="0"/>
              <a:buChar char="•"/>
            </a:pPr>
            <a:r>
              <a:rPr lang="en-US" sz="2000" dirty="0"/>
              <a:t>Targets for the July plenary</a:t>
            </a:r>
          </a:p>
          <a:p>
            <a:pPr marL="800100" lvl="1" indent="-342900">
              <a:buFont typeface="Arial" panose="020B0604020202020204" pitchFamily="34" charset="0"/>
              <a:buChar char="•"/>
            </a:pPr>
            <a:r>
              <a:rPr lang="en-US" sz="1800" dirty="0"/>
              <a:t>…</a:t>
            </a:r>
            <a:endParaRPr lang="en-US" sz="1600" dirty="0"/>
          </a:p>
          <a:p>
            <a:pPr marL="800100"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May interim:</a:t>
            </a:r>
          </a:p>
          <a:p>
            <a:pPr lvl="1">
              <a:buFont typeface="Arial" panose="020B0604020202020204" pitchFamily="34" charset="0"/>
              <a:buChar char="•"/>
            </a:pPr>
            <a:r>
              <a:rPr lang="en-US" sz="1800" dirty="0">
                <a:solidFill>
                  <a:schemeClr val="tx1"/>
                </a:solidFill>
              </a:rPr>
              <a:t>Teleconferences May-July:</a:t>
            </a:r>
          </a:p>
          <a:p>
            <a:endParaRPr lang="en-US" sz="1800" dirty="0"/>
          </a:p>
          <a:p>
            <a:r>
              <a:rPr lang="en-US" sz="1800" dirty="0"/>
              <a:t>Move: 			Second:</a:t>
            </a:r>
          </a:p>
          <a:p>
            <a:r>
              <a:rPr lang="en-US" sz="1800" dirty="0"/>
              <a:t>Discussion:</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(Topic)</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chemeClr val="tx1"/>
                </a:solidFill>
              </a:rPr>
              <a:t>Straw Polls (20’)</a:t>
            </a:r>
          </a:p>
          <a:p>
            <a:pPr>
              <a:buFont typeface="Arial" panose="020B0604020202020204" pitchFamily="34" charset="0"/>
              <a:buChar char="•"/>
            </a:pPr>
            <a:r>
              <a:rPr lang="en-US" sz="1400" b="0" dirty="0">
                <a:solidFill>
                  <a:schemeClr val="tx1"/>
                </a:solidFill>
              </a:rPr>
              <a:t>…</a:t>
            </a:r>
          </a:p>
          <a:p>
            <a:pPr>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a:t>
            </a:r>
            <a:endParaRPr lang="en-US" sz="1800" b="0" dirty="0">
              <a:solidFill>
                <a:srgbClr val="FFC000"/>
              </a:solidFill>
            </a:endParaRP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9186862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July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https://cvent.me/dkO9BB</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42775916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3099927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6422455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854469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1275124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886114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PHY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7179010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US" sz="1600" dirty="0"/>
              <a:t>Adjourn</a:t>
            </a:r>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0472678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September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solidFill>
                  <a:schemeClr val="tx1"/>
                </a:solidFill>
              </a:rPr>
              <a:t>Straw Polls (20’)</a:t>
            </a:r>
          </a:p>
          <a:p>
            <a:pPr>
              <a:buFont typeface="Arial" panose="020B0604020202020204" pitchFamily="34" charset="0"/>
              <a:buChar char="•"/>
            </a:pPr>
            <a:r>
              <a:rPr lang="en-US" sz="1600" b="0" dirty="0">
                <a:solidFill>
                  <a:schemeClr val="tx1"/>
                </a:solidFill>
              </a:rPr>
              <a:t>…</a:t>
            </a:r>
            <a:endParaRPr lang="en-US" sz="1600" b="0" i="0" u="none" strike="noStrike" dirty="0">
              <a:solidFill>
                <a:schemeClr val="tx1"/>
              </a:solidFill>
              <a:effectLst/>
            </a:endParaRP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0C735-A2BA-95B9-9AEB-C43D4F81E29F}"/>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EC143FC1-3506-5CAD-4A69-15E9FA1592A6}"/>
              </a:ext>
            </a:extLst>
          </p:cNvPr>
          <p:cNvSpPr>
            <a:spLocks noGrp="1"/>
          </p:cNvSpPr>
          <p:nvPr>
            <p:ph idx="1"/>
          </p:nvPr>
        </p:nvSpPr>
        <p:spPr>
          <a:xfrm>
            <a:off x="685800" y="1981200"/>
            <a:ext cx="7770813" cy="4113213"/>
          </a:xfrm>
        </p:spPr>
        <p:txBody>
          <a:bodyPr/>
          <a:lstStyle/>
          <a:p>
            <a:r>
              <a:rPr lang="en-US" sz="2000" dirty="0"/>
              <a:t>…</a:t>
            </a:r>
          </a:p>
          <a:p>
            <a:endParaRPr lang="en-US" sz="2000" dirty="0"/>
          </a:p>
        </p:txBody>
      </p:sp>
      <p:sp>
        <p:nvSpPr>
          <p:cNvPr id="4" name="Slide Number Placeholder 3">
            <a:extLst>
              <a:ext uri="{FF2B5EF4-FFF2-40B4-BE49-F238E27FC236}">
                <a16:creationId xmlns:a16="http://schemas.microsoft.com/office/drawing/2014/main" id="{8F539BE4-2084-BF94-8EB0-41C163851F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D45C03AB-AC35-05A9-855D-B5F2DB32BD47}"/>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D3FD34C-CC58-E071-9C7E-949C1661A8C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531426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chemeClr val="tx1"/>
                </a:solidFill>
              </a:rPr>
              <a:t>24/171rX TGbn Motions List Part 1 </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600200"/>
            <a:ext cx="7770813" cy="4875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a:t>
            </a: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September 2024</a:t>
            </a:r>
          </a:p>
        </p:txBody>
      </p:sp>
      <p:sp>
        <p:nvSpPr>
          <p:cNvPr id="15" name="Content Placeholder 14">
            <a:extLst>
              <a:ext uri="{FF2B5EF4-FFF2-40B4-BE49-F238E27FC236}">
                <a16:creationId xmlns:a16="http://schemas.microsoft.com/office/drawing/2014/main" id="{B18EE843-0CAA-1A10-75C4-BF9B3D91385D}"/>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768268AB-4E8E-8E1A-D3A5-EF8F844ECB7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Dongguk Lim (</a:t>
            </a:r>
            <a:r>
              <a:rPr lang="en-GB" sz="1400" dirty="0">
                <a:hlinkClick r:id="rId6"/>
              </a:rPr>
              <a:t>dongguk.lim@lge.com</a:t>
            </a:r>
            <a:r>
              <a:rPr lang="en-GB" sz="1400" dirty="0"/>
              <a:t>), Sigurd Schelstraete (</a:t>
            </a:r>
            <a:r>
              <a:rPr lang="en-GB" sz="1400" dirty="0">
                <a:hlinkClick r:id="rId7"/>
              </a:rPr>
              <a:t>sschelstraete@maxlinear.com</a:t>
            </a:r>
            <a:r>
              <a:rPr lang="en-GB" sz="1400" dirty="0"/>
              <a:t>), Tianyu Wu (</a:t>
            </a:r>
            <a:r>
              <a:rPr lang="en-GB" sz="1400" dirty="0">
                <a:hlinkClick r:id="rId8"/>
              </a:rPr>
              <a:t>tianyu@apple.com</a:t>
            </a:r>
            <a:r>
              <a:rPr lang="en-GB" sz="1400" dirty="0"/>
              <a:t>), </a:t>
            </a:r>
          </a:p>
          <a:p>
            <a:pPr marL="800100" lvl="1">
              <a:buFont typeface="Arial" panose="020B0604020202020204" pitchFamily="34" charset="0"/>
              <a:buChar char="•"/>
            </a:pPr>
            <a:r>
              <a:rPr lang="en-GB" sz="1400" b="1" dirty="0"/>
              <a:t>MAC:</a:t>
            </a:r>
            <a:r>
              <a:rPr lang="en-GB" sz="1400" dirty="0"/>
              <a:t> Jeongki Kim (</a:t>
            </a:r>
            <a:r>
              <a:rPr lang="en-GB" sz="1400" dirty="0">
                <a:hlinkClick r:id="rId9"/>
              </a:rPr>
              <a:t>jeongki.kim.ieee@gmail.com</a:t>
            </a:r>
            <a:r>
              <a:rPr lang="en-GB" sz="1400" dirty="0"/>
              <a:t>), Xiaofei Wang (</a:t>
            </a:r>
            <a:r>
              <a:rPr lang="en-GB" sz="1400" dirty="0">
                <a:hlinkClick r:id="rId10"/>
              </a:rPr>
              <a:t>xiaofei.wang@interdigital.com</a:t>
            </a:r>
            <a:r>
              <a:rPr lang="en-GB" sz="1400" dirty="0"/>
              <a:t>), Srinivas Kandala (</a:t>
            </a:r>
            <a:r>
              <a:rPr lang="en-GB" sz="1400" dirty="0">
                <a:hlinkClick r:id="rId11"/>
              </a:rPr>
              <a:t>srini.k1@samsung.com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207058</TotalTime>
  <Words>3259</Words>
  <Application>Microsoft Office PowerPoint</Application>
  <PresentationFormat>On-screen Show (4:3)</PresentationFormat>
  <Paragraphs>517</Paragraphs>
  <Slides>46</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6"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July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 Pending SPs</vt:lpstr>
      <vt:lpstr>Monday PHY Agenda–AM1</vt:lpstr>
      <vt:lpstr>Monday MAC Agenda–AM1</vt:lpstr>
      <vt:lpstr>Monday Joint Agenda-PM1</vt:lpstr>
      <vt:lpstr>Summary from May 2024 meeting</vt:lpstr>
      <vt:lpstr>Approve TG Minutes</vt:lpstr>
      <vt:lpstr>Submissions (Topic)</vt:lpstr>
      <vt:lpstr>Straw Polls</vt:lpstr>
      <vt:lpstr>Monday PHY Agenda–PM2</vt:lpstr>
      <vt:lpstr>Monday MAC Agenda–PM2</vt:lpstr>
      <vt:lpstr>Tuesday PHY Agenda–PM1</vt:lpstr>
      <vt:lpstr>Tuesday MAC Agenda–PM1</vt:lpstr>
      <vt:lpstr>Wednesday PHY Agenda–AM1</vt:lpstr>
      <vt:lpstr>Wednesday MAC Agenda–AM1</vt:lpstr>
      <vt:lpstr>Wednesday PHY Agenda–AM2</vt:lpstr>
      <vt:lpstr>Wednesday MAC Agenda–AM2</vt:lpstr>
      <vt:lpstr>Thursday PHY Agenda–AM2</vt:lpstr>
      <vt:lpstr>Thursday MAC Agenda–AM2</vt:lpstr>
      <vt:lpstr>Thursday Joint Agenda-PM2</vt:lpstr>
      <vt:lpstr>Submissions</vt:lpstr>
      <vt:lpstr>Straw Polls</vt:lpstr>
      <vt:lpstr>Motions</vt:lpstr>
      <vt:lpstr>Teleconference Plan</vt:lpstr>
      <vt:lpstr>Goals for September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2024-06-11T18:24:50Z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