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8" r:id="rId4"/>
    <p:sldId id="294" r:id="rId5"/>
    <p:sldId id="269" r:id="rId6"/>
    <p:sldId id="260" r:id="rId7"/>
    <p:sldId id="261" r:id="rId8"/>
    <p:sldId id="263" r:id="rId9"/>
    <p:sldId id="283" r:id="rId10"/>
    <p:sldId id="284" r:id="rId11"/>
    <p:sldId id="262" r:id="rId12"/>
    <p:sldId id="287" r:id="rId13"/>
    <p:sldId id="288" r:id="rId14"/>
    <p:sldId id="289" r:id="rId15"/>
    <p:sldId id="270" r:id="rId16"/>
    <p:sldId id="2400" r:id="rId17"/>
    <p:sldId id="2399" r:id="rId18"/>
    <p:sldId id="310" r:id="rId19"/>
    <p:sldId id="311"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varScale="1">
        <p:scale>
          <a:sx n="65" d="100"/>
          <a:sy n="65" d="100"/>
        </p:scale>
        <p:origin x="96" y="31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24/06/01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634653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802.11-24/0965r1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June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0651-45-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4/11-24-0952-00-00bh-resolutions-for-editorial-comments.xlsx" TargetMode="External"/><Relationship Id="rId5" Type="http://schemas.openxmlformats.org/officeDocument/2006/relationships/hyperlink" Target="https://mentor.ieee.org/802.11/dcn/24/11-24-0883-06-00bh-p802-11bh-initial-sa-comments.xlsx" TargetMode="External"/><Relationship Id="rId4" Type="http://schemas.openxmlformats.org/officeDocument/2006/relationships/hyperlink" Target="https://mentor.ieee.org/802.11/dcn/24/11-24-0929-01-00bh-invitation-letter-for-june-tgbh-adhoc-sunnyvale.docx"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4/11-24-0968-00-00bh-tgbh-sa-ballot-misc-cids.docx" TargetMode="External"/><Relationship Id="rId3" Type="http://schemas.openxmlformats.org/officeDocument/2006/relationships/hyperlink" Target="https://mentor.ieee.org/802.11/dcn/24/11-24-0789-03-00bh-cr-for-pasn-id.docm" TargetMode="External"/><Relationship Id="rId7" Type="http://schemas.openxmlformats.org/officeDocument/2006/relationships/hyperlink" Target="https://mentor.ieee.org/802.11/dcn/24/11-24-0931-00-00bh-cids-3121-and-3122.docx" TargetMode="External"/><Relationship Id="rId12" Type="http://schemas.openxmlformats.org/officeDocument/2006/relationships/hyperlink" Target="https://mentor.ieee.org/802.11/dcn/24/11-24-0898-01-00bh-sa-cr-for-cid3131.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mentor.ieee.org/802.11/dcn/24/11-24-0895-01-00bh-cr-for-sa-comments-in-11-10-9.docx" TargetMode="External"/><Relationship Id="rId11" Type="http://schemas.openxmlformats.org/officeDocument/2006/relationships/hyperlink" Target="https://mentor.ieee.org/802.11/dcn/24/11-24-0919-03-00bh-cr-on-activated-vs-supported.docx" TargetMode="External"/><Relationship Id="rId5" Type="http://schemas.openxmlformats.org/officeDocument/2006/relationships/hyperlink" Target="https://mentor.ieee.org/802.11/dcn/24/11-24-0893-02-00bh-cr-for-sa-comments-in-9-4-2.docx" TargetMode="External"/><Relationship Id="rId10" Type="http://schemas.openxmlformats.org/officeDocument/2006/relationships/hyperlink" Target="https://mentor.ieee.org/802.11/dcn/23/11-23-2148-01-00bh-probability-of-irm-duplicates.pptx" TargetMode="External"/><Relationship Id="rId4" Type="http://schemas.openxmlformats.org/officeDocument/2006/relationships/hyperlink" Target="https://mentor.ieee.org/802.11/dcn/24/11-24-0916-05-00bh-cids-on-irm.docx" TargetMode="External"/><Relationship Id="rId9" Type="http://schemas.openxmlformats.org/officeDocument/2006/relationships/hyperlink" Target="https://mentor.ieee.org/802.11/dcn/24/11-24-0884-00-00bh-p802-11bh-initial-sa-comments-personal-comments.xlsx"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TGbh-agenda-2024-June-4</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2024-06-03</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4 June 2024</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400" dirty="0"/>
              <a:t>Timeline reminder (slide 16)</a:t>
            </a:r>
          </a:p>
          <a:p>
            <a:pPr marL="857250" lvl="1" indent="-457200">
              <a:lnSpc>
                <a:spcPct val="70000"/>
              </a:lnSpc>
              <a:spcBef>
                <a:spcPts val="300"/>
              </a:spcBef>
              <a:spcAft>
                <a:spcPts val="600"/>
              </a:spcAft>
              <a:buFont typeface="Arial" panose="020B0604020202020204" pitchFamily="34" charset="0"/>
              <a:buChar char="•"/>
              <a:defRPr/>
            </a:pPr>
            <a:r>
              <a:rPr lang="en-US" sz="2400" dirty="0"/>
              <a:t>Motions record: </a:t>
            </a:r>
            <a:r>
              <a:rPr lang="en-US" sz="2400" b="0" dirty="0">
                <a:hlinkClick r:id="rId3"/>
              </a:rPr>
              <a:t>11-22/0651r45</a:t>
            </a:r>
            <a:endParaRPr lang="en-US" sz="2400" b="0" dirty="0"/>
          </a:p>
          <a:p>
            <a:pPr marL="857250" lvl="1" indent="-457200">
              <a:lnSpc>
                <a:spcPct val="70000"/>
              </a:lnSpc>
              <a:spcBef>
                <a:spcPts val="300"/>
              </a:spcBef>
              <a:spcAft>
                <a:spcPts val="600"/>
              </a:spcAft>
              <a:buFont typeface="Arial" panose="020B0604020202020204" pitchFamily="34" charset="0"/>
              <a:buChar char="•"/>
              <a:defRPr/>
            </a:pPr>
            <a:r>
              <a:rPr lang="en-US" sz="2400" dirty="0"/>
              <a:t>Reminder: Ad hoc (F2F/Hybrid), June 18-20: </a:t>
            </a:r>
            <a:r>
              <a:rPr lang="en-US" sz="2400" dirty="0">
                <a:hlinkClick r:id="rId4"/>
              </a:rPr>
              <a:t>11-24/0929r1</a:t>
            </a:r>
            <a:r>
              <a:rPr lang="en-US" sz="2400" dirty="0"/>
              <a:t> </a:t>
            </a:r>
            <a:endParaRPr lang="en-US" sz="2400" b="0" dirty="0"/>
          </a:p>
          <a:p>
            <a:pPr marL="457200" indent="-457200">
              <a:lnSpc>
                <a:spcPct val="70000"/>
              </a:lnSpc>
              <a:spcBef>
                <a:spcPts val="300"/>
              </a:spcBef>
              <a:spcAft>
                <a:spcPts val="600"/>
              </a:spcAft>
              <a:buFont typeface="Arial" panose="020B0604020202020204" pitchFamily="34" charset="0"/>
              <a:buChar char="•"/>
              <a:defRPr/>
            </a:pPr>
            <a:r>
              <a:rPr lang="en-US" dirty="0"/>
              <a:t>Comment Resolution, Initial SA ballot</a:t>
            </a:r>
          </a:p>
          <a:p>
            <a:pPr marL="857250" lvl="1" indent="-457200">
              <a:lnSpc>
                <a:spcPct val="70000"/>
              </a:lnSpc>
              <a:spcBef>
                <a:spcPts val="300"/>
              </a:spcBef>
              <a:spcAft>
                <a:spcPts val="600"/>
              </a:spcAft>
              <a:buFont typeface="Arial" panose="020B0604020202020204" pitchFamily="34" charset="0"/>
              <a:buChar char="•"/>
              <a:defRPr/>
            </a:pPr>
            <a:r>
              <a:rPr lang="en-US" sz="2400" dirty="0"/>
              <a:t>Comment resolution document: </a:t>
            </a:r>
            <a:r>
              <a:rPr lang="en-US" sz="2400" dirty="0">
                <a:hlinkClick r:id="rId5"/>
              </a:rPr>
              <a:t>11-24/0883r6</a:t>
            </a:r>
            <a:r>
              <a:rPr lang="en-US" sz="2400" dirty="0"/>
              <a:t> </a:t>
            </a:r>
          </a:p>
          <a:p>
            <a:pPr marL="1257300" lvl="2" indent="-457200">
              <a:lnSpc>
                <a:spcPct val="70000"/>
              </a:lnSpc>
              <a:spcBef>
                <a:spcPts val="300"/>
              </a:spcBef>
              <a:spcAft>
                <a:spcPts val="600"/>
              </a:spcAft>
              <a:buFont typeface="Arial" panose="020B0604020202020204" pitchFamily="34" charset="0"/>
              <a:buChar char="•"/>
              <a:defRPr/>
            </a:pPr>
            <a:r>
              <a:rPr lang="en-US" sz="2200" dirty="0"/>
              <a:t>Unassigned:</a:t>
            </a:r>
          </a:p>
          <a:p>
            <a:pPr marL="1714500" lvl="3" indent="-457200">
              <a:lnSpc>
                <a:spcPct val="70000"/>
              </a:lnSpc>
              <a:spcBef>
                <a:spcPts val="300"/>
              </a:spcBef>
              <a:spcAft>
                <a:spcPts val="600"/>
              </a:spcAft>
              <a:buFont typeface="Arial" panose="020B0604020202020204" pitchFamily="34" charset="0"/>
              <a:buChar char="•"/>
              <a:defRPr/>
            </a:pPr>
            <a:r>
              <a:rPr lang="en-US" sz="2000" dirty="0"/>
              <a:t>CID 3007: Jay Yang?</a:t>
            </a:r>
          </a:p>
          <a:p>
            <a:pPr marL="1714500" lvl="3" indent="-457200">
              <a:lnSpc>
                <a:spcPct val="70000"/>
              </a:lnSpc>
              <a:spcBef>
                <a:spcPts val="300"/>
              </a:spcBef>
              <a:spcAft>
                <a:spcPts val="600"/>
              </a:spcAft>
              <a:buFont typeface="Arial" panose="020B0604020202020204" pitchFamily="34" charset="0"/>
              <a:buChar char="•"/>
              <a:defRPr/>
            </a:pPr>
            <a:r>
              <a:rPr lang="en-US" sz="2000" dirty="0"/>
              <a:t>CID 3095: Discuss</a:t>
            </a:r>
          </a:p>
          <a:p>
            <a:pPr marL="1714500" lvl="3" indent="-457200">
              <a:lnSpc>
                <a:spcPct val="70000"/>
              </a:lnSpc>
              <a:spcBef>
                <a:spcPts val="300"/>
              </a:spcBef>
              <a:spcAft>
                <a:spcPts val="600"/>
              </a:spcAft>
              <a:buFont typeface="Arial" panose="020B0604020202020204" pitchFamily="34" charset="0"/>
              <a:buChar char="•"/>
              <a:defRPr/>
            </a:pPr>
            <a:r>
              <a:rPr lang="en-US" sz="2000" dirty="0"/>
              <a:t>CID 3137, 3183, 3190: Mark Rison/Discuss?</a:t>
            </a:r>
          </a:p>
          <a:p>
            <a:pPr marL="857250" lvl="1" indent="-457200">
              <a:lnSpc>
                <a:spcPct val="70000"/>
              </a:lnSpc>
              <a:spcBef>
                <a:spcPts val="300"/>
              </a:spcBef>
              <a:spcAft>
                <a:spcPts val="600"/>
              </a:spcAft>
              <a:buFont typeface="Arial" panose="020B0604020202020204" pitchFamily="34" charset="0"/>
              <a:buChar char="•"/>
              <a:defRPr/>
            </a:pPr>
            <a:r>
              <a:rPr lang="en-US" sz="2400" dirty="0"/>
              <a:t>Editorial CIDs update: </a:t>
            </a:r>
            <a:r>
              <a:rPr lang="en-US" sz="2400" dirty="0">
                <a:hlinkClick r:id="rId6"/>
              </a:rPr>
              <a:t>11-24/0952r0</a:t>
            </a:r>
            <a:r>
              <a:rPr lang="en-US" sz="2400" dirty="0"/>
              <a:t> (Ansley)</a:t>
            </a:r>
          </a:p>
          <a:p>
            <a:pPr marL="857250" lvl="1" indent="-457200">
              <a:lnSpc>
                <a:spcPct val="70000"/>
              </a:lnSpc>
              <a:spcBef>
                <a:spcPts val="300"/>
              </a:spcBef>
              <a:spcAft>
                <a:spcPts val="600"/>
              </a:spcAft>
              <a:buFont typeface="Arial" panose="020B0604020202020204" pitchFamily="34" charset="0"/>
              <a:buChar char="•"/>
              <a:defRPr/>
            </a:pPr>
            <a:r>
              <a:rPr lang="en-US" sz="2400" dirty="0"/>
              <a:t>Comment review and resolution (slide 17)</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 (updated May 14, 2024)</a:t>
            </a:r>
          </a:p>
        </p:txBody>
      </p:sp>
      <p:sp>
        <p:nvSpPr>
          <p:cNvPr id="15366" name="Rectangle 3"/>
          <p:cNvSpPr>
            <a:spLocks noGrp="1" noChangeArrowheads="1"/>
          </p:cNvSpPr>
          <p:nvPr>
            <p:ph type="body" idx="1"/>
          </p:nvPr>
        </p:nvSpPr>
        <p:spPr>
          <a:xfrm>
            <a:off x="838200" y="1600200"/>
            <a:ext cx="10820400" cy="4876800"/>
          </a:xfrm>
        </p:spPr>
        <p:txBody>
          <a:bodyPr/>
          <a:lstStyle/>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00FF00"/>
                </a:highlight>
                <a:latin typeface="Times New Roman"/>
                <a:ea typeface="MS Gothic"/>
              </a:rPr>
              <a:t>Jan 2024</a:t>
            </a:r>
          </a:p>
          <a:p>
            <a:pPr lvl="1" algn="just">
              <a:spcBef>
                <a:spcPts val="0"/>
              </a:spcBef>
              <a:defRPr/>
            </a:pPr>
            <a:r>
              <a:rPr lang="en-US" altLang="zh-CN" sz="2400" dirty="0">
                <a:latin typeface="Times New Roman"/>
                <a:ea typeface="MS Gothic"/>
              </a:rPr>
              <a:t>Recirculation LB (D4.0)			</a:t>
            </a:r>
            <a:r>
              <a:rPr lang="en-US" altLang="zh-CN" sz="2400" dirty="0">
                <a:highlight>
                  <a:srgbClr val="00FF00"/>
                </a:highlight>
                <a:latin typeface="Times New Roman"/>
                <a:ea typeface="MS Gothic"/>
              </a:rPr>
              <a:t>Mar 2024</a:t>
            </a:r>
          </a:p>
          <a:p>
            <a:pPr lvl="1" algn="just">
              <a:spcBef>
                <a:spcPts val="0"/>
              </a:spcBef>
              <a:defRPr/>
            </a:pPr>
            <a:r>
              <a:rPr lang="en-US" altLang="zh-CN" sz="2400" dirty="0">
                <a:latin typeface="Times New Roman"/>
                <a:ea typeface="MS Gothic"/>
              </a:rPr>
              <a:t>Initial SA Ballot (D4.0)			</a:t>
            </a:r>
            <a:r>
              <a:rPr lang="en-US" altLang="zh-CN" sz="2400" dirty="0">
                <a:highlight>
                  <a:srgbClr val="00FF00"/>
                </a:highlight>
                <a:latin typeface="Times New Roman"/>
                <a:ea typeface="MS Gothic"/>
              </a:rPr>
              <a:t>May 2024</a:t>
            </a:r>
          </a:p>
          <a:p>
            <a:pPr lvl="1" algn="just">
              <a:spcBef>
                <a:spcPts val="0"/>
              </a:spcBef>
              <a:defRPr/>
            </a:pPr>
            <a:r>
              <a:rPr lang="en-US" altLang="zh-CN" sz="2400" dirty="0">
                <a:latin typeface="Times New Roman"/>
                <a:ea typeface="MS Gothic"/>
              </a:rPr>
              <a:t>Recirculation SA LB (D5.0)		</a:t>
            </a:r>
            <a:r>
              <a:rPr lang="en-US" altLang="zh-CN" sz="2400" dirty="0">
                <a:highlight>
                  <a:srgbClr val="FFFF00"/>
                </a:highlight>
                <a:latin typeface="Times New Roman"/>
                <a:ea typeface="MS Gothic"/>
              </a:rPr>
              <a:t>June 2024</a:t>
            </a:r>
          </a:p>
          <a:p>
            <a:pPr lvl="1" algn="just">
              <a:spcBef>
                <a:spcPts val="0"/>
              </a:spcBef>
              <a:defRPr/>
            </a:pPr>
            <a:r>
              <a:rPr lang="en-US" altLang="zh-CN" sz="2400" dirty="0">
                <a:latin typeface="Times New Roman"/>
                <a:ea typeface="MS Gothic"/>
              </a:rPr>
              <a:t>Final 802.11 WG approval		Jul 2024		</a:t>
            </a:r>
          </a:p>
          <a:p>
            <a:pPr lvl="1" algn="just">
              <a:spcBef>
                <a:spcPts val="0"/>
              </a:spcBef>
              <a:defRPr/>
            </a:pPr>
            <a:r>
              <a:rPr lang="en-US" altLang="zh-CN" sz="2400" dirty="0">
                <a:latin typeface="Times New Roman"/>
                <a:ea typeface="MS Gothic"/>
              </a:rPr>
              <a:t>802 EC approval					Jul 2024</a:t>
            </a:r>
          </a:p>
          <a:p>
            <a:pPr lvl="1" algn="just">
              <a:spcBef>
                <a:spcPts val="0"/>
              </a:spcBef>
              <a:defRPr/>
            </a:pPr>
            <a:r>
              <a:rPr lang="en-US" altLang="zh-CN" sz="2400" dirty="0">
                <a:latin typeface="Times New Roman"/>
                <a:ea typeface="MS Gothic"/>
              </a:rPr>
              <a:t>RevCom and SASB approval		Sep 2024</a:t>
            </a:r>
            <a:endParaRPr lang="en-US" dirty="0"/>
          </a:p>
          <a:p>
            <a:pPr>
              <a:spcBef>
                <a:spcPts val="0"/>
              </a:spcBef>
            </a:pPr>
            <a:endParaRPr lang="en-US" u="sng" dirty="0"/>
          </a:p>
        </p:txBody>
      </p:sp>
    </p:spTree>
    <p:extLst>
      <p:ext uri="{BB962C8B-B14F-4D97-AF65-F5344CB8AC3E}">
        <p14:creationId xmlns:p14="http://schemas.microsoft.com/office/powerpoint/2010/main" val="9669561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800" dirty="0">
                <a:hlinkClick r:id="rId3"/>
              </a:rPr>
              <a:t>https://mentor.ieee.org/802.11/dcn/24/11-24-0789-03-00bh-cr-for-pasn-id.docm</a:t>
            </a:r>
            <a:r>
              <a:rPr lang="en-US" sz="1800" dirty="0"/>
              <a:t> (Li) </a:t>
            </a:r>
            <a:r>
              <a:rPr lang="en-US" sz="1800" dirty="0">
                <a:highlight>
                  <a:srgbClr val="FFFF00"/>
                </a:highlight>
              </a:rPr>
              <a:t>update?</a:t>
            </a:r>
          </a:p>
          <a:p>
            <a:pPr marL="457200" indent="-457200">
              <a:spcBef>
                <a:spcPts val="300"/>
              </a:spcBef>
              <a:spcAft>
                <a:spcPts val="0"/>
              </a:spcAft>
              <a:buFont typeface="Arial" panose="020B0604020202020204" pitchFamily="34" charset="0"/>
              <a:buChar char="•"/>
              <a:defRPr/>
            </a:pPr>
            <a:r>
              <a:rPr lang="en-US" sz="1800" b="1" dirty="0">
                <a:effectLst/>
                <a:ea typeface="MS Mincho" panose="02020609040205080304" pitchFamily="49" charset="-128"/>
                <a:hlinkClick r:id="rId4"/>
              </a:rPr>
              <a:t>https://mentor.ieee.org/802.11/dcn/24/11-24-0916-05-00bh-cids-on-irm.docx</a:t>
            </a:r>
            <a:r>
              <a:rPr lang="en-US" sz="1800" b="1" dirty="0">
                <a:effectLst/>
                <a:ea typeface="MS Mincho" panose="02020609040205080304" pitchFamily="49" charset="-128"/>
              </a:rPr>
              <a:t> (Smith)</a:t>
            </a:r>
            <a:endParaRPr lang="en-US" sz="1800" b="1" dirty="0">
              <a:effectLst/>
              <a:highlight>
                <a:srgbClr val="FFFF00"/>
              </a:highlight>
              <a:ea typeface="MS Mincho" panose="02020609040205080304" pitchFamily="49" charset="-128"/>
            </a:endParaRPr>
          </a:p>
          <a:p>
            <a:pPr marL="457200" indent="-457200">
              <a:spcBef>
                <a:spcPts val="300"/>
              </a:spcBef>
              <a:spcAft>
                <a:spcPts val="0"/>
              </a:spcAft>
              <a:buFont typeface="Arial" panose="020B0604020202020204" pitchFamily="34" charset="0"/>
              <a:buChar char="•"/>
              <a:defRPr/>
            </a:pPr>
            <a:r>
              <a:rPr lang="en-US" sz="1800" dirty="0">
                <a:hlinkClick r:id="rId5"/>
              </a:rPr>
              <a:t>https://mentor.ieee.org/802.11/dcn/24/11-24-0893-02-00bh-cr-for-sa-comments-in-9-4-2.docx</a:t>
            </a:r>
            <a:r>
              <a:rPr lang="en-US" sz="1800" dirty="0"/>
              <a:t> (Yang)</a:t>
            </a:r>
          </a:p>
          <a:p>
            <a:pPr marL="457200" indent="-457200">
              <a:spcBef>
                <a:spcPts val="300"/>
              </a:spcBef>
              <a:spcAft>
                <a:spcPts val="0"/>
              </a:spcAft>
              <a:buFont typeface="Arial" panose="020B0604020202020204" pitchFamily="34" charset="0"/>
              <a:buChar char="•"/>
              <a:defRPr/>
            </a:pPr>
            <a:r>
              <a:rPr lang="en-US" sz="1800" dirty="0">
                <a:hlinkClick r:id="rId6"/>
              </a:rPr>
              <a:t>https://mentor.ieee.org/802.11/dcn/24/11-24-0895-01-00bh-cr-for-sa-comments-in-11-10-9.docx</a:t>
            </a:r>
            <a:r>
              <a:rPr lang="en-US" sz="1800" dirty="0"/>
              <a:t> (Yang)</a:t>
            </a:r>
          </a:p>
          <a:p>
            <a:pPr marL="457200" indent="-457200">
              <a:spcBef>
                <a:spcPts val="300"/>
              </a:spcBef>
              <a:spcAft>
                <a:spcPts val="0"/>
              </a:spcAft>
              <a:buFont typeface="Arial" panose="020B0604020202020204" pitchFamily="34" charset="0"/>
              <a:buChar char="•"/>
              <a:defRPr/>
            </a:pPr>
            <a:r>
              <a:rPr lang="en-US" sz="1800" dirty="0">
                <a:hlinkClick r:id="rId7"/>
              </a:rPr>
              <a:t>https://mentor.ieee.org/802.11/dcn/24/11-24-0931-00-00bh-cids-3121-and-3122.docx</a:t>
            </a:r>
            <a:r>
              <a:rPr lang="en-US" sz="1800" dirty="0"/>
              <a:t> (de la Oliva)</a:t>
            </a:r>
          </a:p>
          <a:p>
            <a:pPr marL="457200" indent="-457200">
              <a:spcBef>
                <a:spcPts val="300"/>
              </a:spcBef>
              <a:spcAft>
                <a:spcPts val="0"/>
              </a:spcAft>
              <a:buFont typeface="Arial" panose="020B0604020202020204" pitchFamily="34" charset="0"/>
              <a:buChar char="•"/>
              <a:defRPr/>
            </a:pPr>
            <a:r>
              <a:rPr lang="en-US" sz="1800" dirty="0">
                <a:hlinkClick r:id="rId8"/>
              </a:rPr>
              <a:t>https://mentor.ieee.org/802.11/dcn/24/11-24-0968-00-00bh-tgbh-sa-ballot-misc-cids.docx</a:t>
            </a:r>
            <a:r>
              <a:rPr lang="en-US" sz="1800" dirty="0"/>
              <a:t> (Smith)</a:t>
            </a:r>
          </a:p>
          <a:p>
            <a:pPr marL="457200" indent="-457200">
              <a:spcBef>
                <a:spcPts val="300"/>
              </a:spcBef>
              <a:spcAft>
                <a:spcPts val="0"/>
              </a:spcAft>
              <a:buFont typeface="Arial" panose="020B0604020202020204" pitchFamily="34" charset="0"/>
              <a:buChar char="•"/>
              <a:defRPr/>
            </a:pPr>
            <a:r>
              <a:rPr lang="en-US" sz="1800" dirty="0">
                <a:hlinkClick r:id="rId9"/>
              </a:rPr>
              <a:t>https://mentor.ieee.org/802.11/dcn/24/11-24-0884-00-00bh-p802-11bh-initial-sa-comments-personal-comments.xlsx</a:t>
            </a:r>
            <a:r>
              <a:rPr lang="en-US" sz="1800" dirty="0"/>
              <a:t> (Hamilton)</a:t>
            </a:r>
          </a:p>
          <a:p>
            <a:pPr marL="457200" indent="-457200">
              <a:spcBef>
                <a:spcPts val="300"/>
              </a:spcBef>
              <a:spcAft>
                <a:spcPts val="0"/>
              </a:spcAft>
              <a:buFont typeface="Arial" panose="020B0604020202020204" pitchFamily="34" charset="0"/>
              <a:buChar char="•"/>
              <a:defRPr/>
            </a:pPr>
            <a:r>
              <a:rPr lang="en-US" sz="1800" dirty="0">
                <a:hlinkClick r:id="rId10"/>
              </a:rPr>
              <a:t>https://mentor.ieee.org/802.11/dcn/23/11-23-2148-01-00bh-probability-of-irm-duplicates.pptx</a:t>
            </a:r>
            <a:r>
              <a:rPr lang="en-US" sz="1800" dirty="0"/>
              <a:t> (Smith)</a:t>
            </a:r>
          </a:p>
          <a:p>
            <a:pPr marL="0" indent="0">
              <a:spcBef>
                <a:spcPts val="300"/>
              </a:spcBef>
              <a:spcAft>
                <a:spcPts val="0"/>
              </a:spcAft>
              <a:defRPr/>
            </a:pPr>
            <a:r>
              <a:rPr lang="en-US" sz="1800" dirty="0"/>
              <a:t>Bring back/for further discussion:</a:t>
            </a:r>
          </a:p>
          <a:p>
            <a:pPr marL="457200" indent="-457200">
              <a:spcBef>
                <a:spcPts val="300"/>
              </a:spcBef>
              <a:spcAft>
                <a:spcPts val="0"/>
              </a:spcAft>
              <a:buFont typeface="Arial" panose="020B0604020202020204" pitchFamily="34" charset="0"/>
              <a:buChar char="•"/>
              <a:defRPr/>
            </a:pPr>
            <a:r>
              <a:rPr lang="en-US" sz="1800" dirty="0">
                <a:hlinkClick r:id="rId11"/>
              </a:rPr>
              <a:t>https://mentor.ieee.org/802.11/dcn/24/11-24-0919-03-00bh-cr-on-activated-vs-supported.docx</a:t>
            </a:r>
            <a:r>
              <a:rPr lang="en-US" sz="1800" dirty="0"/>
              <a:t> (Stacey)</a:t>
            </a:r>
            <a:endParaRPr lang="en-US" sz="1800" dirty="0">
              <a:highlight>
                <a:srgbClr val="FFFF00"/>
              </a:highlight>
            </a:endParaRPr>
          </a:p>
          <a:p>
            <a:pPr marL="457200" indent="-457200">
              <a:spcBef>
                <a:spcPts val="300"/>
              </a:spcBef>
              <a:spcAft>
                <a:spcPts val="0"/>
              </a:spcAft>
              <a:buFont typeface="Arial" panose="020B0604020202020204" pitchFamily="34" charset="0"/>
              <a:buChar char="•"/>
              <a:defRPr/>
            </a:pPr>
            <a:r>
              <a:rPr lang="en-US" sz="1800" dirty="0">
                <a:hlinkClick r:id="rId12"/>
              </a:rPr>
              <a:t>https://mentor.ieee.org/802.11/dcn/24/11-24-0898-01-00bh-sa-cr-for-cid3131.docx</a:t>
            </a:r>
            <a:r>
              <a:rPr lang="en-US" sz="1800" dirty="0"/>
              <a:t> (Mutgan)</a:t>
            </a:r>
            <a:endParaRPr lang="en-US" sz="1800" dirty="0">
              <a:highlight>
                <a:srgbClr val="FFFF00"/>
              </a:highlight>
            </a:endParaRPr>
          </a:p>
          <a:p>
            <a:pPr marL="457200" indent="-457200">
              <a:spcBef>
                <a:spcPts val="300"/>
              </a:spcBef>
              <a:spcAft>
                <a:spcPts val="0"/>
              </a:spcAft>
              <a:buFont typeface="Arial" panose="020B0604020202020204" pitchFamily="34" charset="0"/>
              <a:buChar char="•"/>
              <a:defRPr/>
            </a:pPr>
            <a:endParaRPr lang="en-US" dirty="0">
              <a:effectLst/>
              <a:latin typeface="Times New Roman" panose="02020603050405020304" pitchFamily="18" charset="0"/>
              <a:ea typeface="Times New Roman" panose="02020603050405020304" pitchFamily="18"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00988366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CRC, 4 June 2024,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CRC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4 June 2024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Secretary: Jay Yang (ZTE)</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93361</TotalTime>
  <Words>2182</Words>
  <Application>Microsoft Office PowerPoint</Application>
  <PresentationFormat>Widescreen</PresentationFormat>
  <Paragraphs>199</Paragraphs>
  <Slides>19</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Office Theme</vt:lpstr>
      <vt:lpstr>Document</vt:lpstr>
      <vt:lpstr>TGbh-agenda-2024-June-4</vt:lpstr>
      <vt:lpstr>Abstract</vt:lpstr>
      <vt:lpstr>IEEE 802.11 TGbh CRC   Randomized and Changing MAC Addresses (RCM)</vt:lpstr>
      <vt:lpstr>Attendance, etc.</vt:lpstr>
      <vt:lpstr>Meeting Protocol</vt:lpstr>
      <vt:lpstr>Participants have a duty to inform the IEEE</vt:lpstr>
      <vt:lpstr>Ways to inform IEEE</vt:lpstr>
      <vt:lpstr>Patent-related information</vt:lpstr>
      <vt:lpstr>IEEE SA Copyright Policy</vt:lpstr>
      <vt:lpstr>IEEE SA Copyright Policy</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4 June 2024</vt:lpstr>
      <vt:lpstr>Timeline (updated May 14, 2024)</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572</cp:revision>
  <cp:lastPrinted>1601-01-01T00:00:00Z</cp:lastPrinted>
  <dcterms:created xsi:type="dcterms:W3CDTF">2021-01-26T19:12:38Z</dcterms:created>
  <dcterms:modified xsi:type="dcterms:W3CDTF">2024-06-03T21:43:40Z</dcterms:modified>
</cp:coreProperties>
</file>