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91" r:id="rId3"/>
    <p:sldId id="294" r:id="rId4"/>
    <p:sldId id="295" r:id="rId5"/>
    <p:sldId id="300" r:id="rId6"/>
    <p:sldId id="306" r:id="rId7"/>
    <p:sldId id="299" r:id="rId8"/>
    <p:sldId id="301" r:id="rId9"/>
    <p:sldId id="307" r:id="rId10"/>
    <p:sldId id="304" r:id="rId11"/>
    <p:sldId id="296" r:id="rId12"/>
    <p:sldId id="317" r:id="rId13"/>
    <p:sldId id="316" r:id="rId14"/>
    <p:sldId id="303" r:id="rId15"/>
    <p:sldId id="308" r:id="rId16"/>
    <p:sldId id="292" r:id="rId17"/>
    <p:sldId id="293"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80" d="100"/>
          <a:sy n="80" d="100"/>
        </p:scale>
        <p:origin x="112" y="44"/>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June 2024</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802.11-24/0963r3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93862" cy="276999"/>
          </a:xfrm>
        </p:spPr>
        <p:txBody>
          <a:bodyPr/>
          <a:lstStyle/>
          <a:p>
            <a:pPr>
              <a:defRPr/>
            </a:pPr>
            <a:r>
              <a:rPr lang="en-US" altLang="zh-TW" dirty="0"/>
              <a:t>June 2024</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Follow-up</a:t>
            </a:r>
            <a:endParaRPr lang="en-US" sz="3600" dirty="0"/>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2024-06-01</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name="Document" r:id="rId3" imgW="8494945" imgH="3898261" progId="Word.Document.8">
                  <p:embed/>
                </p:oleObj>
              </mc:Choice>
              <mc:Fallback>
                <p:oleObj name="Document" r:id="rId3" imgW="8494945" imgH="3898261" progId="Word.Document.8">
                  <p:embed/>
                  <p:pic>
                    <p:nvPicPr>
                      <p:cNvPr id="0" name="Picture 291"/>
                      <p:cNvPicPr>
                        <a:picLocks noChangeAspect="1" noChangeArrowheads="1"/>
                      </p:cNvPicPr>
                      <p:nvPr/>
                    </p:nvPicPr>
                    <p:blipFill>
                      <a:blip r:embed="rId4"/>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53B1DD86-C33F-7B15-03AA-9B0A892C3184}"/>
              </a:ext>
            </a:extLst>
          </p:cNvPr>
          <p:cNvSpPr>
            <a:spLocks noGrp="1"/>
          </p:cNvSpPr>
          <p:nvPr>
            <p:ph type="title"/>
          </p:nvPr>
        </p:nvSpPr>
        <p:spPr/>
        <p:txBody>
          <a:bodyPr/>
          <a:lstStyle/>
          <a:p>
            <a:r>
              <a:rPr lang="en-US" altLang="zh-TW" dirty="0"/>
              <a:t>Parsing Complexity and Potential Baseline Change</a:t>
            </a:r>
            <a:endParaRPr lang="zh-TW" altLang="en-US" dirty="0"/>
          </a:p>
        </p:txBody>
      </p:sp>
      <p:sp>
        <p:nvSpPr>
          <p:cNvPr id="8" name="內容版面配置區 7">
            <a:extLst>
              <a:ext uri="{FF2B5EF4-FFF2-40B4-BE49-F238E27FC236}">
                <a16:creationId xmlns:a16="http://schemas.microsoft.com/office/drawing/2014/main" id="{5612D7CB-1171-E95A-3205-8737067F1708}"/>
              </a:ext>
            </a:extLst>
          </p:cNvPr>
          <p:cNvSpPr>
            <a:spLocks noGrp="1"/>
          </p:cNvSpPr>
          <p:nvPr>
            <p:ph idx="1"/>
          </p:nvPr>
        </p:nvSpPr>
        <p:spPr>
          <a:xfrm>
            <a:off x="914400" y="1524000"/>
            <a:ext cx="10363200" cy="2743199"/>
          </a:xfrm>
        </p:spPr>
        <p:txBody>
          <a:bodyPr>
            <a:normAutofit fontScale="92500" lnSpcReduction="10000"/>
          </a:bodyPr>
          <a:lstStyle/>
          <a:p>
            <a:r>
              <a:rPr lang="en-US" altLang="zh-TW" dirty="0"/>
              <a:t>Similar parsing efforts required for both solutions</a:t>
            </a:r>
          </a:p>
          <a:p>
            <a:pPr lvl="1"/>
            <a:r>
              <a:rPr lang="en-US" altLang="zh-TW" dirty="0"/>
              <a:t>[A] pre-HE and HE STA has different scaling in BSR of QoS control</a:t>
            </a:r>
          </a:p>
          <a:p>
            <a:pPr lvl="1"/>
            <a:r>
              <a:rPr lang="en-US" altLang="zh-TW" dirty="0"/>
              <a:t>[B] Reporting of a larger queue size is optional in UHR</a:t>
            </a:r>
            <a:r>
              <a:rPr lang="zh-TW" altLang="en-US" dirty="0"/>
              <a:t> </a:t>
            </a:r>
            <a:r>
              <a:rPr lang="en-US" altLang="zh-TW" dirty="0"/>
              <a:t>so that UHR STA still can use QoS control only to report BSR</a:t>
            </a:r>
          </a:p>
          <a:p>
            <a:pPr lvl="1"/>
            <a:r>
              <a:rPr lang="en-US" altLang="zh-TW" dirty="0"/>
              <a:t>[C] TID is carried in QoS control	</a:t>
            </a:r>
          </a:p>
          <a:p>
            <a:r>
              <a:rPr lang="en-US" altLang="zh-TW" dirty="0"/>
              <a:t>Current baseline limits the HT control to be the same when the same type frames are carried in A-MPDU</a:t>
            </a:r>
          </a:p>
          <a:p>
            <a:pPr lvl="1"/>
            <a:r>
              <a:rPr lang="en-US" altLang="zh-TW" dirty="0"/>
              <a:t>No change of current rules is preferred</a:t>
            </a:r>
          </a:p>
          <a:p>
            <a:pPr lvl="1"/>
            <a:endParaRPr lang="zh-TW" altLang="en-US" dirty="0"/>
          </a:p>
        </p:txBody>
      </p:sp>
      <p:sp>
        <p:nvSpPr>
          <p:cNvPr id="4" name="日期版面配置區 3">
            <a:extLst>
              <a:ext uri="{FF2B5EF4-FFF2-40B4-BE49-F238E27FC236}">
                <a16:creationId xmlns:a16="http://schemas.microsoft.com/office/drawing/2014/main" id="{268A37BF-4AF1-99DE-B193-BEA9727C4CB4}"/>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433D42EA-DE36-5169-83B8-DA222AC6D010}"/>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A2C6DA3C-A4A3-41E8-6BC6-3151A81007E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10</a:t>
            </a:fld>
            <a:endParaRPr lang="en-US"/>
          </a:p>
        </p:txBody>
      </p:sp>
      <p:graphicFrame>
        <p:nvGraphicFramePr>
          <p:cNvPr id="9" name="表格 8">
            <a:extLst>
              <a:ext uri="{FF2B5EF4-FFF2-40B4-BE49-F238E27FC236}">
                <a16:creationId xmlns:a16="http://schemas.microsoft.com/office/drawing/2014/main" id="{AB00B145-5283-00C4-8611-A78A16AB0AA4}"/>
              </a:ext>
            </a:extLst>
          </p:cNvPr>
          <p:cNvGraphicFramePr>
            <a:graphicFrameLocks noGrp="1"/>
          </p:cNvGraphicFramePr>
          <p:nvPr>
            <p:extLst>
              <p:ext uri="{D42A27DB-BD31-4B8C-83A1-F6EECF244321}">
                <p14:modId xmlns:p14="http://schemas.microsoft.com/office/powerpoint/2010/main" val="3803578289"/>
              </p:ext>
            </p:extLst>
          </p:nvPr>
        </p:nvGraphicFramePr>
        <p:xfrm>
          <a:off x="1155701" y="4343400"/>
          <a:ext cx="9982200" cy="1752600"/>
        </p:xfrm>
        <a:graphic>
          <a:graphicData uri="http://schemas.openxmlformats.org/drawingml/2006/table">
            <a:tbl>
              <a:tblPr firstRow="1" bandRow="1">
                <a:tableStyleId>{93296810-A885-4BE3-A3E7-6D5BEEA58F35}</a:tableStyleId>
              </a:tblPr>
              <a:tblGrid>
                <a:gridCol w="5112834">
                  <a:extLst>
                    <a:ext uri="{9D8B030D-6E8A-4147-A177-3AD203B41FA5}">
                      <a16:colId xmlns:a16="http://schemas.microsoft.com/office/drawing/2014/main" val="20000"/>
                    </a:ext>
                  </a:extLst>
                </a:gridCol>
                <a:gridCol w="2353526">
                  <a:extLst>
                    <a:ext uri="{9D8B030D-6E8A-4147-A177-3AD203B41FA5}">
                      <a16:colId xmlns:a16="http://schemas.microsoft.com/office/drawing/2014/main" val="20001"/>
                    </a:ext>
                  </a:extLst>
                </a:gridCol>
                <a:gridCol w="251584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altLang="zh-TW" dirty="0"/>
                        <a:t>A-ctrl</a:t>
                      </a:r>
                      <a:r>
                        <a:rPr lang="zh-TW" altLang="en-US" dirty="0"/>
                        <a:t> </a:t>
                      </a:r>
                      <a:r>
                        <a:rPr lang="en-US" altLang="zh-TW" dirty="0"/>
                        <a:t>as QoS Ctrl Extension </a:t>
                      </a:r>
                      <a:endParaRPr lang="en-US" dirty="0"/>
                    </a:p>
                  </a:txBody>
                  <a:tcPr/>
                </a:tc>
                <a:tc>
                  <a:txBody>
                    <a:bodyPr/>
                    <a:lstStyle/>
                    <a:p>
                      <a:r>
                        <a:rPr lang="en-US" dirty="0"/>
                        <a:t>A-Ctrl Only</a:t>
                      </a:r>
                    </a:p>
                  </a:txBody>
                  <a:tcPr/>
                </a:tc>
                <a:extLst>
                  <a:ext uri="{0D108BD9-81ED-4DB2-BD59-A6C34878D82A}">
                    <a16:rowId xmlns:a16="http://schemas.microsoft.com/office/drawing/2014/main" val="10000"/>
                  </a:ext>
                </a:extLst>
              </a:tr>
              <a:tr h="370840">
                <a:tc>
                  <a:txBody>
                    <a:bodyPr/>
                    <a:lstStyle/>
                    <a:p>
                      <a:r>
                        <a:rPr lang="en-US" dirty="0"/>
                        <a:t>Non-AP STA generation identification </a:t>
                      </a:r>
                      <a:r>
                        <a:rPr lang="en-US" altLang="zh-TW" dirty="0"/>
                        <a:t> [A]</a:t>
                      </a:r>
                      <a:endParaRPr lang="en-US" dirty="0"/>
                    </a:p>
                  </a:txBody>
                  <a:tcPr/>
                </a:tc>
                <a:tc>
                  <a:txBody>
                    <a:bodyPr/>
                    <a:lstStyle/>
                    <a:p>
                      <a:r>
                        <a:rPr lang="en-US" dirty="0"/>
                        <a:t>Yes (pre-HE)</a:t>
                      </a:r>
                    </a:p>
                  </a:txBody>
                  <a:tcPr/>
                </a:tc>
                <a:tc>
                  <a:txBody>
                    <a:bodyPr/>
                    <a:lstStyle/>
                    <a:p>
                      <a:r>
                        <a:rPr lang="en-US" altLang="zh-TW" dirty="0"/>
                        <a:t>Yes (pre-HE) </a:t>
                      </a:r>
                    </a:p>
                  </a:txBody>
                  <a:tcPr/>
                </a:tc>
                <a:extLst>
                  <a:ext uri="{0D108BD9-81ED-4DB2-BD59-A6C34878D82A}">
                    <a16:rowId xmlns:a16="http://schemas.microsoft.com/office/drawing/2014/main" val="10001"/>
                  </a:ext>
                </a:extLst>
              </a:tr>
              <a:tr h="370840">
                <a:tc>
                  <a:txBody>
                    <a:bodyPr/>
                    <a:lstStyle/>
                    <a:p>
                      <a:r>
                        <a:rPr lang="en-US" dirty="0"/>
                        <a:t>QoS Ctrl BSR Support [</a:t>
                      </a:r>
                      <a:r>
                        <a:rPr lang="en-US" altLang="zh-TW" dirty="0"/>
                        <a:t>B</a:t>
                      </a:r>
                      <a:r>
                        <a:rPr lang="en-US" dirty="0"/>
                        <a:t>]</a:t>
                      </a:r>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1639955598"/>
                  </a:ext>
                </a:extLst>
              </a:tr>
              <a:tr h="370840">
                <a:tc>
                  <a:txBody>
                    <a:bodyPr/>
                    <a:lstStyle/>
                    <a:p>
                      <a:r>
                        <a:rPr lang="en-US" dirty="0"/>
                        <a:t>QoS ctrl + A-ctrl parsing together </a:t>
                      </a:r>
                      <a:r>
                        <a:rPr lang="en-US" altLang="zh-TW" dirty="0"/>
                        <a:t>[C]</a:t>
                      </a:r>
                      <a:endParaRPr lang="en-US" dirty="0"/>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2470541219"/>
                  </a:ext>
                </a:extLst>
              </a:tr>
            </a:tbl>
          </a:graphicData>
        </a:graphic>
      </p:graphicFrame>
    </p:spTree>
    <p:extLst>
      <p:ext uri="{BB962C8B-B14F-4D97-AF65-F5344CB8AC3E}">
        <p14:creationId xmlns:p14="http://schemas.microsoft.com/office/powerpoint/2010/main" val="245447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Proposal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a:xfrm>
            <a:off x="858521" y="1361240"/>
            <a:ext cx="10363200" cy="3725347"/>
          </a:xfrm>
        </p:spPr>
        <p:txBody>
          <a:bodyPr>
            <a:normAutofit fontScale="92500" lnSpcReduction="20000"/>
          </a:bodyPr>
          <a:lstStyle/>
          <a:p>
            <a:r>
              <a:rPr lang="en-US" altLang="zh-TW" dirty="0"/>
              <a:t>To support a larger queue size report, propose to define an A-ctrl subfield as the extension of the QS subfield of the QoS control field in the same frame when QoS control and A-ctrl carry the same TID</a:t>
            </a:r>
          </a:p>
          <a:p>
            <a:pPr lvl="1"/>
            <a:r>
              <a:rPr lang="en-US" altLang="zh-TW" dirty="0"/>
              <a:t>No change to current encoding of QS subfield for HE STA, no backward capability issue</a:t>
            </a:r>
          </a:p>
          <a:p>
            <a:pPr lvl="1"/>
            <a:r>
              <a:rPr lang="en-US" altLang="zh-TW" dirty="0"/>
              <a:t>The extension is only needed when the QS subfield is not enough for a queue size report</a:t>
            </a:r>
          </a:p>
          <a:p>
            <a:r>
              <a:rPr lang="en-US" altLang="zh-TW" dirty="0"/>
              <a:t>When QoS control and A-ctrl carry different TIDs in the same frame, they report BSR of the two TIDs independently, and the A-ctrl’s BSR starts from the maximum QS which the QoS control can report</a:t>
            </a:r>
          </a:p>
          <a:p>
            <a:r>
              <a:rPr lang="en-US" altLang="zh-TW" dirty="0"/>
              <a:t>A</a:t>
            </a:r>
            <a:r>
              <a:rPr lang="zh-TW" altLang="en-US" dirty="0"/>
              <a:t> </a:t>
            </a:r>
            <a:r>
              <a:rPr lang="en-US" altLang="zh-TW" dirty="0"/>
              <a:t>proposed design UVE with default SF 32768*4, 14-bit length</a:t>
            </a:r>
          </a:p>
          <a:p>
            <a:pPr lvl="1"/>
            <a:r>
              <a:rPr lang="en-US" altLang="zh-TW" dirty="0"/>
              <a:t>HT-control can carry both UVE and UPH A-ctrl in TB-PPDU</a:t>
            </a:r>
          </a:p>
          <a:p>
            <a:pPr lvl="1"/>
            <a:r>
              <a:rPr lang="en-US" altLang="zh-TW" i="0" u="none" strike="noStrike" kern="1200" dirty="0">
                <a:effectLst/>
                <a:latin typeface="Times New Roman" panose="02020603050405020304" pitchFamily="18" charset="0"/>
              </a:rPr>
              <a:t>Maximum reported QS</a:t>
            </a:r>
            <a:r>
              <a:rPr lang="zh-TW" altLang="en-US" i="0" u="none" strike="noStrike" kern="1200" dirty="0">
                <a:effectLst/>
                <a:latin typeface="Times New Roman" panose="02020603050405020304" pitchFamily="18" charset="0"/>
              </a:rPr>
              <a:t> </a:t>
            </a:r>
            <a:r>
              <a:rPr lang="en-US" altLang="zh-TW" i="0" u="none" strike="noStrike" kern="1200" dirty="0">
                <a:effectLst/>
                <a:latin typeface="Times New Roman" panose="02020603050405020304" pitchFamily="18" charset="0"/>
              </a:rPr>
              <a:t>is 35,570,688</a:t>
            </a:r>
            <a:endParaRPr lang="zh-TW" altLang="zh-TW" i="0" u="none" strike="noStrike" dirty="0">
              <a:effectLst/>
              <a:latin typeface="Arial" panose="020B0604020202020204" pitchFamily="34" charset="0"/>
            </a:endParaRPr>
          </a:p>
          <a:p>
            <a:pPr lvl="1"/>
            <a:r>
              <a:rPr lang="en-US" altLang="zh-TW" dirty="0"/>
              <a:t>The reserved bits are for potential future change </a:t>
            </a:r>
          </a:p>
          <a:p>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graphicFrame>
        <p:nvGraphicFramePr>
          <p:cNvPr id="2" name="表格 1">
            <a:extLst>
              <a:ext uri="{FF2B5EF4-FFF2-40B4-BE49-F238E27FC236}">
                <a16:creationId xmlns:a16="http://schemas.microsoft.com/office/drawing/2014/main" id="{1D00A7B7-4A60-CC59-3E92-67E13834F8E5}"/>
              </a:ext>
            </a:extLst>
          </p:cNvPr>
          <p:cNvGraphicFramePr>
            <a:graphicFrameLocks noGrp="1"/>
          </p:cNvGraphicFramePr>
          <p:nvPr>
            <p:extLst>
              <p:ext uri="{D42A27DB-BD31-4B8C-83A1-F6EECF244321}">
                <p14:modId xmlns:p14="http://schemas.microsoft.com/office/powerpoint/2010/main" val="3826164317"/>
              </p:ext>
            </p:extLst>
          </p:nvPr>
        </p:nvGraphicFramePr>
        <p:xfrm>
          <a:off x="889002" y="5086587"/>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14 bits</a:t>
                      </a:r>
                    </a:p>
                  </a:txBody>
                  <a:tcPr/>
                </a:tc>
                <a:extLst>
                  <a:ext uri="{0D108BD9-81ED-4DB2-BD59-A6C34878D82A}">
                    <a16:rowId xmlns:a16="http://schemas.microsoft.com/office/drawing/2014/main" val="10001"/>
                  </a:ext>
                </a:extLst>
              </a:tr>
            </a:tbl>
          </a:graphicData>
        </a:graphic>
      </p:graphicFrame>
      <p:graphicFrame>
        <p:nvGraphicFramePr>
          <p:cNvPr id="3" name="表格 8">
            <a:extLst>
              <a:ext uri="{FF2B5EF4-FFF2-40B4-BE49-F238E27FC236}">
                <a16:creationId xmlns:a16="http://schemas.microsoft.com/office/drawing/2014/main" id="{7267F514-3D26-E4DF-35E7-1DD2D3CE865A}"/>
              </a:ext>
            </a:extLst>
          </p:cNvPr>
          <p:cNvGraphicFramePr>
            <a:graphicFrameLocks noGrp="1"/>
          </p:cNvGraphicFramePr>
          <p:nvPr>
            <p:extLst>
              <p:ext uri="{D42A27DB-BD31-4B8C-83A1-F6EECF244321}">
                <p14:modId xmlns:p14="http://schemas.microsoft.com/office/powerpoint/2010/main" val="2319211203"/>
              </p:ext>
            </p:extLst>
          </p:nvPr>
        </p:nvGraphicFramePr>
        <p:xfrm>
          <a:off x="6725919" y="5237362"/>
          <a:ext cx="4178193" cy="437116"/>
        </p:xfrm>
        <a:graphic>
          <a:graphicData uri="http://schemas.openxmlformats.org/drawingml/2006/table">
            <a:tbl>
              <a:tblPr firstRow="1" bandRow="1">
                <a:tableStyleId>{5940675A-B579-460E-94D1-54222C63F5DA}</a:tableStyleId>
              </a:tblPr>
              <a:tblGrid>
                <a:gridCol w="1392731">
                  <a:extLst>
                    <a:ext uri="{9D8B030D-6E8A-4147-A177-3AD203B41FA5}">
                      <a16:colId xmlns:a16="http://schemas.microsoft.com/office/drawing/2014/main" val="2565920058"/>
                    </a:ext>
                  </a:extLst>
                </a:gridCol>
                <a:gridCol w="1634950">
                  <a:extLst>
                    <a:ext uri="{9D8B030D-6E8A-4147-A177-3AD203B41FA5}">
                      <a16:colId xmlns:a16="http://schemas.microsoft.com/office/drawing/2014/main" val="2619948644"/>
                    </a:ext>
                  </a:extLst>
                </a:gridCol>
                <a:gridCol w="1150512">
                  <a:extLst>
                    <a:ext uri="{9D8B030D-6E8A-4147-A177-3AD203B41FA5}">
                      <a16:colId xmlns:a16="http://schemas.microsoft.com/office/drawing/2014/main" val="2852984593"/>
                    </a:ext>
                  </a:extLst>
                </a:gridCol>
              </a:tblGrid>
              <a:tr h="437116">
                <a:tc>
                  <a:txBody>
                    <a:bodyPr/>
                    <a:lstStyle/>
                    <a:p>
                      <a:pPr algn="ctr"/>
                      <a:r>
                        <a:rPr lang="en-US" altLang="zh-TW" dirty="0"/>
                        <a:t>TID</a:t>
                      </a:r>
                      <a:endParaRPr lang="zh-TW" altLang="en-US" dirty="0"/>
                    </a:p>
                  </a:txBody>
                  <a:tcPr/>
                </a:tc>
                <a:tc>
                  <a:txBody>
                    <a:bodyPr/>
                    <a:lstStyle/>
                    <a:p>
                      <a:pPr algn="ctr"/>
                      <a:r>
                        <a:rPr lang="en-US" altLang="zh-TW" dirty="0"/>
                        <a:t>Unscaled Value</a:t>
                      </a:r>
                      <a:endParaRPr lang="zh-TW" altLang="en-US" dirty="0"/>
                    </a:p>
                  </a:txBody>
                  <a:tcPr/>
                </a:tc>
                <a:tc>
                  <a:txBody>
                    <a:bodyPr/>
                    <a:lstStyle/>
                    <a:p>
                      <a:pPr algn="ctr"/>
                      <a:r>
                        <a:rPr lang="en-US" altLang="zh-TW" dirty="0"/>
                        <a:t>Reserved </a:t>
                      </a:r>
                      <a:endParaRPr lang="zh-TW" altLang="en-US" dirty="0"/>
                    </a:p>
                  </a:txBody>
                  <a:tcPr/>
                </a:tc>
                <a:extLst>
                  <a:ext uri="{0D108BD9-81ED-4DB2-BD59-A6C34878D82A}">
                    <a16:rowId xmlns:a16="http://schemas.microsoft.com/office/drawing/2014/main" val="3593997917"/>
                  </a:ext>
                </a:extLst>
              </a:tr>
            </a:tbl>
          </a:graphicData>
        </a:graphic>
      </p:graphicFrame>
      <p:sp>
        <p:nvSpPr>
          <p:cNvPr id="9" name="文字方塊 8">
            <a:extLst>
              <a:ext uri="{FF2B5EF4-FFF2-40B4-BE49-F238E27FC236}">
                <a16:creationId xmlns:a16="http://schemas.microsoft.com/office/drawing/2014/main" id="{B9BEC4D1-9907-EB39-7C55-91324E80DD88}"/>
              </a:ext>
            </a:extLst>
          </p:cNvPr>
          <p:cNvSpPr txBox="1"/>
          <p:nvPr/>
        </p:nvSpPr>
        <p:spPr>
          <a:xfrm>
            <a:off x="6040121" y="5674478"/>
            <a:ext cx="609600" cy="400110"/>
          </a:xfrm>
          <a:prstGeom prst="rect">
            <a:avLst/>
          </a:prstGeom>
          <a:noFill/>
        </p:spPr>
        <p:txBody>
          <a:bodyPr wrap="square" rtlCol="0">
            <a:spAutoFit/>
          </a:bodyPr>
          <a:lstStyle/>
          <a:p>
            <a:r>
              <a:rPr lang="en-US" altLang="zh-TW" sz="2000" dirty="0"/>
              <a:t>Bits:</a:t>
            </a:r>
            <a:endParaRPr lang="zh-TW" altLang="en-US" sz="2000" dirty="0"/>
          </a:p>
        </p:txBody>
      </p:sp>
      <p:sp>
        <p:nvSpPr>
          <p:cNvPr id="10" name="文字方塊 9">
            <a:extLst>
              <a:ext uri="{FF2B5EF4-FFF2-40B4-BE49-F238E27FC236}">
                <a16:creationId xmlns:a16="http://schemas.microsoft.com/office/drawing/2014/main" id="{5CC549B6-1CC8-874A-04F4-551A9743FF14}"/>
              </a:ext>
            </a:extLst>
          </p:cNvPr>
          <p:cNvSpPr txBox="1"/>
          <p:nvPr/>
        </p:nvSpPr>
        <p:spPr>
          <a:xfrm>
            <a:off x="8689893" y="5726667"/>
            <a:ext cx="609600" cy="400110"/>
          </a:xfrm>
          <a:prstGeom prst="rect">
            <a:avLst/>
          </a:prstGeom>
          <a:noFill/>
        </p:spPr>
        <p:txBody>
          <a:bodyPr wrap="square" rtlCol="0">
            <a:spAutoFit/>
          </a:bodyPr>
          <a:lstStyle/>
          <a:p>
            <a:r>
              <a:rPr lang="en-US" altLang="zh-TW" sz="2000" dirty="0"/>
              <a:t>8</a:t>
            </a:r>
            <a:endParaRPr lang="zh-TW" altLang="en-US" sz="2000" dirty="0"/>
          </a:p>
        </p:txBody>
      </p:sp>
      <p:sp>
        <p:nvSpPr>
          <p:cNvPr id="11" name="文字方塊 10">
            <a:extLst>
              <a:ext uri="{FF2B5EF4-FFF2-40B4-BE49-F238E27FC236}">
                <a16:creationId xmlns:a16="http://schemas.microsoft.com/office/drawing/2014/main" id="{CA49B5A6-D052-9DBA-D33C-373FB0F289DE}"/>
              </a:ext>
            </a:extLst>
          </p:cNvPr>
          <p:cNvSpPr txBox="1"/>
          <p:nvPr/>
        </p:nvSpPr>
        <p:spPr>
          <a:xfrm>
            <a:off x="10210800" y="5726667"/>
            <a:ext cx="609600" cy="400110"/>
          </a:xfrm>
          <a:prstGeom prst="rect">
            <a:avLst/>
          </a:prstGeom>
          <a:noFill/>
        </p:spPr>
        <p:txBody>
          <a:bodyPr wrap="square" rtlCol="0">
            <a:spAutoFit/>
          </a:bodyPr>
          <a:lstStyle/>
          <a:p>
            <a:r>
              <a:rPr lang="en-US" altLang="zh-TW" sz="2000" dirty="0"/>
              <a:t>2</a:t>
            </a:r>
            <a:endParaRPr lang="zh-TW" altLang="en-US" sz="2000" dirty="0"/>
          </a:p>
        </p:txBody>
      </p:sp>
      <p:sp>
        <p:nvSpPr>
          <p:cNvPr id="12" name="文字方塊 11">
            <a:extLst>
              <a:ext uri="{FF2B5EF4-FFF2-40B4-BE49-F238E27FC236}">
                <a16:creationId xmlns:a16="http://schemas.microsoft.com/office/drawing/2014/main" id="{16E1E35A-1261-E1FC-F3E7-08C390A5FDFC}"/>
              </a:ext>
            </a:extLst>
          </p:cNvPr>
          <p:cNvSpPr txBox="1"/>
          <p:nvPr/>
        </p:nvSpPr>
        <p:spPr>
          <a:xfrm>
            <a:off x="7297972" y="5726667"/>
            <a:ext cx="609600" cy="400110"/>
          </a:xfrm>
          <a:prstGeom prst="rect">
            <a:avLst/>
          </a:prstGeom>
          <a:noFill/>
        </p:spPr>
        <p:txBody>
          <a:bodyPr wrap="square" rtlCol="0">
            <a:spAutoFit/>
          </a:bodyPr>
          <a:lstStyle/>
          <a:p>
            <a:r>
              <a:rPr lang="en-US" altLang="zh-TW" sz="2000" dirty="0"/>
              <a:t>4</a:t>
            </a:r>
            <a:endParaRPr lang="zh-TW" altLang="en-US" sz="2000" dirty="0"/>
          </a:p>
        </p:txBody>
      </p:sp>
    </p:spTree>
    <p:extLst>
      <p:ext uri="{BB962C8B-B14F-4D97-AF65-F5344CB8AC3E}">
        <p14:creationId xmlns:p14="http://schemas.microsoft.com/office/powerpoint/2010/main" val="365301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E82F8ED1-C559-E18B-A1C3-3BD3D209E80A}"/>
              </a:ext>
            </a:extLst>
          </p:cNvPr>
          <p:cNvSpPr>
            <a:spLocks noGrp="1"/>
          </p:cNvSpPr>
          <p:nvPr>
            <p:ph type="title"/>
          </p:nvPr>
        </p:nvSpPr>
        <p:spPr/>
        <p:txBody>
          <a:bodyPr/>
          <a:lstStyle/>
          <a:p>
            <a:r>
              <a:rPr lang="en-US" altLang="zh-TW" dirty="0"/>
              <a:t>Limited Number of Left Control IDs </a:t>
            </a:r>
            <a:endParaRPr lang="zh-TW" altLang="en-US" dirty="0"/>
          </a:p>
        </p:txBody>
      </p:sp>
      <p:sp>
        <p:nvSpPr>
          <p:cNvPr id="8" name="內容版面配置區 7">
            <a:extLst>
              <a:ext uri="{FF2B5EF4-FFF2-40B4-BE49-F238E27FC236}">
                <a16:creationId xmlns:a16="http://schemas.microsoft.com/office/drawing/2014/main" id="{363EA02E-BDA9-CDF5-2B1B-E870FF36ECF9}"/>
              </a:ext>
            </a:extLst>
          </p:cNvPr>
          <p:cNvSpPr>
            <a:spLocks noGrp="1"/>
          </p:cNvSpPr>
          <p:nvPr>
            <p:ph idx="1"/>
          </p:nvPr>
        </p:nvSpPr>
        <p:spPr/>
        <p:txBody>
          <a:bodyPr/>
          <a:lstStyle/>
          <a:p>
            <a:r>
              <a:rPr lang="en-US" altLang="zh-TW" dirty="0"/>
              <a:t>Until 11be, only 5 control IDs, 10~14 left in Control ID subfield of HT control HE variant</a:t>
            </a:r>
          </a:p>
          <a:p>
            <a:r>
              <a:rPr lang="en-US" altLang="zh-TW" dirty="0"/>
              <a:t>In UHR</a:t>
            </a:r>
            <a:r>
              <a:rPr lang="en-US" altLang="zh-TW"/>
              <a:t>, a Control </a:t>
            </a:r>
            <a:r>
              <a:rPr lang="en-US" altLang="zh-TW" dirty="0"/>
              <a:t>ID may be shared with another Control subfield proposal in A-ctrl when they have similar properties</a:t>
            </a:r>
          </a:p>
          <a:p>
            <a:pPr lvl="1"/>
            <a:r>
              <a:rPr lang="en-US" altLang="zh-TW" dirty="0"/>
              <a:t>To save Control ID usage</a:t>
            </a:r>
          </a:p>
          <a:p>
            <a:pPr lvl="1"/>
            <a:r>
              <a:rPr lang="en-US" altLang="zh-TW" dirty="0"/>
              <a:t>To share the same Control ID, it is necessary to consider many constraints such as subfield length and different usage scenarios</a:t>
            </a:r>
          </a:p>
          <a:p>
            <a:endParaRPr lang="zh-TW" altLang="en-US" dirty="0"/>
          </a:p>
        </p:txBody>
      </p:sp>
      <p:sp>
        <p:nvSpPr>
          <p:cNvPr id="4" name="日期版面配置區 3">
            <a:extLst>
              <a:ext uri="{FF2B5EF4-FFF2-40B4-BE49-F238E27FC236}">
                <a16:creationId xmlns:a16="http://schemas.microsoft.com/office/drawing/2014/main" id="{60168956-D98F-0A69-ECF9-44E1D82AF8C9}"/>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20B50BC6-043B-5D97-10CB-0B0138ACBC0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F1D88523-7A2E-456A-5E19-15D3A9F0D1FB}"/>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12</a:t>
            </a:fld>
            <a:endParaRPr lang="en-US"/>
          </a:p>
        </p:txBody>
      </p:sp>
    </p:spTree>
    <p:extLst>
      <p:ext uri="{BB962C8B-B14F-4D97-AF65-F5344CB8AC3E}">
        <p14:creationId xmlns:p14="http://schemas.microsoft.com/office/powerpoint/2010/main" val="30191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1</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normAutofit lnSpcReduction="10000"/>
          </a:bodyPr>
          <a:lstStyle/>
          <a:p>
            <a:r>
              <a:rPr lang="en-US" altLang="zh-TW" dirty="0"/>
              <a:t>Do you agree to define a Control subfield in A-ctrl to report a larger per TID queue size?</a:t>
            </a:r>
          </a:p>
          <a:p>
            <a:pPr lvl="1"/>
            <a:r>
              <a:rPr lang="en-US" altLang="zh-TW" dirty="0"/>
              <a:t>The Control subfield consists of at least a TID subfield and an unsigned value subfield to report the larger queue size (QS)</a:t>
            </a:r>
            <a:r>
              <a:rPr lang="zh-TW" altLang="en-US" dirty="0"/>
              <a:t> </a:t>
            </a:r>
            <a:r>
              <a:rPr lang="en-US" altLang="zh-TW" dirty="0"/>
              <a:t>of the TID</a:t>
            </a:r>
          </a:p>
          <a:p>
            <a:pPr lvl="1"/>
            <a:r>
              <a:rPr lang="en-US" altLang="zh-TW" dirty="0"/>
              <a:t>When the QoS Control with the same TID is not present in the same MPDU, the addition of the Control subfield is to report a QS of the TID that the Control subfield carries</a:t>
            </a:r>
          </a:p>
          <a:p>
            <a:pPr lvl="1"/>
            <a:r>
              <a:rPr lang="en-US" altLang="zh-TW" dirty="0"/>
              <a:t>When the QoS Control with the same TID and a QS subfield is present in the same MPDU, the QS subfield is set to value 254 and the Control subfield is to report a QS of the TID</a:t>
            </a:r>
          </a:p>
          <a:p>
            <a:pPr lvl="1"/>
            <a:r>
              <a:rPr lang="en-US" altLang="zh-TW" dirty="0"/>
              <a:t>TBD if the Control subfield shares the control ID with other Control subfield proposals in UHR</a:t>
            </a:r>
          </a:p>
          <a:p>
            <a:pPr lvl="1"/>
            <a:r>
              <a:rPr lang="en-US" altLang="zh-TW" dirty="0"/>
              <a:t>Note: The baseline rules which regulate HT control field to be the same in all MPDUs of the same frame type in an A-MPDU do not change</a:t>
            </a:r>
          </a:p>
          <a:p>
            <a:pPr lvl="1"/>
            <a:r>
              <a:rPr lang="en-US" altLang="zh-TW" dirty="0"/>
              <a:t>Note:</a:t>
            </a:r>
            <a:r>
              <a:rPr lang="zh-TW" altLang="en-US" dirty="0"/>
              <a:t> </a:t>
            </a:r>
            <a:r>
              <a:rPr lang="en-US" altLang="zh-TW" dirty="0"/>
              <a:t>Encoding of the</a:t>
            </a:r>
            <a:r>
              <a:rPr lang="zh-TW" altLang="en-US" dirty="0"/>
              <a:t> </a:t>
            </a:r>
            <a:r>
              <a:rPr lang="en-US" altLang="zh-TW" dirty="0"/>
              <a:t>baseline QS subfield in QoS Control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51052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28D03F-4B4B-F8DE-21C0-7F134AA45E22}"/>
              </a:ext>
            </a:extLst>
          </p:cNvPr>
          <p:cNvSpPr>
            <a:spLocks noGrp="1"/>
          </p:cNvSpPr>
          <p:nvPr>
            <p:ph type="title"/>
          </p:nvPr>
        </p:nvSpPr>
        <p:spPr/>
        <p:txBody>
          <a:bodyPr/>
          <a:lstStyle/>
          <a:p>
            <a:r>
              <a:rPr lang="en-US" altLang="zh-TW" dirty="0"/>
              <a:t>backup</a:t>
            </a:r>
            <a:endParaRPr lang="zh-TW" altLang="en-US" dirty="0"/>
          </a:p>
        </p:txBody>
      </p:sp>
      <p:sp>
        <p:nvSpPr>
          <p:cNvPr id="3" name="文字版面配置區 2">
            <a:extLst>
              <a:ext uri="{FF2B5EF4-FFF2-40B4-BE49-F238E27FC236}">
                <a16:creationId xmlns:a16="http://schemas.microsoft.com/office/drawing/2014/main" id="{700786E9-4107-1AE2-5F39-4BA9670049D7}"/>
              </a:ext>
            </a:extLst>
          </p:cNvPr>
          <p:cNvSpPr>
            <a:spLocks noGrp="1"/>
          </p:cNvSpPr>
          <p:nvPr>
            <p:ph type="body" idx="1"/>
          </p:nvPr>
        </p:nvSpPr>
        <p:spPr/>
        <p:txBody>
          <a:bodyPr/>
          <a:lstStyle/>
          <a:p>
            <a:endParaRPr lang="zh-TW" altLang="en-US"/>
          </a:p>
        </p:txBody>
      </p:sp>
      <p:sp>
        <p:nvSpPr>
          <p:cNvPr id="4" name="日期版面配置區 3">
            <a:extLst>
              <a:ext uri="{FF2B5EF4-FFF2-40B4-BE49-F238E27FC236}">
                <a16:creationId xmlns:a16="http://schemas.microsoft.com/office/drawing/2014/main" id="{D53491A8-88D4-AA1C-358A-7042D7C37A4E}"/>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D8F32AE2-7F2F-4AFA-FA93-BB03B2CACF7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99023F38-C308-A15E-FC1D-69F53C7E2F56}"/>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897442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7 bits</a:t>
            </a:r>
          </a:p>
          <a:p>
            <a:pPr lvl="1"/>
            <a:r>
              <a:rPr lang="en-US" altLang="zh-TW" dirty="0"/>
              <a:t>SF = 0, 1,2, 3</a:t>
            </a:r>
            <a:r>
              <a:rPr lang="zh-TW" altLang="en-US" dirty="0"/>
              <a:t> </a:t>
            </a:r>
            <a:r>
              <a:rPr lang="en-US" altLang="zh-TW" dirty="0"/>
              <a:t>(with UV &lt; 126)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126, 127 for QS &gt; maximum, and unknown</a:t>
            </a: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1810485051"/>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(7</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2032</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2032 &lt; QS ≤ 2048</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(QS-2048,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2048 &lt; QS ≤ 34560</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34560 &lt; QS ≤ 34816</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(QS-18,432,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34816 &lt; QS ≤ 294912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294912 &lt; QS ≤ 296960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149,504</a:t>
                      </a:r>
                      <a:r>
                        <a:rPr lang="fr-FR" altLang="zh-TW" sz="1400" dirty="0"/>
                        <a:t>, 32768) / 32768</a:t>
                      </a:r>
                      <a:endParaRPr lang="zh-TW" altLang="en-US" sz="1400" dirty="0"/>
                    </a:p>
                  </a:txBody>
                  <a:tcPr/>
                </a:tc>
                <a:tc>
                  <a:txBody>
                    <a:bodyPr/>
                    <a:lstStyle/>
                    <a:p>
                      <a:r>
                        <a:rPr lang="en-US" altLang="zh-TW" sz="1400" dirty="0"/>
                        <a:t>296960 &lt; QS ≤ 4392960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126</a:t>
                      </a:r>
                      <a:endParaRPr lang="zh-TW" altLang="en-US" sz="1400" dirty="0"/>
                    </a:p>
                  </a:txBody>
                  <a:tcPr/>
                </a:tc>
                <a:tc>
                  <a:txBody>
                    <a:bodyPr/>
                    <a:lstStyle/>
                    <a:p>
                      <a:r>
                        <a:rPr lang="en-US" altLang="zh-TW" sz="1400" dirty="0"/>
                        <a:t>QS &gt; 4392960</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127</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36214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16</a:t>
            </a:fld>
            <a:endParaRPr lang="en-US"/>
          </a:p>
        </p:txBody>
      </p:sp>
    </p:spTree>
    <p:extLst>
      <p:ext uri="{BB962C8B-B14F-4D97-AF65-F5344CB8AC3E}">
        <p14:creationId xmlns:p14="http://schemas.microsoft.com/office/powerpoint/2010/main" val="72368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17</a:t>
            </a:fld>
            <a:endParaRPr lang="en-US"/>
          </a:p>
        </p:txBody>
      </p:sp>
    </p:spTree>
    <p:extLst>
      <p:ext uri="{BB962C8B-B14F-4D97-AF65-F5344CB8AC3E}">
        <p14:creationId xmlns:p14="http://schemas.microsoft.com/office/powerpoint/2010/main" val="161419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724400"/>
          </a:xfrm>
        </p:spPr>
        <p:txBody>
          <a:bodyPr>
            <a:normAutofit lnSpcReduction="10000"/>
          </a:bodyPr>
          <a:lstStyle/>
          <a:p>
            <a:r>
              <a:rPr lang="en-US" altLang="zh-TW" dirty="0"/>
              <a:t>In 23-2007, the current buffer status report (BSR) problem is introduced, and the corresponding solution and straw polls were discussed</a:t>
            </a:r>
          </a:p>
          <a:p>
            <a:r>
              <a:rPr lang="en-US" altLang="zh-TW" dirty="0"/>
              <a:t>11bn SFD has adopted the text as below</a:t>
            </a:r>
          </a:p>
          <a:p>
            <a:pPr lvl="1"/>
            <a:r>
              <a:rPr lang="en-US" altLang="zh-TW" dirty="0" err="1"/>
              <a:t>TGbn</a:t>
            </a:r>
            <a:r>
              <a:rPr lang="en-US" altLang="zh-TW" dirty="0"/>
              <a:t> enables per-TID buffer size reporting of a larger queue in UHR</a:t>
            </a:r>
          </a:p>
          <a:p>
            <a:pPr lvl="2"/>
            <a:r>
              <a:rPr lang="en-US" altLang="zh-TW" dirty="0"/>
              <a:t>Note: It is an optional feature.</a:t>
            </a:r>
          </a:p>
          <a:p>
            <a:pPr lvl="2"/>
            <a:r>
              <a:rPr lang="en-US" altLang="zh-TW" dirty="0"/>
              <a:t>Note: In the baseline, the maximum approximate per-TID queue size to report is 2,147,328 octets</a:t>
            </a:r>
          </a:p>
          <a:p>
            <a:r>
              <a:rPr lang="en-US" altLang="zh-TW" dirty="0"/>
              <a:t>In this contribution, further analysis between two different solutions is discussed</a:t>
            </a:r>
          </a:p>
          <a:p>
            <a:pPr lvl="1"/>
            <a:r>
              <a:rPr lang="en-US" altLang="zh-TW" dirty="0"/>
              <a:t>A-ctrl</a:t>
            </a:r>
            <a:r>
              <a:rPr lang="zh-TW" altLang="en-US" dirty="0"/>
              <a:t> </a:t>
            </a:r>
            <a:r>
              <a:rPr lang="en-US" altLang="zh-TW" dirty="0"/>
              <a:t>as QoS Ctrl extension </a:t>
            </a:r>
          </a:p>
          <a:p>
            <a:pPr lvl="1"/>
            <a:r>
              <a:rPr lang="en-US" altLang="zh-TW" dirty="0"/>
              <a:t>A-ctrl only</a:t>
            </a:r>
          </a:p>
          <a:p>
            <a:pPr lvl="1"/>
            <a:endParaRPr lang="en-US" altLang="zh-TW" dirty="0"/>
          </a:p>
          <a:p>
            <a:pPr lvl="1"/>
            <a:endParaRPr lang="en-US" altLang="zh-TW" dirty="0"/>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93862" cy="276999"/>
          </a:xfrm>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dirty="0"/>
              <a:t>A-ctrl</a:t>
            </a:r>
            <a:r>
              <a:rPr lang="zh-TW" altLang="en-US" dirty="0"/>
              <a:t> </a:t>
            </a:r>
            <a:r>
              <a:rPr lang="en-US" altLang="zh-TW" dirty="0"/>
              <a:t>as QoS Ctrl Extension </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In 23-2007, we propose a design to add a new A-ctrl as the QoS ctrl extension to report a larger queues size</a:t>
            </a:r>
          </a:p>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with the same TID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80613682-D731-58EC-00D9-55F3106AEDD9}"/>
              </a:ext>
            </a:extLst>
          </p:cNvPr>
          <p:cNvSpPr/>
          <p:nvPr/>
        </p:nvSpPr>
        <p:spPr bwMode="auto">
          <a:xfrm>
            <a:off x="7983772" y="5333999"/>
            <a:ext cx="3522428" cy="228601"/>
          </a:xfrm>
          <a:prstGeom prst="rect">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292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A-ctrl</a:t>
            </a:r>
            <a:r>
              <a:rPr lang="zh-TW" altLang="en-US" dirty="0"/>
              <a:t> </a:t>
            </a:r>
            <a:r>
              <a:rPr lang="en-US" altLang="zh-TW" dirty="0"/>
              <a:t>as QoS Ctrl Extension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5"/>
            <a:ext cx="6019800" cy="4723607"/>
          </a:xfrm>
        </p:spPr>
        <p:txBody>
          <a:bodyPr>
            <a:normAutofit fontScale="92500" lnSpcReduction="20000"/>
          </a:bodyPr>
          <a:lstStyle/>
          <a:p>
            <a:r>
              <a:rPr lang="en-US" altLang="zh-TW" dirty="0"/>
              <a:t>A-ctrl design example 1, keep the SF as the same as 32,768 (SF0) in QS subfield</a:t>
            </a:r>
          </a:p>
          <a:p>
            <a:pPr lvl="1"/>
            <a:r>
              <a:rPr lang="en-US" altLang="zh-TW" dirty="0"/>
              <a:t>QS = 2,147,328 + SF0*(UVE+1), UVE max is 254</a:t>
            </a:r>
          </a:p>
          <a:p>
            <a:pPr lvl="2"/>
            <a:r>
              <a:rPr lang="en-US" altLang="zh-TW" dirty="0"/>
              <a:t>the maximum QS to be reported is </a:t>
            </a:r>
            <a:r>
              <a:rPr lang="en-US" altLang="zh-TW" b="1" dirty="0"/>
              <a:t>10,503,168</a:t>
            </a:r>
          </a:p>
          <a:p>
            <a:pPr lvl="2"/>
            <a:r>
              <a:rPr lang="en-US" altLang="zh-TW" dirty="0"/>
              <a:t>UVE = 255 reserved for indication of QS &gt; 10,503,168</a:t>
            </a:r>
          </a:p>
          <a:p>
            <a:pPr lvl="1"/>
            <a:r>
              <a:rPr lang="en-US" altLang="zh-TW" dirty="0"/>
              <a:t>UVE = ceil ((QS - 2,147,328)/SF0) - 1</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254</a:t>
            </a:r>
          </a:p>
          <a:p>
            <a:pPr lvl="2"/>
            <a:r>
              <a:rPr lang="en-US" altLang="zh-TW" dirty="0"/>
              <a:t>the maximum QS to be reported is </a:t>
            </a:r>
            <a:r>
              <a:rPr lang="en-US" altLang="zh-TW" b="1" dirty="0"/>
              <a:t>35,570,688</a:t>
            </a:r>
          </a:p>
          <a:p>
            <a:pPr lvl="2"/>
            <a:r>
              <a:rPr lang="en-US" altLang="zh-TW" dirty="0"/>
              <a:t>UVE = 255 reserved for indication of QS &gt; 35,570,688</a:t>
            </a:r>
            <a:endParaRPr lang="en-US" altLang="zh-TW" b="1" dirty="0">
              <a:solidFill>
                <a:srgbClr val="0000FF"/>
              </a:solidFill>
            </a:endParaRP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3 bits + UV 6 bits</a:t>
            </a:r>
          </a:p>
          <a:p>
            <a:pPr lvl="1"/>
            <a:r>
              <a:rPr lang="en-US" altLang="zh-TW" dirty="0"/>
              <a:t>SF = 0, 1,2, 3</a:t>
            </a:r>
            <a:r>
              <a:rPr lang="zh-TW" altLang="en-US" dirty="0"/>
              <a:t> </a:t>
            </a:r>
            <a:r>
              <a:rPr lang="en-US" altLang="zh-TW" dirty="0"/>
              <a:t> </a:t>
            </a:r>
          </a:p>
          <a:p>
            <a:pPr lvl="2"/>
            <a:r>
              <a:rPr lang="en-US" altLang="zh-TW" dirty="0"/>
              <a:t>Scaling</a:t>
            </a:r>
            <a:r>
              <a:rPr lang="zh-TW" altLang="en-US" dirty="0"/>
              <a:t> </a:t>
            </a:r>
            <a:r>
              <a:rPr lang="en-US" altLang="zh-TW" dirty="0"/>
              <a:t>= 16, 256, 2048, 32768 (Same granularity as QoS control)</a:t>
            </a:r>
          </a:p>
          <a:p>
            <a:pPr lvl="1"/>
            <a:r>
              <a:rPr lang="en-US" altLang="zh-TW" dirty="0"/>
              <a:t>SF = 4, 5, 6, 7 (with UV &lt; 62) </a:t>
            </a:r>
          </a:p>
          <a:p>
            <a:pPr lvl="2"/>
            <a:r>
              <a:rPr lang="en-US" altLang="zh-TW" b="1" dirty="0"/>
              <a:t>Scaling</a:t>
            </a:r>
            <a:r>
              <a:rPr lang="zh-TW" altLang="en-US" b="1" dirty="0"/>
              <a:t> </a:t>
            </a:r>
            <a:r>
              <a:rPr lang="en-US" altLang="zh-TW" b="1" dirty="0"/>
              <a:t>=</a:t>
            </a:r>
            <a:r>
              <a:rPr lang="zh-TW" altLang="en-US" b="1" dirty="0"/>
              <a:t> </a:t>
            </a:r>
            <a:r>
              <a:rPr lang="en-US" altLang="zh-TW" b="1" dirty="0"/>
              <a:t>32768</a:t>
            </a:r>
          </a:p>
          <a:p>
            <a:pPr lvl="1"/>
            <a:r>
              <a:rPr lang="en-US" altLang="zh-TW" dirty="0"/>
              <a:t>SF = 7 with UV = 62, 63 for QS &gt; maximum, and unknown</a:t>
            </a:r>
          </a:p>
          <a:p>
            <a:pPr lvl="1"/>
            <a:r>
              <a:rPr lang="en-US" altLang="zh-TW" dirty="0">
                <a:solidFill>
                  <a:srgbClr val="3333FF"/>
                </a:solidFill>
              </a:rPr>
              <a:t>Maximum QS is </a:t>
            </a:r>
            <a:r>
              <a:rPr lang="en-US" altLang="zh-TW" sz="2000" dirty="0">
                <a:solidFill>
                  <a:srgbClr val="3333FF"/>
                </a:solidFill>
              </a:rPr>
              <a:t>10,535,936</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295903989"/>
              </p:ext>
            </p:extLst>
          </p:nvPr>
        </p:nvGraphicFramePr>
        <p:xfrm>
          <a:off x="6197600" y="2141220"/>
          <a:ext cx="5791200" cy="333756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(6 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32768</a:t>
                      </a:r>
                      <a:endParaRPr lang="zh-TW" altLang="en-US" sz="1400" dirty="0"/>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2212864</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2212864 &lt; QS ≤ 4310016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4310016</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4310016 &lt; QS ≤ 6407168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6407168</a:t>
                      </a:r>
                      <a:r>
                        <a:rPr lang="fr-FR" altLang="zh-TW" sz="1400" dirty="0"/>
                        <a:t>, 32768) / 32768</a:t>
                      </a:r>
                      <a:endParaRPr lang="zh-TW" altLang="en-US" sz="1400" dirty="0"/>
                    </a:p>
                  </a:txBody>
                  <a:tcPr/>
                </a:tc>
                <a:tc>
                  <a:txBody>
                    <a:bodyPr/>
                    <a:lstStyle/>
                    <a:p>
                      <a:r>
                        <a:rPr lang="en-US" altLang="zh-TW" sz="1400" dirty="0"/>
                        <a:t>6407168&lt; QS ≤ 8504320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8504320</a:t>
                      </a:r>
                      <a:r>
                        <a:rPr lang="fr-FR" altLang="zh-TW" sz="1400" dirty="0"/>
                        <a:t>, 32768) / 32768</a:t>
                      </a:r>
                      <a:endParaRPr lang="zh-TW" altLang="en-US" sz="1400" dirty="0"/>
                    </a:p>
                  </a:txBody>
                  <a:tcPr/>
                </a:tc>
                <a:tc>
                  <a:txBody>
                    <a:bodyPr/>
                    <a:lstStyle/>
                    <a:p>
                      <a:r>
                        <a:rPr lang="en-US" altLang="zh-TW" sz="1400" dirty="0"/>
                        <a:t>8504,320 &lt; QS ≤ 10535936</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10535936</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2" name="文字方塊 1">
            <a:extLst>
              <a:ext uri="{FF2B5EF4-FFF2-40B4-BE49-F238E27FC236}">
                <a16:creationId xmlns:a16="http://schemas.microsoft.com/office/drawing/2014/main" id="{A5B9A4C7-86FF-D90C-4CB8-EBFBA563560F}"/>
              </a:ext>
            </a:extLst>
          </p:cNvPr>
          <p:cNvSpPr txBox="1"/>
          <p:nvPr/>
        </p:nvSpPr>
        <p:spPr>
          <a:xfrm>
            <a:off x="6512204" y="1776839"/>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76764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8 bits</a:t>
            </a:r>
          </a:p>
          <a:p>
            <a:pPr lvl="1"/>
            <a:r>
              <a:rPr lang="en-US" altLang="zh-TW" dirty="0"/>
              <a:t>SF = 0, 1,2, 3</a:t>
            </a:r>
            <a:r>
              <a:rPr lang="zh-TW" altLang="en-US" dirty="0"/>
              <a:t> </a:t>
            </a:r>
            <a:r>
              <a:rPr lang="en-US" altLang="zh-TW" dirty="0"/>
              <a:t>(with UV &lt; 254)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254, 255 for QS &gt; maximum, and unknown</a:t>
            </a:r>
          </a:p>
          <a:p>
            <a:pPr lvl="1"/>
            <a:r>
              <a:rPr lang="en-US" altLang="zh-TW" dirty="0">
                <a:solidFill>
                  <a:srgbClr val="3333FF"/>
                </a:solidFill>
              </a:rPr>
              <a:t>Maximum QS is </a:t>
            </a:r>
            <a:r>
              <a:rPr lang="en-US" altLang="zh-TW" sz="2000" dirty="0">
                <a:solidFill>
                  <a:srgbClr val="3333FF"/>
                </a:solidFill>
              </a:rPr>
              <a:t>8,884,224</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090477384"/>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(8</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4080</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4080 &lt; QS ≤ 4096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(QS-4096,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4096 &lt; QS ≤ 69376</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69376 &lt; QS ≤ 69632</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(QS-69632,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69632 &lt; QS ≤ 591872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591872 &lt; QS ≤ 593920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593920</a:t>
                      </a:r>
                      <a:r>
                        <a:rPr lang="fr-FR" altLang="zh-TW" sz="1400" dirty="0"/>
                        <a:t>, 32768) / 32768</a:t>
                      </a:r>
                      <a:endParaRPr lang="zh-TW" altLang="en-US" sz="1400" dirty="0"/>
                    </a:p>
                  </a:txBody>
                  <a:tcPr/>
                </a:tc>
                <a:tc>
                  <a:txBody>
                    <a:bodyPr/>
                    <a:lstStyle/>
                    <a:p>
                      <a:r>
                        <a:rPr lang="en-US" altLang="zh-TW" sz="1400" dirty="0"/>
                        <a:t>593920 &lt; QS ≤ 8884224</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254</a:t>
                      </a:r>
                      <a:endParaRPr lang="zh-TW" altLang="en-US" sz="1400" dirty="0"/>
                    </a:p>
                  </a:txBody>
                  <a:tcPr/>
                </a:tc>
                <a:tc>
                  <a:txBody>
                    <a:bodyPr/>
                    <a:lstStyle/>
                    <a:p>
                      <a:r>
                        <a:rPr lang="en-US" altLang="zh-TW" sz="1400" dirty="0"/>
                        <a:t>QS &gt; 8884224</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255</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20699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 </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588273"/>
            <a:ext cx="10363200" cy="2833441"/>
          </a:xfrm>
        </p:spPr>
        <p:txBody>
          <a:bodyPr/>
          <a:lstStyle/>
          <a:p>
            <a:r>
              <a:rPr lang="en-US" altLang="zh-TW" dirty="0"/>
              <a:t>Assumption: Legacy reported queue size under the same granularity as the QoS Control QS field</a:t>
            </a:r>
          </a:p>
          <a:p>
            <a:pPr lvl="1"/>
            <a:r>
              <a:rPr lang="en-US" altLang="zh-TW" dirty="0"/>
              <a:t>A-ctrl only design II has better granularity for QS &lt; 593,920 </a:t>
            </a:r>
          </a:p>
          <a:p>
            <a:r>
              <a:rPr lang="en-US" altLang="zh-TW" dirty="0">
                <a:solidFill>
                  <a:srgbClr val="0000FF"/>
                </a:solidFill>
              </a:rPr>
              <a:t>Maximum SF = 32768</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graphicFrame>
        <p:nvGraphicFramePr>
          <p:cNvPr id="10" name="表格 10">
            <a:extLst>
              <a:ext uri="{FF2B5EF4-FFF2-40B4-BE49-F238E27FC236}">
                <a16:creationId xmlns:a16="http://schemas.microsoft.com/office/drawing/2014/main" id="{65BB7BEC-3969-A208-1A4D-6AC9A742C339}"/>
              </a:ext>
            </a:extLst>
          </p:cNvPr>
          <p:cNvGraphicFramePr>
            <a:graphicFrameLocks noGrp="1"/>
          </p:cNvGraphicFramePr>
          <p:nvPr>
            <p:extLst>
              <p:ext uri="{D42A27DB-BD31-4B8C-83A1-F6EECF244321}">
                <p14:modId xmlns:p14="http://schemas.microsoft.com/office/powerpoint/2010/main" val="4112857583"/>
              </p:ext>
            </p:extLst>
          </p:nvPr>
        </p:nvGraphicFramePr>
        <p:xfrm>
          <a:off x="1295400" y="4575493"/>
          <a:ext cx="7696200" cy="1656080"/>
        </p:xfrm>
        <a:graphic>
          <a:graphicData uri="http://schemas.openxmlformats.org/drawingml/2006/table">
            <a:tbl>
              <a:tblPr firstRow="1" bandRow="1">
                <a:tableStyleId>{93296810-A885-4BE3-A3E7-6D5BEEA58F35}</a:tableStyleId>
              </a:tblPr>
              <a:tblGrid>
                <a:gridCol w="2305050">
                  <a:extLst>
                    <a:ext uri="{9D8B030D-6E8A-4147-A177-3AD203B41FA5}">
                      <a16:colId xmlns:a16="http://schemas.microsoft.com/office/drawing/2014/main" val="2598976565"/>
                    </a:ext>
                  </a:extLst>
                </a:gridCol>
                <a:gridCol w="1858912">
                  <a:extLst>
                    <a:ext uri="{9D8B030D-6E8A-4147-A177-3AD203B41FA5}">
                      <a16:colId xmlns:a16="http://schemas.microsoft.com/office/drawing/2014/main" val="937309803"/>
                    </a:ext>
                  </a:extLst>
                </a:gridCol>
                <a:gridCol w="1703438">
                  <a:extLst>
                    <a:ext uri="{9D8B030D-6E8A-4147-A177-3AD203B41FA5}">
                      <a16:colId xmlns:a16="http://schemas.microsoft.com/office/drawing/2014/main" val="1065979706"/>
                    </a:ext>
                  </a:extLst>
                </a:gridCol>
                <a:gridCol w="1828800">
                  <a:extLst>
                    <a:ext uri="{9D8B030D-6E8A-4147-A177-3AD203B41FA5}">
                      <a16:colId xmlns:a16="http://schemas.microsoft.com/office/drawing/2014/main" val="2720260627"/>
                    </a:ext>
                  </a:extLst>
                </a:gridCol>
              </a:tblGrid>
              <a:tr h="370840">
                <a:tc>
                  <a:txBody>
                    <a:bodyPr/>
                    <a:lstStyle/>
                    <a:p>
                      <a:r>
                        <a:rPr lang="en-US" altLang="zh-TW" dirty="0">
                          <a:solidFill>
                            <a:srgbClr val="FFFF00"/>
                          </a:solidFill>
                        </a:rPr>
                        <a:t>SF = 32768 </a:t>
                      </a:r>
                      <a:endParaRPr lang="zh-TW" altLang="en-US" dirty="0">
                        <a:solidFill>
                          <a:srgbClr val="FFFF00"/>
                        </a:solidFill>
                      </a:endParaRPr>
                    </a:p>
                  </a:txBody>
                  <a:tcPr/>
                </a:tc>
                <a:tc>
                  <a:txBody>
                    <a:bodyPr/>
                    <a:lstStyle/>
                    <a:p>
                      <a:r>
                        <a:rPr lang="en-US" altLang="zh-TW" dirty="0"/>
                        <a:t>A-ctrl</a:t>
                      </a:r>
                      <a:r>
                        <a:rPr lang="zh-TW" altLang="en-US" dirty="0"/>
                        <a:t> </a:t>
                      </a:r>
                      <a:r>
                        <a:rPr lang="en-US" altLang="zh-TW" dirty="0"/>
                        <a:t>as QoS Ctrl Extension </a:t>
                      </a:r>
                      <a:endParaRPr lang="zh-TW" altLang="en-US" dirty="0"/>
                    </a:p>
                  </a:txBody>
                  <a:tcPr/>
                </a:tc>
                <a:tc>
                  <a:txBody>
                    <a:bodyPr/>
                    <a:lstStyle/>
                    <a:p>
                      <a:r>
                        <a:rPr lang="en-US" altLang="zh-TW" dirty="0"/>
                        <a:t>A-control I </a:t>
                      </a:r>
                    </a:p>
                    <a:p>
                      <a:r>
                        <a:rPr lang="en-US" altLang="zh-TW" dirty="0"/>
                        <a:t>(SF +UV)</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A-control II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(SF +UV)</a:t>
                      </a:r>
                      <a:endParaRPr lang="zh-TW" altLang="en-US" dirty="0"/>
                    </a:p>
                    <a:p>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tc>
                  <a:txBody>
                    <a:bodyPr/>
                    <a:lstStyle/>
                    <a:p>
                      <a:r>
                        <a:rPr lang="en-US" altLang="zh-TW" dirty="0"/>
                        <a:t>2 + 8 = 10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b="0" dirty="0">
                          <a:solidFill>
                            <a:schemeClr val="tx1"/>
                          </a:solidFill>
                        </a:rPr>
                        <a:t>10,503,168</a:t>
                      </a:r>
                      <a:endParaRPr lang="zh-TW" altLang="en-US" b="0" dirty="0">
                        <a:solidFill>
                          <a:schemeClr val="tx1"/>
                        </a:solidFill>
                      </a:endParaRPr>
                    </a:p>
                  </a:txBody>
                  <a:tcPr/>
                </a:tc>
                <a:tc>
                  <a:txBody>
                    <a:bodyPr/>
                    <a:lstStyle/>
                    <a:p>
                      <a:r>
                        <a:rPr lang="en-US" altLang="zh-TW" sz="1800" dirty="0"/>
                        <a:t>10,535,936</a:t>
                      </a:r>
                      <a:endParaRPr lang="zh-TW" altLang="en-US" dirty="0"/>
                    </a:p>
                  </a:txBody>
                  <a:tcPr/>
                </a:tc>
                <a:tc>
                  <a:txBody>
                    <a:bodyPr/>
                    <a:lstStyle/>
                    <a:p>
                      <a:r>
                        <a:rPr lang="en-US" altLang="zh-TW" sz="1800" dirty="0"/>
                        <a:t>8,884,224</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73493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with  Maximum Scaling  = 32768*4</a:t>
            </a:r>
            <a:endParaRPr lang="zh-TW" altLang="en-US" dirty="0"/>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nvGraphicFramePr>
        <p:xfrm>
          <a:off x="4803650" y="2590800"/>
          <a:ext cx="7159752" cy="3708400"/>
        </p:xfrm>
        <a:graphic>
          <a:graphicData uri="http://schemas.openxmlformats.org/drawingml/2006/table">
            <a:tbl>
              <a:tblPr firstRow="1" bandRow="1">
                <a:tableStyleId>{93296810-A885-4BE3-A3E7-6D5BEEA58F35}</a:tableStyleId>
              </a:tblPr>
              <a:tblGrid>
                <a:gridCol w="533400">
                  <a:extLst>
                    <a:ext uri="{9D8B030D-6E8A-4147-A177-3AD203B41FA5}">
                      <a16:colId xmlns:a16="http://schemas.microsoft.com/office/drawing/2014/main" val="3828405036"/>
                    </a:ext>
                  </a:extLst>
                </a:gridCol>
                <a:gridCol w="3429000">
                  <a:extLst>
                    <a:ext uri="{9D8B030D-6E8A-4147-A177-3AD203B41FA5}">
                      <a16:colId xmlns:a16="http://schemas.microsoft.com/office/drawing/2014/main" val="1230051509"/>
                    </a:ext>
                  </a:extLst>
                </a:gridCol>
                <a:gridCol w="3197352">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a:t>
                      </a:r>
                      <a:r>
                        <a:rPr lang="fr-FR" altLang="zh-TW" sz="1400" dirty="0">
                          <a:solidFill>
                            <a:srgbClr val="0000FF"/>
                          </a:solidFill>
                        </a:rPr>
                        <a:t>32768</a:t>
                      </a:r>
                      <a:endParaRPr lang="zh-TW" altLang="en-US" sz="1400" dirty="0">
                        <a:solidFill>
                          <a:srgbClr val="0000FF"/>
                        </a:solidFill>
                      </a:endParaRPr>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r>
                        <a:rPr lang="en-US" altLang="zh-TW" sz="1400" dirty="0"/>
                        <a:t>0 </a:t>
                      </a:r>
                      <a:endParaRPr lang="zh-TW" altLang="en-US" sz="1400" dirty="0"/>
                    </a:p>
                  </a:txBody>
                  <a:tcPr/>
                </a:tc>
                <a:tc>
                  <a:txBody>
                    <a:bodyPr/>
                    <a:lstStyle/>
                    <a:p>
                      <a:r>
                        <a:rPr lang="en-US" altLang="zh-TW" sz="1400" dirty="0"/>
                        <a:t>2212864 &lt; QS ≤ 2245632</a:t>
                      </a:r>
                      <a:endParaRPr lang="zh-TW" altLang="en-US" sz="1400" dirty="0"/>
                    </a:p>
                  </a:txBody>
                  <a:tcPr/>
                </a:tc>
                <a:extLst>
                  <a:ext uri="{0D108BD9-81ED-4DB2-BD59-A6C34878D82A}">
                    <a16:rowId xmlns:a16="http://schemas.microsoft.com/office/drawing/2014/main" val="1564502413"/>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2245632</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2245632 &lt; QS ≤ 10634240</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10634240</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10634240 &lt; QS ≤ 19022848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19022848</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19022848 &lt; QS ≤ 27935744</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27935744</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27935744 &lt; QS ≤ 35537920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35537920</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10" name="內容版面配置區 7">
            <a:extLst>
              <a:ext uri="{FF2B5EF4-FFF2-40B4-BE49-F238E27FC236}">
                <a16:creationId xmlns:a16="http://schemas.microsoft.com/office/drawing/2014/main" id="{6A7D95B9-2033-D588-20DD-98792BBC7C36}"/>
              </a:ext>
            </a:extLst>
          </p:cNvPr>
          <p:cNvSpPr txBox="1">
            <a:spLocks/>
          </p:cNvSpPr>
          <p:nvPr/>
        </p:nvSpPr>
        <p:spPr bwMode="auto">
          <a:xfrm>
            <a:off x="228600" y="1600200"/>
            <a:ext cx="4495800" cy="441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kern="0" dirty="0"/>
              <a:t>Design </a:t>
            </a:r>
          </a:p>
          <a:p>
            <a:pPr lvl="1"/>
            <a:r>
              <a:rPr lang="en-US" altLang="zh-TW" kern="0" dirty="0">
                <a:solidFill>
                  <a:srgbClr val="0000FF"/>
                </a:solidFill>
              </a:rPr>
              <a:t>SF 3 bits + UV 6 bits</a:t>
            </a:r>
          </a:p>
          <a:p>
            <a:pPr lvl="1"/>
            <a:r>
              <a:rPr lang="en-US" altLang="zh-TW" kern="0" dirty="0"/>
              <a:t>SF = 0, 1,2, 3</a:t>
            </a:r>
            <a:r>
              <a:rPr lang="zh-TW" altLang="en-US" kern="0" dirty="0"/>
              <a:t> </a:t>
            </a:r>
            <a:r>
              <a:rPr lang="en-US" altLang="zh-TW" kern="0" dirty="0"/>
              <a:t> </a:t>
            </a:r>
            <a:endParaRPr lang="en-US" altLang="zh-TW" sz="1800" kern="0" dirty="0"/>
          </a:p>
          <a:p>
            <a:pPr lvl="2"/>
            <a:r>
              <a:rPr lang="en-US" altLang="zh-TW" sz="1800" kern="0" dirty="0"/>
              <a:t>Scaling = 16, 256, 2048, 32768 (Same granularity as QoS control)</a:t>
            </a:r>
          </a:p>
          <a:p>
            <a:pPr lvl="1"/>
            <a:r>
              <a:rPr lang="en-US" altLang="zh-TW" kern="0" dirty="0"/>
              <a:t>SF = 4, 5, 6, 7 (with UV &lt; 62) </a:t>
            </a:r>
          </a:p>
          <a:p>
            <a:pPr lvl="2"/>
            <a:r>
              <a:rPr lang="en-US" altLang="zh-TW" sz="1800" kern="0" dirty="0"/>
              <a:t>Scaling</a:t>
            </a:r>
            <a:r>
              <a:rPr lang="zh-TW" altLang="en-US" sz="1800" b="1" kern="0" dirty="0"/>
              <a:t> </a:t>
            </a:r>
            <a:r>
              <a:rPr lang="en-US" altLang="zh-TW" sz="1800" b="1" kern="0" dirty="0"/>
              <a:t>=</a:t>
            </a:r>
            <a:r>
              <a:rPr lang="zh-TW" altLang="en-US" sz="1800" b="1" kern="0" dirty="0"/>
              <a:t> </a:t>
            </a:r>
            <a:r>
              <a:rPr lang="en-US" altLang="zh-TW" sz="1800" b="1" kern="0" dirty="0"/>
              <a:t>32768</a:t>
            </a:r>
            <a:r>
              <a:rPr lang="zh-TW" altLang="en-US" sz="1800" b="1" kern="0" dirty="0"/>
              <a:t>*</a:t>
            </a:r>
            <a:r>
              <a:rPr lang="en-US" altLang="zh-TW" sz="1800" b="1" kern="0" dirty="0"/>
              <a:t>4</a:t>
            </a:r>
          </a:p>
          <a:p>
            <a:pPr lvl="1"/>
            <a:r>
              <a:rPr lang="en-US" altLang="zh-TW" kern="0" dirty="0"/>
              <a:t>SF = 7 with UV = 62, 63 for QS &gt; maximum, and unknown</a:t>
            </a:r>
          </a:p>
          <a:p>
            <a:pPr lvl="1"/>
            <a:r>
              <a:rPr lang="en-US" altLang="zh-TW" kern="0" dirty="0">
                <a:solidFill>
                  <a:srgbClr val="3333FF"/>
                </a:solidFill>
              </a:rPr>
              <a:t>Maximum QS is </a:t>
            </a:r>
            <a:r>
              <a:rPr lang="en-US" altLang="zh-TW" sz="2000" dirty="0">
                <a:solidFill>
                  <a:srgbClr val="3333FF"/>
                </a:solidFill>
              </a:rPr>
              <a:t>35,537,920</a:t>
            </a:r>
            <a:r>
              <a:rPr lang="en-US" altLang="zh-TW" kern="0" dirty="0">
                <a:solidFill>
                  <a:srgbClr val="3333FF"/>
                </a:solidFill>
              </a:rPr>
              <a:t> </a:t>
            </a:r>
          </a:p>
        </p:txBody>
      </p:sp>
      <p:sp>
        <p:nvSpPr>
          <p:cNvPr id="2" name="文字方塊 1">
            <a:extLst>
              <a:ext uri="{FF2B5EF4-FFF2-40B4-BE49-F238E27FC236}">
                <a16:creationId xmlns:a16="http://schemas.microsoft.com/office/drawing/2014/main" id="{59CAC344-F0F3-E48A-2DEE-A3C2F21A4DE7}"/>
              </a:ext>
            </a:extLst>
          </p:cNvPr>
          <p:cNvSpPr txBox="1"/>
          <p:nvPr/>
        </p:nvSpPr>
        <p:spPr>
          <a:xfrm>
            <a:off x="6062133" y="2076033"/>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90139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II</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676400"/>
            <a:ext cx="10363200" cy="2506651"/>
          </a:xfrm>
        </p:spPr>
        <p:txBody>
          <a:bodyPr/>
          <a:lstStyle/>
          <a:p>
            <a:r>
              <a:rPr lang="en-US" altLang="zh-TW" dirty="0"/>
              <a:t>Assumption: Legacy reported queue size under the same granularity as the QoS Control QS field</a:t>
            </a:r>
          </a:p>
          <a:p>
            <a:r>
              <a:rPr lang="en-US" altLang="zh-TW" dirty="0">
                <a:solidFill>
                  <a:srgbClr val="0000FF"/>
                </a:solidFill>
              </a:rPr>
              <a:t>Maximum SF = 32768*4</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graphicFrame>
        <p:nvGraphicFramePr>
          <p:cNvPr id="12" name="表格 10">
            <a:extLst>
              <a:ext uri="{FF2B5EF4-FFF2-40B4-BE49-F238E27FC236}">
                <a16:creationId xmlns:a16="http://schemas.microsoft.com/office/drawing/2014/main" id="{56362473-1840-CBC5-42DC-34FD565E8972}"/>
              </a:ext>
            </a:extLst>
          </p:cNvPr>
          <p:cNvGraphicFramePr>
            <a:graphicFrameLocks noGrp="1"/>
          </p:cNvGraphicFramePr>
          <p:nvPr>
            <p:extLst>
              <p:ext uri="{D42A27DB-BD31-4B8C-83A1-F6EECF244321}">
                <p14:modId xmlns:p14="http://schemas.microsoft.com/office/powerpoint/2010/main" val="4000901558"/>
              </p:ext>
            </p:extLst>
          </p:nvPr>
        </p:nvGraphicFramePr>
        <p:xfrm>
          <a:off x="1524000" y="4790440"/>
          <a:ext cx="6096000" cy="1381760"/>
        </p:xfrm>
        <a:graphic>
          <a:graphicData uri="http://schemas.openxmlformats.org/drawingml/2006/table">
            <a:tbl>
              <a:tblPr firstRow="1" bandRow="1">
                <a:tableStyleId>{93296810-A885-4BE3-A3E7-6D5BEEA58F35}</a:tableStyleId>
              </a:tblPr>
              <a:tblGrid>
                <a:gridCol w="2362200">
                  <a:extLst>
                    <a:ext uri="{9D8B030D-6E8A-4147-A177-3AD203B41FA5}">
                      <a16:colId xmlns:a16="http://schemas.microsoft.com/office/drawing/2014/main" val="2598976565"/>
                    </a:ext>
                  </a:extLst>
                </a:gridCol>
                <a:gridCol w="1905000">
                  <a:extLst>
                    <a:ext uri="{9D8B030D-6E8A-4147-A177-3AD203B41FA5}">
                      <a16:colId xmlns:a16="http://schemas.microsoft.com/office/drawing/2014/main" val="937309803"/>
                    </a:ext>
                  </a:extLst>
                </a:gridCol>
                <a:gridCol w="1828800">
                  <a:extLst>
                    <a:ext uri="{9D8B030D-6E8A-4147-A177-3AD203B41FA5}">
                      <a16:colId xmlns:a16="http://schemas.microsoft.com/office/drawing/2014/main" val="1065979706"/>
                    </a:ext>
                  </a:extLst>
                </a:gridCol>
              </a:tblGrid>
              <a:tr h="370840">
                <a:tc>
                  <a:txBody>
                    <a:bodyPr/>
                    <a:lstStyle/>
                    <a:p>
                      <a:r>
                        <a:rPr lang="en-US" altLang="zh-TW" dirty="0">
                          <a:solidFill>
                            <a:srgbClr val="FFFF00"/>
                          </a:solidFill>
                        </a:rPr>
                        <a:t>SF = 32768*4</a:t>
                      </a:r>
                    </a:p>
                  </a:txBody>
                  <a:tcPr/>
                </a:tc>
                <a:tc>
                  <a:txBody>
                    <a:bodyPr/>
                    <a:lstStyle/>
                    <a:p>
                      <a:r>
                        <a:rPr lang="en-US" altLang="zh-TW" dirty="0"/>
                        <a:t>A-ctrl</a:t>
                      </a:r>
                      <a:r>
                        <a:rPr lang="zh-TW" altLang="en-US" dirty="0"/>
                        <a:t> </a:t>
                      </a:r>
                      <a:r>
                        <a:rPr lang="en-US" altLang="zh-TW" dirty="0"/>
                        <a:t>as QoS Ctrl Extension </a:t>
                      </a:r>
                      <a:endParaRPr lang="zh-TW" altLang="en-US" dirty="0"/>
                    </a:p>
                  </a:txBody>
                  <a:tcPr/>
                </a:tc>
                <a:tc>
                  <a:txBody>
                    <a:bodyPr/>
                    <a:lstStyle/>
                    <a:p>
                      <a:r>
                        <a:rPr lang="en-US" altLang="zh-TW" dirty="0"/>
                        <a:t>A-control only </a:t>
                      </a:r>
                    </a:p>
                    <a:p>
                      <a:r>
                        <a:rPr lang="en-US" altLang="zh-TW" dirty="0"/>
                        <a:t>(SF +UV)</a:t>
                      </a:r>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dirty="0"/>
                        <a:t>35,570,688</a:t>
                      </a:r>
                      <a:endParaRPr lang="zh-TW" altLang="en-US" dirty="0"/>
                    </a:p>
                  </a:txBody>
                  <a:tcPr/>
                </a:tc>
                <a:tc>
                  <a:txBody>
                    <a:bodyPr/>
                    <a:lstStyle/>
                    <a:p>
                      <a:r>
                        <a:rPr lang="en-US" altLang="zh-TW" sz="1800" dirty="0"/>
                        <a:t>35,537,920</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34642612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236862</TotalTime>
  <Words>2306</Words>
  <Application>Microsoft Office PowerPoint</Application>
  <PresentationFormat>寬螢幕</PresentationFormat>
  <Paragraphs>354</Paragraphs>
  <Slides>17</Slides>
  <Notes>1</Notes>
  <HiddenSlides>0</HiddenSlides>
  <MMClips>0</MMClips>
  <ScaleCrop>false</ScaleCrop>
  <HeadingPairs>
    <vt:vector size="8" baseType="variant">
      <vt:variant>
        <vt:lpstr>使用字型</vt:lpstr>
      </vt:variant>
      <vt:variant>
        <vt:i4>3</vt:i4>
      </vt:variant>
      <vt:variant>
        <vt:lpstr>佈景主題</vt:lpstr>
      </vt:variant>
      <vt:variant>
        <vt:i4>1</vt:i4>
      </vt:variant>
      <vt:variant>
        <vt:lpstr>內嵌 OLE 伺服程式</vt:lpstr>
      </vt:variant>
      <vt:variant>
        <vt:i4>1</vt:i4>
      </vt:variant>
      <vt:variant>
        <vt:lpstr>投影片標題</vt:lpstr>
      </vt:variant>
      <vt:variant>
        <vt:i4>17</vt:i4>
      </vt:variant>
    </vt:vector>
  </HeadingPairs>
  <TitlesOfParts>
    <vt:vector size="22" baseType="lpstr">
      <vt:lpstr>Arial</vt:lpstr>
      <vt:lpstr>Calibri</vt:lpstr>
      <vt:lpstr>Times New Roman</vt:lpstr>
      <vt:lpstr>802-11-Submission</vt:lpstr>
      <vt:lpstr>Document</vt:lpstr>
      <vt:lpstr>Enhancement of BSR Follow-up</vt:lpstr>
      <vt:lpstr>Recap of Buffer Status Report</vt:lpstr>
      <vt:lpstr>A-ctrl as QoS Ctrl Extension </vt:lpstr>
      <vt:lpstr>A-ctrl as QoS Ctrl Extension Example</vt:lpstr>
      <vt:lpstr>A-ctrl only Design I with Maximum Scaling = 32768</vt:lpstr>
      <vt:lpstr>A-ctrl only Design II with Maximum Scaling = 32768</vt:lpstr>
      <vt:lpstr>Comparison I </vt:lpstr>
      <vt:lpstr>A-ctrl only Design with  Maximum Scaling  = 32768*4</vt:lpstr>
      <vt:lpstr>Comparison II</vt:lpstr>
      <vt:lpstr>Parsing Complexity and Potential Baseline Change</vt:lpstr>
      <vt:lpstr>Proposal </vt:lpstr>
      <vt:lpstr>Limited Number of Left Control IDs </vt:lpstr>
      <vt:lpstr>Straw Poll 1</vt:lpstr>
      <vt:lpstr>backup</vt:lpstr>
      <vt:lpstr>A-ctrl only Design II with  Maximum Scaling = 32768</vt:lpstr>
      <vt:lpstr>Problem Statement</vt:lpstr>
      <vt:lpstr>Thoughts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2997</cp:revision>
  <cp:lastPrinted>1998-02-10T13:28:06Z</cp:lastPrinted>
  <dcterms:created xsi:type="dcterms:W3CDTF">2007-05-21T21:00:37Z</dcterms:created>
  <dcterms:modified xsi:type="dcterms:W3CDTF">2024-12-12T07:38:17Z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