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7"/>
  </p:notesMasterIdLst>
  <p:handoutMasterIdLst>
    <p:handoutMasterId r:id="rId78"/>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2" r:id="rId30"/>
    <p:sldId id="2690" r:id="rId31"/>
    <p:sldId id="2691" r:id="rId32"/>
    <p:sldId id="680" r:id="rId33"/>
    <p:sldId id="2530" r:id="rId34"/>
    <p:sldId id="2531" r:id="rId35"/>
    <p:sldId id="2533" r:id="rId36"/>
    <p:sldId id="2673" r:id="rId37"/>
    <p:sldId id="2535" r:id="rId38"/>
    <p:sldId id="2709" r:id="rId39"/>
    <p:sldId id="2710" r:id="rId40"/>
    <p:sldId id="2711" r:id="rId41"/>
    <p:sldId id="2712" r:id="rId42"/>
    <p:sldId id="2713" r:id="rId43"/>
    <p:sldId id="2714" r:id="rId44"/>
    <p:sldId id="2536" r:id="rId45"/>
    <p:sldId id="2537" r:id="rId46"/>
    <p:sldId id="2693" r:id="rId47"/>
    <p:sldId id="2694" r:id="rId48"/>
    <p:sldId id="2696" r:id="rId49"/>
    <p:sldId id="2697" r:id="rId50"/>
    <p:sldId id="2551" r:id="rId51"/>
    <p:sldId id="2527" r:id="rId52"/>
    <p:sldId id="2703" r:id="rId53"/>
    <p:sldId id="2704" r:id="rId54"/>
    <p:sldId id="2705" r:id="rId55"/>
    <p:sldId id="2706" r:id="rId56"/>
    <p:sldId id="2707" r:id="rId57"/>
    <p:sldId id="2708" r:id="rId58"/>
    <p:sldId id="2675" r:id="rId59"/>
    <p:sldId id="2676" r:id="rId60"/>
    <p:sldId id="2661" r:id="rId61"/>
    <p:sldId id="2680" r:id="rId62"/>
    <p:sldId id="2585" r:id="rId63"/>
    <p:sldId id="2666" r:id="rId64"/>
    <p:sldId id="2667" r:id="rId65"/>
    <p:sldId id="315" r:id="rId66"/>
    <p:sldId id="312" r:id="rId67"/>
    <p:sldId id="318" r:id="rId68"/>
    <p:sldId id="472" r:id="rId69"/>
    <p:sldId id="473" r:id="rId70"/>
    <p:sldId id="474" r:id="rId71"/>
    <p:sldId id="480" r:id="rId72"/>
    <p:sldId id="259" r:id="rId73"/>
    <p:sldId id="260" r:id="rId74"/>
    <p:sldId id="261" r:id="rId75"/>
    <p:sldId id="2525"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5th - July IEEE meeting week" id="{DE843586-E506-4D30-A655-52B441F0114A}">
          <p14:sldIdLst>
            <p14:sldId id="690"/>
            <p14:sldId id="694"/>
            <p14:sldId id="2568"/>
            <p14:sldId id="2692"/>
            <p14:sldId id="2690"/>
            <p14:sldId id="2691"/>
            <p14:sldId id="680"/>
          </p14:sldIdLst>
        </p14:section>
        <p14:section name="July 16th AM1 - July IEEE meeting week" id="{D686ED55-D2EA-43E3-A87F-725BDBE41CF2}">
          <p14:sldIdLst>
            <p14:sldId id="2530"/>
            <p14:sldId id="2531"/>
            <p14:sldId id="2533"/>
            <p14:sldId id="2673"/>
            <p14:sldId id="2535"/>
          </p14:sldIdLst>
        </p14:section>
        <p14:section name="July 16th PM1 - July IEEE meeting week" id="{8E838D38-B45C-442C-8603-25CE94919C41}">
          <p14:sldIdLst/>
        </p14:section>
        <p14:section name="Aug. 20th Telecon" id="{016F9CD0-6E93-4A79-A3E7-D86AAE2C487E}">
          <p14:sldIdLst>
            <p14:sldId id="2709"/>
            <p14:sldId id="2710"/>
            <p14:sldId id="2711"/>
            <p14:sldId id="2712"/>
            <p14:sldId id="2713"/>
            <p14:sldId id="2714"/>
            <p14:sldId id="2536"/>
            <p14:sldId id="2537"/>
            <p14:sldId id="2693"/>
            <p14:sldId id="2694"/>
            <p14:sldId id="2696"/>
            <p14:sldId id="2697"/>
            <p14:sldId id="2551"/>
            <p14:sldId id="2527"/>
          </p14:sldIdLst>
        </p14:section>
        <p14:section name="Aug. 27th Telecon" id="{D320C05A-DC27-4FAB-BF0B-145F5F84408B}">
          <p14:sldIdLst>
            <p14:sldId id="2703"/>
            <p14:sldId id="2704"/>
            <p14:sldId id="2705"/>
            <p14:sldId id="2706"/>
            <p14:sldId id="2707"/>
            <p14:sldId id="2708"/>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0369B2-9A77-4730-B446-2F3FD056D2E0}" v="1" dt="2024-08-27T16:17:42.64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microsoft.com/office/2015/10/relationships/revisionInfo" Target="revisionInfo.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60369B2-9A77-4730-B446-2F3FD056D2E0}"/>
    <pc:docChg chg="addSld modSld modMainMaster modSection">
      <pc:chgData name="Segev, Jonathan" userId="7c67a1b0-8725-4553-8055-0888dbcaef94" providerId="ADAL" clId="{C60369B2-9A77-4730-B446-2F3FD056D2E0}" dt="2024-08-27T16:18:56.875" v="42" actId="400"/>
      <pc:docMkLst>
        <pc:docMk/>
      </pc:docMkLst>
      <pc:sldChg chg="modSp mod">
        <pc:chgData name="Segev, Jonathan" userId="7c67a1b0-8725-4553-8055-0888dbcaef94" providerId="ADAL" clId="{C60369B2-9A77-4730-B446-2F3FD056D2E0}" dt="2024-08-27T16:17:30.063" v="5" actId="20577"/>
        <pc:sldMkLst>
          <pc:docMk/>
          <pc:sldMk cId="0" sldId="256"/>
        </pc:sldMkLst>
        <pc:spChg chg="mod">
          <ac:chgData name="Segev, Jonathan" userId="7c67a1b0-8725-4553-8055-0888dbcaef94" providerId="ADAL" clId="{C60369B2-9A77-4730-B446-2F3FD056D2E0}" dt="2024-08-27T16:17:30.063" v="5" actId="20577"/>
          <ac:spMkLst>
            <pc:docMk/>
            <pc:sldMk cId="0" sldId="256"/>
            <ac:spMk id="3074" creationId="{00000000-0000-0000-0000-000000000000}"/>
          </ac:spMkLst>
        </pc:spChg>
      </pc:sldChg>
      <pc:sldChg chg="modSp mod">
        <pc:chgData name="Segev, Jonathan" userId="7c67a1b0-8725-4553-8055-0888dbcaef94" providerId="ADAL" clId="{C60369B2-9A77-4730-B446-2F3FD056D2E0}" dt="2024-08-27T16:18:41.948" v="41" actId="6549"/>
        <pc:sldMkLst>
          <pc:docMk/>
          <pc:sldMk cId="1287432045" sldId="2703"/>
        </pc:sldMkLst>
        <pc:spChg chg="mod">
          <ac:chgData name="Segev, Jonathan" userId="7c67a1b0-8725-4553-8055-0888dbcaef94" providerId="ADAL" clId="{C60369B2-9A77-4730-B446-2F3FD056D2E0}" dt="2024-08-27T16:18:22.599" v="9" actId="20577"/>
          <ac:spMkLst>
            <pc:docMk/>
            <pc:sldMk cId="1287432045" sldId="2703"/>
            <ac:spMk id="2" creationId="{00000000-0000-0000-0000-000000000000}"/>
          </ac:spMkLst>
        </pc:spChg>
        <pc:spChg chg="mod">
          <ac:chgData name="Segev, Jonathan" userId="7c67a1b0-8725-4553-8055-0888dbcaef94" providerId="ADAL" clId="{C60369B2-9A77-4730-B446-2F3FD056D2E0}" dt="2024-08-27T16:18:41.948" v="41" actId="6549"/>
          <ac:spMkLst>
            <pc:docMk/>
            <pc:sldMk cId="1287432045" sldId="2703"/>
            <ac:spMk id="3" creationId="{00000000-0000-0000-0000-000000000000}"/>
          </ac:spMkLst>
        </pc:spChg>
      </pc:sldChg>
      <pc:sldChg chg="modSp mod">
        <pc:chgData name="Segev, Jonathan" userId="7c67a1b0-8725-4553-8055-0888dbcaef94" providerId="ADAL" clId="{C60369B2-9A77-4730-B446-2F3FD056D2E0}" dt="2024-08-27T16:18:56.875" v="42" actId="400"/>
        <pc:sldMkLst>
          <pc:docMk/>
          <pc:sldMk cId="878120636" sldId="2706"/>
        </pc:sldMkLst>
        <pc:spChg chg="mod">
          <ac:chgData name="Segev, Jonathan" userId="7c67a1b0-8725-4553-8055-0888dbcaef94" providerId="ADAL" clId="{C60369B2-9A77-4730-B446-2F3FD056D2E0}" dt="2024-08-27T16:18:56.875" v="42" actId="400"/>
          <ac:spMkLst>
            <pc:docMk/>
            <pc:sldMk cId="878120636" sldId="2706"/>
            <ac:spMk id="8" creationId="{CC5B7EB9-3DEF-4981-89A9-614127FF9327}"/>
          </ac:spMkLst>
        </pc:spChg>
      </pc:sldChg>
      <pc:sldChg chg="add">
        <pc:chgData name="Segev, Jonathan" userId="7c67a1b0-8725-4553-8055-0888dbcaef94" providerId="ADAL" clId="{C60369B2-9A77-4730-B446-2F3FD056D2E0}" dt="2024-08-27T16:17:42.647" v="6"/>
        <pc:sldMkLst>
          <pc:docMk/>
          <pc:sldMk cId="2632946295" sldId="2709"/>
        </pc:sldMkLst>
      </pc:sldChg>
      <pc:sldChg chg="add">
        <pc:chgData name="Segev, Jonathan" userId="7c67a1b0-8725-4553-8055-0888dbcaef94" providerId="ADAL" clId="{C60369B2-9A77-4730-B446-2F3FD056D2E0}" dt="2024-08-27T16:17:42.647" v="6"/>
        <pc:sldMkLst>
          <pc:docMk/>
          <pc:sldMk cId="3632973276" sldId="2710"/>
        </pc:sldMkLst>
      </pc:sldChg>
      <pc:sldChg chg="add">
        <pc:chgData name="Segev, Jonathan" userId="7c67a1b0-8725-4553-8055-0888dbcaef94" providerId="ADAL" clId="{C60369B2-9A77-4730-B446-2F3FD056D2E0}" dt="2024-08-27T16:17:42.647" v="6"/>
        <pc:sldMkLst>
          <pc:docMk/>
          <pc:sldMk cId="1678736734" sldId="2711"/>
        </pc:sldMkLst>
      </pc:sldChg>
      <pc:sldChg chg="add">
        <pc:chgData name="Segev, Jonathan" userId="7c67a1b0-8725-4553-8055-0888dbcaef94" providerId="ADAL" clId="{C60369B2-9A77-4730-B446-2F3FD056D2E0}" dt="2024-08-27T16:17:42.647" v="6"/>
        <pc:sldMkLst>
          <pc:docMk/>
          <pc:sldMk cId="1460622978" sldId="2712"/>
        </pc:sldMkLst>
      </pc:sldChg>
      <pc:sldChg chg="add">
        <pc:chgData name="Segev, Jonathan" userId="7c67a1b0-8725-4553-8055-0888dbcaef94" providerId="ADAL" clId="{C60369B2-9A77-4730-B446-2F3FD056D2E0}" dt="2024-08-27T16:17:42.647" v="6"/>
        <pc:sldMkLst>
          <pc:docMk/>
          <pc:sldMk cId="3094930979" sldId="2713"/>
        </pc:sldMkLst>
      </pc:sldChg>
      <pc:sldChg chg="add">
        <pc:chgData name="Segev, Jonathan" userId="7c67a1b0-8725-4553-8055-0888dbcaef94" providerId="ADAL" clId="{C60369B2-9A77-4730-B446-2F3FD056D2E0}" dt="2024-08-27T16:17:42.647" v="6"/>
        <pc:sldMkLst>
          <pc:docMk/>
          <pc:sldMk cId="3874535031" sldId="2714"/>
        </pc:sldMkLst>
      </pc:sldChg>
      <pc:sldMasterChg chg="modSp mod">
        <pc:chgData name="Segev, Jonathan" userId="7c67a1b0-8725-4553-8055-0888dbcaef94" providerId="ADAL" clId="{C60369B2-9A77-4730-B446-2F3FD056D2E0}" dt="2024-08-27T16:17:23.388" v="1" actId="20577"/>
        <pc:sldMasterMkLst>
          <pc:docMk/>
          <pc:sldMasterMk cId="0" sldId="2147483648"/>
        </pc:sldMasterMkLst>
        <pc:spChg chg="mod">
          <ac:chgData name="Segev, Jonathan" userId="7c67a1b0-8725-4553-8055-0888dbcaef94" providerId="ADAL" clId="{C60369B2-9A77-4730-B446-2F3FD056D2E0}" dt="2024-08-27T16:17:23.388"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A002-4891-A508-C8F8069E6BB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A002-4891-A508-C8F8069E6BB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21461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002349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Aug.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Aug.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Aug.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Aug.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Aug.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Aug.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802.11-24/945r6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Aug.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2024-08-27</a:t>
            </a:r>
          </a:p>
        </p:txBody>
      </p:sp>
      <p:sp>
        <p:nvSpPr>
          <p:cNvPr id="6" name="Date Placeholder 3"/>
          <p:cNvSpPr>
            <a:spLocks noGrp="1"/>
          </p:cNvSpPr>
          <p:nvPr>
            <p:ph type="dt" idx="10"/>
          </p:nvPr>
        </p:nvSpPr>
        <p:spPr/>
        <p:txBody>
          <a:bodyPr/>
          <a:lstStyle/>
          <a:p>
            <a:r>
              <a:rPr lang="en-US"/>
              <a:t>Aug.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September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TG next steps and resulting plans for the week.</a:t>
            </a:r>
          </a:p>
          <a:p>
            <a:pPr algn="just">
              <a:spcBef>
                <a:spcPct val="20000"/>
              </a:spcBef>
              <a:buFontTx/>
              <a:buChar char="•"/>
            </a:pPr>
            <a:r>
              <a:rPr lang="en-US" sz="1800" b="0" dirty="0"/>
              <a:t>Review MDR status and any opens to MDR feedback.</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Approve draft recirculation (special order).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8699789"/>
              </p:ext>
            </p:extLst>
          </p:nvPr>
        </p:nvGraphicFramePr>
        <p:xfrm>
          <a:off x="911424" y="1265032"/>
          <a:ext cx="9330483" cy="3809824"/>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 10 mins</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 20 mins</a:t>
                      </a:r>
                    </a:p>
                  </a:txBody>
                  <a:tcPr marT="45712" marB="45712"/>
                </a:tc>
                <a:extLst>
                  <a:ext uri="{0D108BD9-81ED-4DB2-BD59-A6C34878D82A}">
                    <a16:rowId xmlns:a16="http://schemas.microsoft.com/office/drawing/2014/main" val="12376290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11-24-954</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30 mins</a:t>
                      </a:r>
                    </a:p>
                    <a:p>
                      <a:endParaRPr lang="en-US" sz="1400" dirty="0"/>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 20min</a:t>
                      </a:r>
                    </a:p>
                  </a:txBody>
                  <a:tcPr marT="45712" marB="45712"/>
                </a:tc>
                <a:extLst>
                  <a:ext uri="{0D108BD9-81ED-4DB2-BD59-A6C34878D82A}">
                    <a16:rowId xmlns:a16="http://schemas.microsoft.com/office/drawing/2014/main" val="208133428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15</a:t>
            </a:r>
            <a:r>
              <a:rPr lang="en-US" altLang="en-US" baseline="30000" dirty="0">
                <a:solidFill>
                  <a:schemeClr val="tx2"/>
                </a:solidFill>
              </a:rPr>
              <a:t>th</a:t>
            </a:r>
            <a:r>
              <a:rPr lang="en-US" altLang="en-US" dirty="0">
                <a:solidFill>
                  <a:schemeClr val="tx2"/>
                </a:solidFill>
              </a:rPr>
              <a:t> PM2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MDR status and any opens to MDR feedback.</a:t>
            </a:r>
          </a:p>
          <a:p>
            <a:pPr algn="just">
              <a:spcBef>
                <a:spcPct val="20000"/>
              </a:spcBef>
              <a:buFontTx/>
              <a:buChar char="•"/>
            </a:pPr>
            <a:r>
              <a:rPr lang="en-US" sz="1600" b="0" dirty="0"/>
              <a:t>LB286 Comment resolution.</a:t>
            </a:r>
            <a:endParaRPr lang="en-US" altLang="en-US" sz="1600" b="0" dirty="0"/>
          </a:p>
          <a:p>
            <a:pPr algn="just">
              <a:spcBef>
                <a:spcPct val="20000"/>
              </a:spcBef>
              <a:buFontTx/>
              <a:buChar char="•"/>
            </a:pPr>
            <a:r>
              <a:rPr lang="en-US" sz="1600" b="0" dirty="0"/>
              <a:t>Review LB286 progress and MDR feedback plans – editor.</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6942687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 10min</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25min</a:t>
                      </a:r>
                    </a:p>
                  </a:txBody>
                  <a:tcPr marT="45712" marB="45712"/>
                </a:tc>
                <a:extLst>
                  <a:ext uri="{0D108BD9-81ED-4DB2-BD59-A6C34878D82A}">
                    <a16:rowId xmlns:a16="http://schemas.microsoft.com/office/drawing/2014/main" val="3066023250"/>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283045369"/>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691B-B40C-3B78-DAC0-7EA73FFC3F9A}"/>
              </a:ext>
            </a:extLst>
          </p:cNvPr>
          <p:cNvSpPr>
            <a:spLocks noGrp="1"/>
          </p:cNvSpPr>
          <p:nvPr>
            <p:ph type="title"/>
          </p:nvPr>
        </p:nvSpPr>
        <p:spPr/>
        <p:txBody>
          <a:bodyPr/>
          <a:lstStyle/>
          <a:p>
            <a:r>
              <a:rPr lang="en-US" sz="4000" b="0" dirty="0"/>
              <a:t>Review TG next steps and plans for the week</a:t>
            </a:r>
            <a:endParaRPr lang="en-US" sz="4000" dirty="0"/>
          </a:p>
        </p:txBody>
      </p:sp>
      <p:sp>
        <p:nvSpPr>
          <p:cNvPr id="3" name="Content Placeholder 2">
            <a:extLst>
              <a:ext uri="{FF2B5EF4-FFF2-40B4-BE49-F238E27FC236}">
                <a16:creationId xmlns:a16="http://schemas.microsoft.com/office/drawing/2014/main" id="{5BFE6DAA-7385-5654-6BBA-8039F5A98202}"/>
              </a:ext>
            </a:extLst>
          </p:cNvPr>
          <p:cNvSpPr>
            <a:spLocks noGrp="1"/>
          </p:cNvSpPr>
          <p:nvPr>
            <p:ph idx="1"/>
          </p:nvPr>
        </p:nvSpPr>
        <p:spPr>
          <a:xfrm>
            <a:off x="914401" y="1981202"/>
            <a:ext cx="10361084" cy="1770880"/>
          </a:xfrm>
        </p:spPr>
        <p:txBody>
          <a:bodyPr/>
          <a:lstStyle/>
          <a:p>
            <a:pPr>
              <a:buFont typeface="Arial" panose="020B0604020202020204" pitchFamily="34" charset="0"/>
              <a:buChar char="•"/>
            </a:pPr>
            <a:r>
              <a:rPr lang="en-US" sz="2000" b="0" dirty="0"/>
              <a:t>Response to LB 286 and MDR feedback near completion.</a:t>
            </a:r>
          </a:p>
          <a:p>
            <a:pPr>
              <a:buFont typeface="Arial" panose="020B0604020202020204" pitchFamily="34" charset="0"/>
              <a:buChar char="•"/>
            </a:pPr>
            <a:r>
              <a:rPr lang="en-US" sz="2000" b="0" dirty="0"/>
              <a:t>D2.0 has substantial changes.</a:t>
            </a:r>
          </a:p>
          <a:p>
            <a:pPr>
              <a:buFont typeface="Arial" panose="020B0604020202020204" pitchFamily="34" charset="0"/>
              <a:buChar char="•"/>
            </a:pPr>
            <a:r>
              <a:rPr lang="en-US" sz="2000" b="0" dirty="0"/>
              <a:t>To go to SA ballot stage an unchanged draft is required.</a:t>
            </a:r>
          </a:p>
          <a:p>
            <a:pPr>
              <a:buFont typeface="Arial" panose="020B0604020202020204" pitchFamily="34" charset="0"/>
              <a:buChar char="•"/>
            </a:pPr>
            <a:r>
              <a:rPr lang="en-US" sz="2000" b="0" dirty="0"/>
              <a:t>Generate D3.0 out of the meeting.</a:t>
            </a:r>
          </a:p>
        </p:txBody>
      </p:sp>
      <p:sp>
        <p:nvSpPr>
          <p:cNvPr id="4" name="Slide Number Placeholder 3">
            <a:extLst>
              <a:ext uri="{FF2B5EF4-FFF2-40B4-BE49-F238E27FC236}">
                <a16:creationId xmlns:a16="http://schemas.microsoft.com/office/drawing/2014/main" id="{2EC99F61-7A4F-32DC-0324-EA27211833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A019A66-9A74-1900-8FA7-868F23834F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E55671-AD9F-9382-974B-0BAEF2129DC8}"/>
              </a:ext>
            </a:extLst>
          </p:cNvPr>
          <p:cNvSpPr>
            <a:spLocks noGrp="1"/>
          </p:cNvSpPr>
          <p:nvPr>
            <p:ph type="dt" idx="15"/>
          </p:nvPr>
        </p:nvSpPr>
        <p:spPr/>
        <p:txBody>
          <a:bodyPr/>
          <a:lstStyle/>
          <a:p>
            <a:r>
              <a:rPr lang="en-US"/>
              <a:t>Aug. 2024</a:t>
            </a:r>
            <a:endParaRPr lang="en-GB" dirty="0"/>
          </a:p>
        </p:txBody>
      </p:sp>
      <p:graphicFrame>
        <p:nvGraphicFramePr>
          <p:cNvPr id="7" name="Chart 6">
            <a:extLst>
              <a:ext uri="{FF2B5EF4-FFF2-40B4-BE49-F238E27FC236}">
                <a16:creationId xmlns:a16="http://schemas.microsoft.com/office/drawing/2014/main" id="{23E6F815-7389-4E26-18CA-419D64C88C91}"/>
              </a:ext>
            </a:extLst>
          </p:cNvPr>
          <p:cNvGraphicFramePr/>
          <p:nvPr>
            <p:extLst>
              <p:ext uri="{D42A27DB-BD31-4B8C-83A1-F6EECF244321}">
                <p14:modId xmlns:p14="http://schemas.microsoft.com/office/powerpoint/2010/main" val="3301393196"/>
              </p:ext>
            </p:extLst>
          </p:nvPr>
        </p:nvGraphicFramePr>
        <p:xfrm>
          <a:off x="7411453" y="3621632"/>
          <a:ext cx="4661211" cy="2903712"/>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81FB0260-FB85-61C6-D635-6BDC98921B60}"/>
              </a:ext>
            </a:extLst>
          </p:cNvPr>
          <p:cNvSpPr txBox="1">
            <a:spLocks/>
          </p:cNvSpPr>
          <p:nvPr/>
        </p:nvSpPr>
        <p:spPr bwMode="auto">
          <a:xfrm>
            <a:off x="914401" y="3476498"/>
            <a:ext cx="6765775" cy="24727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Go to a recirculation ballot and receive minimal comments.</a:t>
            </a:r>
          </a:p>
          <a:p>
            <a:pPr>
              <a:buFont typeface="Arial" panose="020B0604020202020204" pitchFamily="34" charset="0"/>
              <a:buChar char="•"/>
            </a:pPr>
            <a:r>
              <a:rPr lang="en-US" sz="2000" b="0" kern="0" dirty="0"/>
              <a:t>Comments results in no changes to D3.0.</a:t>
            </a:r>
          </a:p>
          <a:p>
            <a:pPr>
              <a:buFont typeface="Arial" panose="020B0604020202020204" pitchFamily="34" charset="0"/>
              <a:buChar char="•"/>
            </a:pPr>
            <a:r>
              <a:rPr lang="en-US" sz="2000" b="0" kern="0" dirty="0"/>
              <a:t>Generate a report to EC on unsatisfied commenters.</a:t>
            </a:r>
          </a:p>
          <a:p>
            <a:pPr>
              <a:buFont typeface="Arial" panose="020B0604020202020204" pitchFamily="34" charset="0"/>
              <a:buChar char="•"/>
            </a:pPr>
            <a:r>
              <a:rPr lang="en-US" sz="2000" b="0" kern="0" dirty="0"/>
              <a:t>Request an unconditional SA ballot initiation out of the September meeting. </a:t>
            </a:r>
          </a:p>
        </p:txBody>
      </p:sp>
    </p:spTree>
    <p:extLst>
      <p:ext uri="{BB962C8B-B14F-4D97-AF65-F5344CB8AC3E}">
        <p14:creationId xmlns:p14="http://schemas.microsoft.com/office/powerpoint/2010/main" val="288558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and MDR feedback Status </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TGbk</a:t>
            </a:r>
            <a:r>
              <a:rPr lang="en-US" dirty="0"/>
              <a:t> editor led discussion.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and progress: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resolution status (received/resolved):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 72/66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Aug.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83536446"/>
              </p:ext>
            </p:extLst>
          </p:nvPr>
        </p:nvGraphicFramePr>
        <p:xfrm>
          <a:off x="7622649" y="1268760"/>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496021876"/>
              </p:ext>
            </p:extLst>
          </p:nvPr>
        </p:nvGraphicFramePr>
        <p:xfrm>
          <a:off x="7192996" y="3787748"/>
          <a:ext cx="4661211" cy="2639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16</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AM1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August 20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LB287 results (10 min)</a:t>
            </a:r>
          </a:p>
          <a:p>
            <a:pPr algn="just">
              <a:spcBef>
                <a:spcPct val="20000"/>
              </a:spcBef>
              <a:buFontTx/>
              <a:buChar char="•"/>
            </a:pPr>
            <a:r>
              <a:rPr lang="en-US" sz="1600" b="0" dirty="0"/>
              <a:t>Conduct group comment resolutions to technical and editorial comments.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Aug. 2024</a:t>
            </a:r>
            <a:endParaRPr lang="en-GB" dirty="0"/>
          </a:p>
        </p:txBody>
      </p:sp>
    </p:spTree>
    <p:extLst>
      <p:ext uri="{BB962C8B-B14F-4D97-AF65-F5344CB8AC3E}">
        <p14:creationId xmlns:p14="http://schemas.microsoft.com/office/powerpoint/2010/main" val="26329462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11-24-945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11-24-1419</a:t>
                      </a: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LB287 CR 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632973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Aug.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678736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2024 IEEE 802.11 meeting week, and teleconferences running between the July and September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Aug.  13</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20</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Aug.  27</a:t>
            </a:r>
            <a:r>
              <a:rPr lang="en-US" altLang="en-US" kern="0" baseline="30000" dirty="0"/>
              <a:t>th</a:t>
            </a:r>
            <a:r>
              <a:rPr lang="en-US" altLang="en-US" kern="0" dirty="0"/>
              <a:t> 	10:00 am PT/13:00 ET (2hrs).</a:t>
            </a:r>
          </a:p>
          <a:p>
            <a:pPr marL="457200" lvl="1" indent="0"/>
            <a:endParaRPr lang="en-US" altLang="en-US"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606229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094930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8745350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needed)</a:t>
            </a:r>
          </a:p>
          <a:p>
            <a:pPr algn="just">
              <a:spcBef>
                <a:spcPct val="20000"/>
              </a:spcBef>
              <a:buFontTx/>
              <a:buChar char="•"/>
            </a:pPr>
            <a:r>
              <a:rPr lang="en-US" sz="1600" b="0" dirty="0"/>
              <a:t>Consider ballot recirculation (special order)</a:t>
            </a:r>
          </a:p>
          <a:p>
            <a:pPr algn="just">
              <a:spcBef>
                <a:spcPct val="20000"/>
              </a:spcBef>
              <a:buFontTx/>
              <a:buChar char="•"/>
            </a:pPr>
            <a:r>
              <a:rPr lang="en-US" sz="1600" b="0" dirty="0"/>
              <a:t>Set telecons till the Sep. meeting. (special order)</a:t>
            </a:r>
          </a:p>
          <a:p>
            <a:pPr algn="just">
              <a:spcBef>
                <a:spcPct val="20000"/>
              </a:spcBef>
              <a:buFontTx/>
              <a:buChar char="•"/>
            </a:pPr>
            <a:r>
              <a:rPr lang="en-US" sz="1600" b="0" dirty="0"/>
              <a:t>AOB</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8999209"/>
              </p:ext>
            </p:extLst>
          </p:nvPr>
        </p:nvGraphicFramePr>
        <p:xfrm>
          <a:off x="914401" y="1260086"/>
          <a:ext cx="10460566" cy="347456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p>
                      <a:r>
                        <a:rPr lang="en-US" sz="1400" dirty="0"/>
                        <a:t>(30 min )</a:t>
                      </a:r>
                    </a:p>
                  </a:txBody>
                  <a:tcPr marT="45712" marB="45712"/>
                </a:tc>
                <a:extLst>
                  <a:ext uri="{0D108BD9-81ED-4DB2-BD59-A6C34878D82A}">
                    <a16:rowId xmlns:a16="http://schemas.microsoft.com/office/drawing/2014/main" val="2568658642"/>
                  </a:ext>
                </a:extLst>
              </a:tr>
              <a:tr h="0">
                <a:tc>
                  <a:txBody>
                    <a:bodyPr/>
                    <a:lstStyle/>
                    <a:p>
                      <a:r>
                        <a:rPr lang="en-US" sz="1400" dirty="0"/>
                        <a:t>11-24-1080</a:t>
                      </a:r>
                    </a:p>
                  </a:txBody>
                  <a:tcPr marT="45712" marB="45712"/>
                </a:tc>
                <a:tc>
                  <a:txBody>
                    <a:bodyPr/>
                    <a:lstStyle/>
                    <a:p>
                      <a:r>
                        <a:rPr lang="en-US" sz="1400" dirty="0"/>
                        <a:t>Christian Berger</a:t>
                      </a:r>
                    </a:p>
                  </a:txBody>
                  <a:tcPr marT="45712" marB="45712"/>
                </a:tc>
                <a:tc>
                  <a:txBody>
                    <a:bodyPr/>
                    <a:lstStyle/>
                    <a:p>
                      <a:r>
                        <a:rPr lang="fr-FR" sz="1400" b="0" i="0" kern="1200" dirty="0">
                          <a:solidFill>
                            <a:schemeClr val="dk1"/>
                          </a:solidFill>
                          <a:effectLst/>
                          <a:latin typeface="+mn-lt"/>
                          <a:ea typeface="+mn-ea"/>
                          <a:cs typeface="+mn-cs"/>
                        </a:rPr>
                        <a:t>LB286 Comment Resolution CID 2003</a:t>
                      </a:r>
                      <a:endParaRPr lang="en-US" sz="1400" dirty="0"/>
                    </a:p>
                  </a:txBody>
                  <a:tcPr marT="45712" marB="45712"/>
                </a:tc>
                <a:tc>
                  <a:txBody>
                    <a:bodyPr/>
                    <a:lstStyle/>
                    <a:p>
                      <a:r>
                        <a:rPr lang="en-US" sz="1400" dirty="0"/>
                        <a:t>CR</a:t>
                      </a:r>
                    </a:p>
                  </a:txBody>
                  <a:tcPr marT="45712" marB="45712"/>
                </a:tc>
                <a:tc>
                  <a:txBody>
                    <a:bodyPr/>
                    <a:lstStyle/>
                    <a:p>
                      <a:r>
                        <a:rPr lang="en-US" sz="1400" dirty="0"/>
                        <a:t>30min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Aug.  13</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20</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27</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3376232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961F-F8F0-69AD-1F2F-7DDB53227D2C}"/>
              </a:ext>
            </a:extLst>
          </p:cNvPr>
          <p:cNvSpPr>
            <a:spLocks noGrp="1"/>
          </p:cNvSpPr>
          <p:nvPr>
            <p:ph type="title"/>
          </p:nvPr>
        </p:nvSpPr>
        <p:spPr>
          <a:xfrm>
            <a:off x="407368" y="685801"/>
            <a:ext cx="11521280"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9E711724-C151-C381-C8BC-AFC52264379C}"/>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and approved resolutions to LB286.</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to MDR report finding.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Approved recirculation of D3.0, in anticipation to go to unconditional EC approval to initiate SA ballot.</a:t>
            </a:r>
          </a:p>
        </p:txBody>
      </p:sp>
      <p:sp>
        <p:nvSpPr>
          <p:cNvPr id="4" name="Slide Number Placeholder 3">
            <a:extLst>
              <a:ext uri="{FF2B5EF4-FFF2-40B4-BE49-F238E27FC236}">
                <a16:creationId xmlns:a16="http://schemas.microsoft.com/office/drawing/2014/main" id="{C5055A48-446C-6772-7582-FD3CD091144A}"/>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0A37C71A-ABB8-FB6A-F9BD-9480EB9311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BB6F94-4D2B-A761-5767-855F9B3FD980}"/>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915979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67000">
                <a:schemeClr val="accent1"/>
              </a:gs>
              <a:gs pos="81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639062" y="219112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9326003" y="238421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10/24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9425303" y="27336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9172047" y="29267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gradFill flip="none" rotWithShape="1">
            <a:gsLst>
              <a:gs pos="0">
                <a:schemeClr val="accent1">
                  <a:lumMod val="5000"/>
                  <a:lumOff val="95000"/>
                </a:schemeClr>
              </a:gs>
              <a:gs pos="0">
                <a:schemeClr val="accent1"/>
              </a:gs>
              <a:gs pos="100000">
                <a:srgbClr val="FFFF00"/>
              </a:gs>
              <a:gs pos="98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922394" y="3497409"/>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608168" y="369049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8688843" y="350100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8374617" y="3694097"/>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488175" y="2215423"/>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10368054" y="272676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10114798" y="291985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11/24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1280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20853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July IEEE 802 wireless plenary session:</a:t>
            </a:r>
            <a:endParaRPr lang="en-US" sz="2000" b="0" dirty="0"/>
          </a:p>
          <a:p>
            <a:pPr>
              <a:buFont typeface="Arial" panose="020B0604020202020204" pitchFamily="34" charset="0"/>
              <a:buChar char="•"/>
            </a:pPr>
            <a:r>
              <a:rPr lang="en-US" sz="2000" b="0" dirty="0"/>
              <a:t>This meeting is part of the July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August 27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group comment resolutions for the remaining editorial comments.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Aug. 2024</a:t>
            </a:r>
            <a:endParaRPr lang="en-GB" dirty="0"/>
          </a:p>
        </p:txBody>
      </p:sp>
    </p:spTree>
    <p:extLst>
      <p:ext uri="{BB962C8B-B14F-4D97-AF65-F5344CB8AC3E}">
        <p14:creationId xmlns:p14="http://schemas.microsoft.com/office/powerpoint/2010/main" val="12874320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217587947"/>
              </p:ext>
            </p:extLst>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11-24-945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11-24-1419</a:t>
                      </a: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LB287 CR 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40844910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Aug.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221031826"/>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54659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Aug.  13</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20</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27</a:t>
            </a:r>
            <a:r>
              <a:rPr lang="en-US" altLang="en-US" strike="sngStrike" kern="0" baseline="30000" dirty="0"/>
              <a:t>th</a:t>
            </a:r>
            <a:r>
              <a:rPr lang="en-US" altLang="en-US" strike="sngStrike" kern="0" dirty="0"/>
              <a:t> 	10:00 am PT/13:00 ET (2hrs).</a:t>
            </a:r>
          </a:p>
          <a:p>
            <a:pPr marL="457200" lvl="1" indent="0"/>
            <a:endParaRPr lang="en-US" altLang="en-US"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8781206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5185104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471265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153686</TotalTime>
  <Words>6340</Words>
  <Application>Microsoft Office PowerPoint</Application>
  <PresentationFormat>Widescreen</PresentationFormat>
  <Paragraphs>1008</Paragraphs>
  <Slides>74</Slides>
  <Notes>16</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74</vt:i4>
      </vt:variant>
    </vt:vector>
  </HeadingPairs>
  <TitlesOfParts>
    <vt:vector size="87"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July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Plenary Meeting Week Agenda</vt:lpstr>
      <vt:lpstr>Submission List for the week (1)</vt:lpstr>
      <vt:lpstr>July IEEE Meeting –  July 15th PM2 </vt:lpstr>
      <vt:lpstr>Submission List for the July 15th meeting</vt:lpstr>
      <vt:lpstr>Consider Motions</vt:lpstr>
      <vt:lpstr>Review TG next steps and plans for the week</vt:lpstr>
      <vt:lpstr>LB 286 and MDR feedback Status </vt:lpstr>
      <vt:lpstr>Review Submissions</vt:lpstr>
      <vt:lpstr>PowerPoint Presentation</vt:lpstr>
      <vt:lpstr>July IEEE Meeting –  July 16th AM1</vt:lpstr>
      <vt:lpstr>Submission List for the July 16th AM1</vt:lpstr>
      <vt:lpstr>Consider telecon minutes </vt:lpstr>
      <vt:lpstr>Review Submissions</vt:lpstr>
      <vt:lpstr>PowerPoint Presentation</vt:lpstr>
      <vt:lpstr>August 20th Telecon</vt:lpstr>
      <vt:lpstr>Submission List for the Aug. 20th Telecon</vt:lpstr>
      <vt:lpstr>Submission pipeline</vt:lpstr>
      <vt:lpstr>Scheduled TGbk telecons</vt:lpstr>
      <vt:lpstr>PowerPoint Presentation</vt:lpstr>
      <vt:lpstr>PowerPoint Presentation</vt:lpstr>
      <vt:lpstr>July IEEE Meeting –  16th PM1</vt:lpstr>
      <vt:lpstr>Submission List for the May 16th PM1 meeting</vt:lpstr>
      <vt:lpstr>Scheduled TGbk telecons</vt:lpstr>
      <vt:lpstr>July Meeting Progress and Targets Towards the Sep. Meeting</vt:lpstr>
      <vt:lpstr>TGbk Projected Timeline (previous)</vt:lpstr>
      <vt:lpstr>TGbk Projected Timeline (updated)</vt:lpstr>
      <vt:lpstr>AOB</vt:lpstr>
      <vt:lpstr>PowerPoint Presentation</vt:lpstr>
      <vt:lpstr>August 27th Telecon</vt:lpstr>
      <vt:lpstr>Submission List for the Aug. 20th Telecon</vt:lpstr>
      <vt:lpstr>Submission pipeline</vt:lpstr>
      <vt:lpstr>Scheduled TGbk telecons</vt:lpstr>
      <vt:lpstr>PowerPoint Presentation</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771</cp:revision>
  <cp:lastPrinted>1601-01-01T00:00:00Z</cp:lastPrinted>
  <dcterms:created xsi:type="dcterms:W3CDTF">2018-08-06T10:28:59Z</dcterms:created>
  <dcterms:modified xsi:type="dcterms:W3CDTF">2024-08-27T16:18:57Z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