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8.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65"/>
  </p:notesMasterIdLst>
  <p:handoutMasterIdLst>
    <p:handoutMasterId r:id="rId66"/>
  </p:handoutMasterIdLst>
  <p:sldIdLst>
    <p:sldId id="256" r:id="rId3"/>
    <p:sldId id="265" r:id="rId4"/>
    <p:sldId id="2566" r:id="rId5"/>
    <p:sldId id="257" r:id="rId6"/>
    <p:sldId id="2366" r:id="rId7"/>
    <p:sldId id="2367" r:id="rId8"/>
    <p:sldId id="267" r:id="rId9"/>
    <p:sldId id="268" r:id="rId10"/>
    <p:sldId id="269" r:id="rId11"/>
    <p:sldId id="270" r:id="rId12"/>
    <p:sldId id="271" r:id="rId13"/>
    <p:sldId id="276" r:id="rId14"/>
    <p:sldId id="407" r:id="rId15"/>
    <p:sldId id="408" r:id="rId16"/>
    <p:sldId id="409" r:id="rId17"/>
    <p:sldId id="410" r:id="rId18"/>
    <p:sldId id="411" r:id="rId19"/>
    <p:sldId id="412" r:id="rId20"/>
    <p:sldId id="413" r:id="rId21"/>
    <p:sldId id="272" r:id="rId22"/>
    <p:sldId id="414" r:id="rId23"/>
    <p:sldId id="415" r:id="rId24"/>
    <p:sldId id="569" r:id="rId25"/>
    <p:sldId id="345" r:id="rId26"/>
    <p:sldId id="690" r:id="rId27"/>
    <p:sldId id="694" r:id="rId28"/>
    <p:sldId id="2568" r:id="rId29"/>
    <p:sldId id="2692" r:id="rId30"/>
    <p:sldId id="2690" r:id="rId31"/>
    <p:sldId id="2691" r:id="rId32"/>
    <p:sldId id="680" r:id="rId33"/>
    <p:sldId id="2530" r:id="rId34"/>
    <p:sldId id="2531" r:id="rId35"/>
    <p:sldId id="2533" r:id="rId36"/>
    <p:sldId id="2673" r:id="rId37"/>
    <p:sldId id="2535" r:id="rId38"/>
    <p:sldId id="2536" r:id="rId39"/>
    <p:sldId id="2537" r:id="rId40"/>
    <p:sldId id="2693" r:id="rId41"/>
    <p:sldId id="2694" r:id="rId42"/>
    <p:sldId id="2696" r:id="rId43"/>
    <p:sldId id="2697" r:id="rId44"/>
    <p:sldId id="2551" r:id="rId45"/>
    <p:sldId id="2527" r:id="rId46"/>
    <p:sldId id="2675" r:id="rId47"/>
    <p:sldId id="2676" r:id="rId48"/>
    <p:sldId id="2661" r:id="rId49"/>
    <p:sldId id="2680" r:id="rId50"/>
    <p:sldId id="2585" r:id="rId51"/>
    <p:sldId id="2666" r:id="rId52"/>
    <p:sldId id="2667" r:id="rId53"/>
    <p:sldId id="315" r:id="rId54"/>
    <p:sldId id="312" r:id="rId55"/>
    <p:sldId id="318" r:id="rId56"/>
    <p:sldId id="472" r:id="rId57"/>
    <p:sldId id="473" r:id="rId58"/>
    <p:sldId id="474" r:id="rId59"/>
    <p:sldId id="480" r:id="rId60"/>
    <p:sldId id="259" r:id="rId61"/>
    <p:sldId id="260" r:id="rId62"/>
    <p:sldId id="261" r:id="rId63"/>
    <p:sldId id="2525" r:id="rId6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Main" id="{F1D38888-79E6-4B8F-A7E5-96BDED502F2F}">
          <p14:sldIdLst>
            <p14:sldId id="256"/>
            <p14:sldId id="265"/>
            <p14:sldId id="2566"/>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569"/>
            <p14:sldId id="345"/>
          </p14:sldIdLst>
        </p14:section>
        <p14:section name="July 15th - July IEEE meeting week" id="{DE843586-E506-4D30-A655-52B441F0114A}">
          <p14:sldIdLst>
            <p14:sldId id="690"/>
            <p14:sldId id="694"/>
            <p14:sldId id="2568"/>
            <p14:sldId id="2692"/>
            <p14:sldId id="2690"/>
            <p14:sldId id="2691"/>
            <p14:sldId id="680"/>
          </p14:sldIdLst>
        </p14:section>
        <p14:section name="July 16th AM1 - July IEEE meeting week" id="{D686ED55-D2EA-43E3-A87F-725BDBE41CF2}">
          <p14:sldIdLst>
            <p14:sldId id="2530"/>
            <p14:sldId id="2531"/>
            <p14:sldId id="2533"/>
            <p14:sldId id="2673"/>
            <p14:sldId id="2535"/>
          </p14:sldIdLst>
        </p14:section>
        <p14:section name="July 16th PM1 - July IEEE meeting week" id="{8E838D38-B45C-442C-8603-25CE94919C41}">
          <p14:sldIdLst>
            <p14:sldId id="2536"/>
            <p14:sldId id="2537"/>
            <p14:sldId id="2693"/>
            <p14:sldId id="2694"/>
            <p14:sldId id="2696"/>
            <p14:sldId id="2697"/>
            <p14:sldId id="2551"/>
            <p14:sldId id="2527"/>
          </p14:sldIdLst>
        </p14:section>
        <p14:section name="backup" id="{FF6EDB1C-C306-49D7-A384-68EFB90F1F12}">
          <p14:sldIdLst>
            <p14:sldId id="2675"/>
            <p14:sldId id="2676"/>
            <p14:sldId id="2661"/>
            <p14:sldId id="2680"/>
            <p14:sldId id="2585"/>
            <p14:sldId id="2666"/>
            <p14:sldId id="2667"/>
          </p14:sldIdLst>
        </p14:section>
        <p14:section name="Backup" id="{62682A0D-7317-4EE9-B56C-63AD74488E19}">
          <p14:sldIdLst>
            <p14:sldId id="315"/>
            <p14:sldId id="312"/>
            <p14:sldId id="318"/>
            <p14:sldId id="472"/>
            <p14:sldId id="473"/>
            <p14:sldId id="474"/>
            <p14:sldId id="480"/>
            <p14:sldId id="259"/>
            <p14:sldId id="260"/>
            <p14:sldId id="261"/>
            <p14:sldId id="2525"/>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494" autoAdjust="0"/>
    <p:restoredTop sz="96807" autoAdjust="0"/>
  </p:normalViewPr>
  <p:slideViewPr>
    <p:cSldViewPr>
      <p:cViewPr varScale="1">
        <p:scale>
          <a:sx n="107" d="100"/>
          <a:sy n="107" d="100"/>
        </p:scale>
        <p:origin x="114" y="102"/>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5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viewProps" Target="view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handoutMaster" Target="handoutMasters/handoutMaster1.xml"/><Relationship Id="rId5" Type="http://schemas.openxmlformats.org/officeDocument/2006/relationships/slide" Target="slides/slide3.xml"/><Relationship Id="rId61" Type="http://schemas.openxmlformats.org/officeDocument/2006/relationships/slide" Target="slides/slide59.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theme" Target="theme/theme1.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presProps" Target="presProps.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r>
              <a:rPr lang="en-US" b="1" baseline="0" dirty="0"/>
              <a:t>LB 286 Response Progress</a:t>
            </a:r>
            <a:endParaRPr lang="en-US" b="1" dirty="0"/>
          </a:p>
        </c:rich>
      </c:tx>
      <c:layout>
        <c:manualLayout>
          <c:xMode val="edge"/>
          <c:yMode val="edge"/>
          <c:x val="0.22531119058974164"/>
          <c:y val="6.6091786381830317E-2"/>
        </c:manualLayout>
      </c:layout>
      <c:overlay val="0"/>
      <c:spPr>
        <a:solidFill>
          <a:schemeClr val="accent3"/>
        </a:solidFill>
        <a:ln>
          <a:noFill/>
        </a:ln>
        <a:effectLst/>
      </c:spPr>
      <c:txPr>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9.4373972772311743E-2"/>
          <c:y val="0.16508726055401121"/>
          <c:w val="0.87565527499184226"/>
          <c:h val="0.6117452922025246"/>
        </c:manualLayout>
      </c:layout>
      <c:barChart>
        <c:barDir val="col"/>
        <c:grouping val="clustered"/>
        <c:varyColors val="0"/>
        <c:ser>
          <c:idx val="0"/>
          <c:order val="0"/>
          <c:tx>
            <c:strRef>
              <c:f>Sheet1!$B$1</c:f>
              <c:strCache>
                <c:ptCount val="1"/>
                <c:pt idx="0">
                  <c:v>CIDs received </c:v>
                </c:pt>
              </c:strCache>
            </c:strRef>
          </c:tx>
          <c:spPr>
            <a:solidFill>
              <a:schemeClr val="accent2">
                <a:lumMod val="75000"/>
              </a:schemeClr>
            </a:solidFill>
            <a:ln>
              <a:noFill/>
            </a:ln>
            <a:effectLst/>
          </c:spPr>
          <c:invertIfNegative val="0"/>
          <c:cat>
            <c:strRef>
              <c:f>Sheet1!$A$2:$A$5</c:f>
              <c:strCache>
                <c:ptCount val="4"/>
                <c:pt idx="0">
                  <c:v>Overall</c:v>
                </c:pt>
                <c:pt idx="1">
                  <c:v>Editorial</c:v>
                </c:pt>
                <c:pt idx="2">
                  <c:v>Technical</c:v>
                </c:pt>
                <c:pt idx="3">
                  <c:v>General</c:v>
                </c:pt>
              </c:strCache>
            </c:strRef>
          </c:cat>
          <c:val>
            <c:numRef>
              <c:f>Sheet1!$B$2:$B$5</c:f>
              <c:numCache>
                <c:formatCode>General</c:formatCode>
                <c:ptCount val="4"/>
                <c:pt idx="0">
                  <c:v>134</c:v>
                </c:pt>
                <c:pt idx="1">
                  <c:v>53</c:v>
                </c:pt>
                <c:pt idx="2">
                  <c:v>72</c:v>
                </c:pt>
                <c:pt idx="3">
                  <c:v>9</c:v>
                </c:pt>
              </c:numCache>
            </c:numRef>
          </c:val>
          <c:extLst>
            <c:ext xmlns:c16="http://schemas.microsoft.com/office/drawing/2014/chart" uri="{C3380CC4-5D6E-409C-BE32-E72D297353CC}">
              <c16:uniqueId val="{00000000-A002-4891-A508-C8F8069E6BBD}"/>
            </c:ext>
          </c:extLst>
        </c:ser>
        <c:ser>
          <c:idx val="1"/>
          <c:order val="1"/>
          <c:tx>
            <c:strRef>
              <c:f>Sheet1!$C$1</c:f>
              <c:strCache>
                <c:ptCount val="1"/>
                <c:pt idx="0">
                  <c:v>Approved resolution</c:v>
                </c:pt>
              </c:strCache>
            </c:strRef>
          </c:tx>
          <c:spPr>
            <a:solidFill>
              <a:srgbClr val="00B050"/>
            </a:solidFill>
            <a:ln>
              <a:noFill/>
            </a:ln>
            <a:effectLst/>
          </c:spPr>
          <c:invertIfNegative val="0"/>
          <c:cat>
            <c:strRef>
              <c:f>Sheet1!$A$2:$A$5</c:f>
              <c:strCache>
                <c:ptCount val="4"/>
                <c:pt idx="0">
                  <c:v>Overall</c:v>
                </c:pt>
                <c:pt idx="1">
                  <c:v>Editorial</c:v>
                </c:pt>
                <c:pt idx="2">
                  <c:v>Technical</c:v>
                </c:pt>
                <c:pt idx="3">
                  <c:v>General</c:v>
                </c:pt>
              </c:strCache>
            </c:strRef>
          </c:cat>
          <c:val>
            <c:numRef>
              <c:f>Sheet1!$C$2:$C$5</c:f>
              <c:numCache>
                <c:formatCode>General</c:formatCode>
                <c:ptCount val="4"/>
                <c:pt idx="0">
                  <c:v>128</c:v>
                </c:pt>
                <c:pt idx="1">
                  <c:v>53</c:v>
                </c:pt>
                <c:pt idx="2">
                  <c:v>66</c:v>
                </c:pt>
                <c:pt idx="3">
                  <c:v>9</c:v>
                </c:pt>
              </c:numCache>
            </c:numRef>
          </c:val>
          <c:extLst>
            <c:ext xmlns:c16="http://schemas.microsoft.com/office/drawing/2014/chart" uri="{C3380CC4-5D6E-409C-BE32-E72D297353CC}">
              <c16:uniqueId val="{00000001-A002-4891-A508-C8F8069E6BBD}"/>
            </c:ext>
          </c:extLst>
        </c:ser>
        <c:dLbls>
          <c:showLegendKey val="0"/>
          <c:showVal val="0"/>
          <c:showCatName val="0"/>
          <c:showSerName val="0"/>
          <c:showPercent val="0"/>
          <c:showBubbleSize val="0"/>
        </c:dLbls>
        <c:gapWidth val="219"/>
        <c:overlap val="-27"/>
        <c:axId val="1153807904"/>
        <c:axId val="1153808864"/>
      </c:barChart>
      <c:catAx>
        <c:axId val="11538079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53808864"/>
        <c:crosses val="autoZero"/>
        <c:auto val="1"/>
        <c:lblAlgn val="ctr"/>
        <c:lblOffset val="100"/>
        <c:noMultiLvlLbl val="0"/>
      </c:catAx>
      <c:valAx>
        <c:axId val="115380886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5380790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8"/>
    </mc:Choice>
    <mc:Fallback>
      <c:style val="8"/>
    </mc:Fallback>
  </mc:AlternateContent>
  <c:chart>
    <c:title>
      <c:tx>
        <c:rich>
          <a:bodyPr rot="0" spcFirstLastPara="1" vertOverflow="ellipsis" vert="horz" wrap="square" anchor="ctr" anchorCtr="1"/>
          <a:lstStyle/>
          <a:p>
            <a:pPr>
              <a:defRPr sz="2000" b="1" i="0" u="none" strike="noStrike" kern="1200" spc="0" baseline="0">
                <a:solidFill>
                  <a:schemeClr val="tx1">
                    <a:lumMod val="65000"/>
                    <a:lumOff val="35000"/>
                  </a:schemeClr>
                </a:solidFill>
                <a:latin typeface="+mn-lt"/>
                <a:ea typeface="+mn-ea"/>
                <a:cs typeface="+mn-cs"/>
              </a:defRPr>
            </a:pPr>
            <a:r>
              <a:rPr lang="en-US" sz="2000" b="1" dirty="0"/>
              <a:t>LB286 Comment distribution</a:t>
            </a:r>
          </a:p>
        </c:rich>
      </c:tx>
      <c:layout>
        <c:manualLayout>
          <c:xMode val="edge"/>
          <c:yMode val="edge"/>
          <c:x val="0.22590917603390298"/>
          <c:y val="2.0166828901130137E-2"/>
        </c:manualLayout>
      </c:layout>
      <c:overlay val="0"/>
      <c:spPr>
        <a:solidFill>
          <a:schemeClr val="accent3"/>
        </a:solidFill>
        <a:ln>
          <a:noFill/>
        </a:ln>
        <a:effectLst/>
      </c:spPr>
      <c:txPr>
        <a:bodyPr rot="0" spcFirstLastPara="1" vertOverflow="ellipsis" vert="horz" wrap="square" anchor="ctr" anchorCtr="1"/>
        <a:lstStyle/>
        <a:p>
          <a:pPr>
            <a:defRPr sz="20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8.1644698269027496E-2"/>
          <c:y val="0.18612609968266008"/>
          <c:w val="0.87427896029289942"/>
          <c:h val="0.64267959593882018"/>
        </c:manualLayout>
      </c:layout>
      <c:barChart>
        <c:barDir val="col"/>
        <c:grouping val="clustered"/>
        <c:varyColors val="0"/>
        <c:ser>
          <c:idx val="0"/>
          <c:order val="0"/>
          <c:tx>
            <c:strRef>
              <c:f>Sheet1!$B$1</c:f>
              <c:strCache>
                <c:ptCount val="1"/>
                <c:pt idx="0">
                  <c:v>Overall</c:v>
                </c:pt>
              </c:strCache>
            </c:strRef>
          </c:tx>
          <c:spPr>
            <a:solidFill>
              <a:srgbClr val="00B050"/>
            </a:solidFill>
            <a:ln>
              <a:noFill/>
            </a:ln>
            <a:effectLst/>
          </c:spPr>
          <c:invertIfNegative val="0"/>
          <c:dPt>
            <c:idx val="0"/>
            <c:invertIfNegative val="0"/>
            <c:bubble3D val="0"/>
            <c:spPr>
              <a:solidFill>
                <a:srgbClr val="00B050"/>
              </a:solidFill>
              <a:ln>
                <a:noFill/>
              </a:ln>
              <a:effectLst/>
            </c:spPr>
            <c:extLst>
              <c:ext xmlns:c16="http://schemas.microsoft.com/office/drawing/2014/chart" uri="{C3380CC4-5D6E-409C-BE32-E72D297353CC}">
                <c16:uniqueId val="{00000001-9B84-4ADD-B688-DF487A1A8A3E}"/>
              </c:ext>
            </c:extLst>
          </c:dPt>
          <c:cat>
            <c:strRef>
              <c:f>Sheet1!$A$2:$A$5</c:f>
              <c:strCache>
                <c:ptCount val="1"/>
                <c:pt idx="0">
                  <c:v>Comments totals</c:v>
                </c:pt>
              </c:strCache>
            </c:strRef>
          </c:cat>
          <c:val>
            <c:numRef>
              <c:f>Sheet1!$B$2:$B$5</c:f>
              <c:numCache>
                <c:formatCode>General</c:formatCode>
                <c:ptCount val="4"/>
                <c:pt idx="0">
                  <c:v>134</c:v>
                </c:pt>
              </c:numCache>
            </c:numRef>
          </c:val>
          <c:extLst>
            <c:ext xmlns:c16="http://schemas.microsoft.com/office/drawing/2014/chart" uri="{C3380CC4-5D6E-409C-BE32-E72D297353CC}">
              <c16:uniqueId val="{00000002-9B84-4ADD-B688-DF487A1A8A3E}"/>
            </c:ext>
          </c:extLst>
        </c:ser>
        <c:ser>
          <c:idx val="1"/>
          <c:order val="1"/>
          <c:tx>
            <c:strRef>
              <c:f>Sheet1!$C$1</c:f>
              <c:strCache>
                <c:ptCount val="1"/>
                <c:pt idx="0">
                  <c:v>Editorial</c:v>
                </c:pt>
              </c:strCache>
            </c:strRef>
          </c:tx>
          <c:spPr>
            <a:solidFill>
              <a:schemeClr val="accent6">
                <a:shade val="86000"/>
              </a:schemeClr>
            </a:solidFill>
            <a:ln>
              <a:noFill/>
            </a:ln>
            <a:effectLst/>
          </c:spPr>
          <c:invertIfNegative val="0"/>
          <c:cat>
            <c:strRef>
              <c:f>Sheet1!$A$2:$A$5</c:f>
              <c:strCache>
                <c:ptCount val="1"/>
                <c:pt idx="0">
                  <c:v>Comments totals</c:v>
                </c:pt>
              </c:strCache>
            </c:strRef>
          </c:cat>
          <c:val>
            <c:numRef>
              <c:f>Sheet1!$C$2:$C$5</c:f>
              <c:numCache>
                <c:formatCode>General</c:formatCode>
                <c:ptCount val="4"/>
                <c:pt idx="0">
                  <c:v>53</c:v>
                </c:pt>
              </c:numCache>
            </c:numRef>
          </c:val>
          <c:extLst>
            <c:ext xmlns:c16="http://schemas.microsoft.com/office/drawing/2014/chart" uri="{C3380CC4-5D6E-409C-BE32-E72D297353CC}">
              <c16:uniqueId val="{00000003-9B84-4ADD-B688-DF487A1A8A3E}"/>
            </c:ext>
          </c:extLst>
        </c:ser>
        <c:ser>
          <c:idx val="2"/>
          <c:order val="2"/>
          <c:tx>
            <c:strRef>
              <c:f>Sheet1!$D$1</c:f>
              <c:strCache>
                <c:ptCount val="1"/>
                <c:pt idx="0">
                  <c:v>Technical</c:v>
                </c:pt>
              </c:strCache>
            </c:strRef>
          </c:tx>
          <c:spPr>
            <a:solidFill>
              <a:srgbClr val="FFFF00"/>
            </a:solidFill>
            <a:ln>
              <a:noFill/>
            </a:ln>
            <a:effectLst/>
          </c:spPr>
          <c:invertIfNegative val="0"/>
          <c:cat>
            <c:strRef>
              <c:f>Sheet1!$A$2:$A$5</c:f>
              <c:strCache>
                <c:ptCount val="1"/>
                <c:pt idx="0">
                  <c:v>Comments totals</c:v>
                </c:pt>
              </c:strCache>
            </c:strRef>
          </c:cat>
          <c:val>
            <c:numRef>
              <c:f>Sheet1!$D$2:$D$5</c:f>
              <c:numCache>
                <c:formatCode>General</c:formatCode>
                <c:ptCount val="4"/>
                <c:pt idx="0">
                  <c:v>72</c:v>
                </c:pt>
              </c:numCache>
            </c:numRef>
          </c:val>
          <c:extLst>
            <c:ext xmlns:c16="http://schemas.microsoft.com/office/drawing/2014/chart" uri="{C3380CC4-5D6E-409C-BE32-E72D297353CC}">
              <c16:uniqueId val="{00000004-9B84-4ADD-B688-DF487A1A8A3E}"/>
            </c:ext>
          </c:extLst>
        </c:ser>
        <c:ser>
          <c:idx val="3"/>
          <c:order val="3"/>
          <c:tx>
            <c:strRef>
              <c:f>Sheet1!$E$1</c:f>
              <c:strCache>
                <c:ptCount val="1"/>
                <c:pt idx="0">
                  <c:v>General</c:v>
                </c:pt>
              </c:strCache>
            </c:strRef>
          </c:tx>
          <c:spPr>
            <a:solidFill>
              <a:srgbClr val="FF0000"/>
            </a:solidFill>
            <a:ln>
              <a:noFill/>
            </a:ln>
            <a:effectLst/>
          </c:spPr>
          <c:invertIfNegative val="0"/>
          <c:cat>
            <c:strRef>
              <c:f>Sheet1!$A$2:$A$5</c:f>
              <c:strCache>
                <c:ptCount val="1"/>
                <c:pt idx="0">
                  <c:v>Comments totals</c:v>
                </c:pt>
              </c:strCache>
            </c:strRef>
          </c:cat>
          <c:val>
            <c:numRef>
              <c:f>Sheet1!$E$2:$E$5</c:f>
              <c:numCache>
                <c:formatCode>General</c:formatCode>
                <c:ptCount val="4"/>
                <c:pt idx="0">
                  <c:v>9</c:v>
                </c:pt>
              </c:numCache>
            </c:numRef>
          </c:val>
          <c:extLst>
            <c:ext xmlns:c16="http://schemas.microsoft.com/office/drawing/2014/chart" uri="{C3380CC4-5D6E-409C-BE32-E72D297353CC}">
              <c16:uniqueId val="{00000005-9B84-4ADD-B688-DF487A1A8A3E}"/>
            </c:ext>
          </c:extLst>
        </c:ser>
        <c:dLbls>
          <c:showLegendKey val="0"/>
          <c:showVal val="0"/>
          <c:showCatName val="0"/>
          <c:showSerName val="0"/>
          <c:showPercent val="0"/>
          <c:showBubbleSize val="0"/>
        </c:dLbls>
        <c:gapWidth val="219"/>
        <c:overlap val="-27"/>
        <c:axId val="111570256"/>
        <c:axId val="163424447"/>
      </c:barChart>
      <c:catAx>
        <c:axId val="111570256"/>
        <c:scaling>
          <c:orientation val="minMax"/>
        </c:scaling>
        <c:delete val="1"/>
        <c:axPos val="b"/>
        <c:numFmt formatCode="General" sourceLinked="1"/>
        <c:majorTickMark val="none"/>
        <c:minorTickMark val="none"/>
        <c:tickLblPos val="nextTo"/>
        <c:crossAx val="163424447"/>
        <c:crosses val="autoZero"/>
        <c:auto val="1"/>
        <c:lblAlgn val="ctr"/>
        <c:lblOffset val="100"/>
        <c:noMultiLvlLbl val="0"/>
      </c:catAx>
      <c:valAx>
        <c:axId val="163424447"/>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157025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r>
              <a:rPr lang="en-US" b="1" baseline="0" dirty="0"/>
              <a:t>LB 286 Response Progress</a:t>
            </a:r>
            <a:endParaRPr lang="en-US" b="1" dirty="0"/>
          </a:p>
        </c:rich>
      </c:tx>
      <c:layout>
        <c:manualLayout>
          <c:xMode val="edge"/>
          <c:yMode val="edge"/>
          <c:x val="0.22531119058974164"/>
          <c:y val="6.6091786381830317E-2"/>
        </c:manualLayout>
      </c:layout>
      <c:overlay val="0"/>
      <c:spPr>
        <a:solidFill>
          <a:schemeClr val="accent3"/>
        </a:solidFill>
        <a:ln>
          <a:noFill/>
        </a:ln>
        <a:effectLst/>
      </c:spPr>
      <c:txPr>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9.4373972772311743E-2"/>
          <c:y val="0.16508726055401121"/>
          <c:w val="0.87565527499184226"/>
          <c:h val="0.6117452922025246"/>
        </c:manualLayout>
      </c:layout>
      <c:barChart>
        <c:barDir val="col"/>
        <c:grouping val="clustered"/>
        <c:varyColors val="0"/>
        <c:ser>
          <c:idx val="0"/>
          <c:order val="0"/>
          <c:tx>
            <c:strRef>
              <c:f>Sheet1!$B$1</c:f>
              <c:strCache>
                <c:ptCount val="1"/>
                <c:pt idx="0">
                  <c:v>CIDs received </c:v>
                </c:pt>
              </c:strCache>
            </c:strRef>
          </c:tx>
          <c:spPr>
            <a:solidFill>
              <a:schemeClr val="accent2">
                <a:lumMod val="75000"/>
              </a:schemeClr>
            </a:solidFill>
            <a:ln>
              <a:noFill/>
            </a:ln>
            <a:effectLst/>
          </c:spPr>
          <c:invertIfNegative val="0"/>
          <c:cat>
            <c:strRef>
              <c:f>Sheet1!$A$2:$A$5</c:f>
              <c:strCache>
                <c:ptCount val="4"/>
                <c:pt idx="0">
                  <c:v>Overall</c:v>
                </c:pt>
                <c:pt idx="1">
                  <c:v>Editorial</c:v>
                </c:pt>
                <c:pt idx="2">
                  <c:v>Technical</c:v>
                </c:pt>
                <c:pt idx="3">
                  <c:v>General</c:v>
                </c:pt>
              </c:strCache>
            </c:strRef>
          </c:cat>
          <c:val>
            <c:numRef>
              <c:f>Sheet1!$B$2:$B$5</c:f>
              <c:numCache>
                <c:formatCode>General</c:formatCode>
                <c:ptCount val="4"/>
                <c:pt idx="0">
                  <c:v>134</c:v>
                </c:pt>
                <c:pt idx="1">
                  <c:v>53</c:v>
                </c:pt>
                <c:pt idx="2">
                  <c:v>72</c:v>
                </c:pt>
                <c:pt idx="3">
                  <c:v>9</c:v>
                </c:pt>
              </c:numCache>
            </c:numRef>
          </c:val>
          <c:extLst>
            <c:ext xmlns:c16="http://schemas.microsoft.com/office/drawing/2014/chart" uri="{C3380CC4-5D6E-409C-BE32-E72D297353CC}">
              <c16:uniqueId val="{00000000-B67E-416A-ABCA-1A5FE8CB5E2D}"/>
            </c:ext>
          </c:extLst>
        </c:ser>
        <c:ser>
          <c:idx val="1"/>
          <c:order val="1"/>
          <c:tx>
            <c:strRef>
              <c:f>Sheet1!$C$1</c:f>
              <c:strCache>
                <c:ptCount val="1"/>
                <c:pt idx="0">
                  <c:v>Approved resolution</c:v>
                </c:pt>
              </c:strCache>
            </c:strRef>
          </c:tx>
          <c:spPr>
            <a:solidFill>
              <a:srgbClr val="00B050"/>
            </a:solidFill>
            <a:ln>
              <a:noFill/>
            </a:ln>
            <a:effectLst/>
          </c:spPr>
          <c:invertIfNegative val="0"/>
          <c:cat>
            <c:strRef>
              <c:f>Sheet1!$A$2:$A$5</c:f>
              <c:strCache>
                <c:ptCount val="4"/>
                <c:pt idx="0">
                  <c:v>Overall</c:v>
                </c:pt>
                <c:pt idx="1">
                  <c:v>Editorial</c:v>
                </c:pt>
                <c:pt idx="2">
                  <c:v>Technical</c:v>
                </c:pt>
                <c:pt idx="3">
                  <c:v>General</c:v>
                </c:pt>
              </c:strCache>
            </c:strRef>
          </c:cat>
          <c:val>
            <c:numRef>
              <c:f>Sheet1!$C$2:$C$5</c:f>
              <c:numCache>
                <c:formatCode>General</c:formatCode>
                <c:ptCount val="4"/>
                <c:pt idx="0">
                  <c:v>128</c:v>
                </c:pt>
                <c:pt idx="1">
                  <c:v>53</c:v>
                </c:pt>
                <c:pt idx="2">
                  <c:v>66</c:v>
                </c:pt>
                <c:pt idx="3">
                  <c:v>9</c:v>
                </c:pt>
              </c:numCache>
            </c:numRef>
          </c:val>
          <c:extLst>
            <c:ext xmlns:c16="http://schemas.microsoft.com/office/drawing/2014/chart" uri="{C3380CC4-5D6E-409C-BE32-E72D297353CC}">
              <c16:uniqueId val="{00000001-B67E-416A-ABCA-1A5FE8CB5E2D}"/>
            </c:ext>
          </c:extLst>
        </c:ser>
        <c:dLbls>
          <c:showLegendKey val="0"/>
          <c:showVal val="0"/>
          <c:showCatName val="0"/>
          <c:showSerName val="0"/>
          <c:showPercent val="0"/>
          <c:showBubbleSize val="0"/>
        </c:dLbls>
        <c:gapWidth val="219"/>
        <c:overlap val="-27"/>
        <c:axId val="1153807904"/>
        <c:axId val="1153808864"/>
      </c:barChart>
      <c:catAx>
        <c:axId val="11538079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53808864"/>
        <c:crosses val="autoZero"/>
        <c:auto val="1"/>
        <c:lblAlgn val="ctr"/>
        <c:lblOffset val="100"/>
        <c:noMultiLvlLbl val="0"/>
      </c:catAx>
      <c:valAx>
        <c:axId val="115380886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5380790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withinLinear" id="19">
  <a:schemeClr val="accent6"/>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7/16/2024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38</a:t>
            </a:fld>
            <a:endParaRPr lang="en-US"/>
          </a:p>
        </p:txBody>
      </p:sp>
    </p:spTree>
    <p:extLst>
      <p:ext uri="{BB962C8B-B14F-4D97-AF65-F5344CB8AC3E}">
        <p14:creationId xmlns:p14="http://schemas.microsoft.com/office/powerpoint/2010/main" val="17841955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46</a:t>
            </a:fld>
            <a:endParaRPr lang="en-US"/>
          </a:p>
        </p:txBody>
      </p:sp>
    </p:spTree>
    <p:extLst>
      <p:ext uri="{BB962C8B-B14F-4D97-AF65-F5344CB8AC3E}">
        <p14:creationId xmlns:p14="http://schemas.microsoft.com/office/powerpoint/2010/main" val="14931452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59</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60</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61</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10147600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014947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33</a:t>
            </a:fld>
            <a:endParaRPr lang="en-US"/>
          </a:p>
        </p:txBody>
      </p:sp>
    </p:spTree>
    <p:extLst>
      <p:ext uri="{BB962C8B-B14F-4D97-AF65-F5344CB8AC3E}">
        <p14:creationId xmlns:p14="http://schemas.microsoft.com/office/powerpoint/2010/main" val="36511784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9AD991-12B0-EC76-EC14-3E2E009F573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4051695-DFEA-7986-3A58-BE52BB4674C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12E599C-9042-4FEC-F77A-BC481C86FB06}"/>
              </a:ext>
            </a:extLst>
          </p:cNvPr>
          <p:cNvSpPr>
            <a:spLocks noGrp="1"/>
          </p:cNvSpPr>
          <p:nvPr>
            <p:ph type="dt" sz="half" idx="10"/>
          </p:nvPr>
        </p:nvSpPr>
        <p:spPr/>
        <p:txBody>
          <a:bodyPr/>
          <a:lstStyle/>
          <a:p>
            <a:fld id="{EFD2B09E-7645-4A1F-B8C2-84456902BA33}" type="datetimeFigureOut">
              <a:rPr lang="en-US" smtClean="0"/>
              <a:t>7/16/2024</a:t>
            </a:fld>
            <a:endParaRPr lang="en-US"/>
          </a:p>
        </p:txBody>
      </p:sp>
      <p:sp>
        <p:nvSpPr>
          <p:cNvPr id="5" name="Footer Placeholder 4">
            <a:extLst>
              <a:ext uri="{FF2B5EF4-FFF2-40B4-BE49-F238E27FC236}">
                <a16:creationId xmlns:a16="http://schemas.microsoft.com/office/drawing/2014/main" id="{A129E63C-59A6-753C-26B4-BB6144201E7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28569FE-CD7B-1EB5-5D6D-4F3DE6E608B4}"/>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687139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3F8C57-C30E-62E2-BA5A-980A8B50503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0415B9D-520C-65DD-BFBD-0194E7154CF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81A3332-0C12-8F93-1A2F-7E56513B4E23}"/>
              </a:ext>
            </a:extLst>
          </p:cNvPr>
          <p:cNvSpPr>
            <a:spLocks noGrp="1"/>
          </p:cNvSpPr>
          <p:nvPr>
            <p:ph type="dt" sz="half" idx="10"/>
          </p:nvPr>
        </p:nvSpPr>
        <p:spPr/>
        <p:txBody>
          <a:bodyPr/>
          <a:lstStyle/>
          <a:p>
            <a:fld id="{EFD2B09E-7645-4A1F-B8C2-84456902BA33}" type="datetimeFigureOut">
              <a:rPr lang="en-US" smtClean="0"/>
              <a:t>7/16/2024</a:t>
            </a:fld>
            <a:endParaRPr lang="en-US"/>
          </a:p>
        </p:txBody>
      </p:sp>
      <p:sp>
        <p:nvSpPr>
          <p:cNvPr id="5" name="Footer Placeholder 4">
            <a:extLst>
              <a:ext uri="{FF2B5EF4-FFF2-40B4-BE49-F238E27FC236}">
                <a16:creationId xmlns:a16="http://schemas.microsoft.com/office/drawing/2014/main" id="{7253A254-BC6C-2571-1F06-004CC43E76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1C40267-D0B3-358B-F87E-54E64573DFB5}"/>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8391851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5B19B-3265-E5EE-B348-F2167B6485D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CCC41A8-6392-3DEC-7988-065E2B2246B5}"/>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ABCFD27-CAA6-F6F6-7949-A9C39DFB8C89}"/>
              </a:ext>
            </a:extLst>
          </p:cNvPr>
          <p:cNvSpPr>
            <a:spLocks noGrp="1"/>
          </p:cNvSpPr>
          <p:nvPr>
            <p:ph type="dt" sz="half" idx="10"/>
          </p:nvPr>
        </p:nvSpPr>
        <p:spPr/>
        <p:txBody>
          <a:bodyPr/>
          <a:lstStyle/>
          <a:p>
            <a:fld id="{EFD2B09E-7645-4A1F-B8C2-84456902BA33}" type="datetimeFigureOut">
              <a:rPr lang="en-US" smtClean="0"/>
              <a:t>7/16/2024</a:t>
            </a:fld>
            <a:endParaRPr lang="en-US"/>
          </a:p>
        </p:txBody>
      </p:sp>
      <p:sp>
        <p:nvSpPr>
          <p:cNvPr id="5" name="Footer Placeholder 4">
            <a:extLst>
              <a:ext uri="{FF2B5EF4-FFF2-40B4-BE49-F238E27FC236}">
                <a16:creationId xmlns:a16="http://schemas.microsoft.com/office/drawing/2014/main" id="{DB39C117-E1C1-AB8E-49E7-5365DF55D81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9F82C98-C616-1957-CC69-7AA072BFCAED}"/>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41304658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1B0E8C-BE76-948D-2EC8-CA18E824662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7997009-1E5B-0B78-04DF-8AB19C2AB93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7436EE0-6B6F-A5EB-A9B8-62873184B91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73BCC1A-0A33-0346-CB82-60ECC919F28C}"/>
              </a:ext>
            </a:extLst>
          </p:cNvPr>
          <p:cNvSpPr>
            <a:spLocks noGrp="1"/>
          </p:cNvSpPr>
          <p:nvPr>
            <p:ph type="dt" sz="half" idx="10"/>
          </p:nvPr>
        </p:nvSpPr>
        <p:spPr/>
        <p:txBody>
          <a:bodyPr/>
          <a:lstStyle/>
          <a:p>
            <a:fld id="{EFD2B09E-7645-4A1F-B8C2-84456902BA33}" type="datetimeFigureOut">
              <a:rPr lang="en-US" smtClean="0"/>
              <a:t>7/16/2024</a:t>
            </a:fld>
            <a:endParaRPr lang="en-US"/>
          </a:p>
        </p:txBody>
      </p:sp>
      <p:sp>
        <p:nvSpPr>
          <p:cNvPr id="6" name="Footer Placeholder 5">
            <a:extLst>
              <a:ext uri="{FF2B5EF4-FFF2-40B4-BE49-F238E27FC236}">
                <a16:creationId xmlns:a16="http://schemas.microsoft.com/office/drawing/2014/main" id="{05A4608A-7168-522E-A769-D9C9A3C1DFD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D8AC391-557A-4DF2-BC54-651651A0B3EF}"/>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21660980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AFCF0C-C5A4-488A-A98C-A0972B48DBB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40E46F6-90DB-E8E1-048F-0D4EB51E25B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431B7B5-2C0A-D78D-FFB1-0CE6324EEF5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7B9B6CC-6A7C-B104-FDE4-B4F572BE6C0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6E044C0-E9C7-2AB7-608D-670C300C7A3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2F1AF93-1D6B-9A00-4B23-DF98BED08BC9}"/>
              </a:ext>
            </a:extLst>
          </p:cNvPr>
          <p:cNvSpPr>
            <a:spLocks noGrp="1"/>
          </p:cNvSpPr>
          <p:nvPr>
            <p:ph type="dt" sz="half" idx="10"/>
          </p:nvPr>
        </p:nvSpPr>
        <p:spPr/>
        <p:txBody>
          <a:bodyPr/>
          <a:lstStyle/>
          <a:p>
            <a:fld id="{EFD2B09E-7645-4A1F-B8C2-84456902BA33}" type="datetimeFigureOut">
              <a:rPr lang="en-US" smtClean="0"/>
              <a:t>7/16/2024</a:t>
            </a:fld>
            <a:endParaRPr lang="en-US"/>
          </a:p>
        </p:txBody>
      </p:sp>
      <p:sp>
        <p:nvSpPr>
          <p:cNvPr id="8" name="Footer Placeholder 7">
            <a:extLst>
              <a:ext uri="{FF2B5EF4-FFF2-40B4-BE49-F238E27FC236}">
                <a16:creationId xmlns:a16="http://schemas.microsoft.com/office/drawing/2014/main" id="{A3EF0D4E-BAC9-41A4-5C4B-192135690CB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7ED2F23-8BE2-79FA-BCA6-B9CE753E8162}"/>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3616264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A6829-A2F5-55E6-8E28-5905B28876B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B4C148D-C63E-812D-166F-C8790FC81FC1}"/>
              </a:ext>
            </a:extLst>
          </p:cNvPr>
          <p:cNvSpPr>
            <a:spLocks noGrp="1"/>
          </p:cNvSpPr>
          <p:nvPr>
            <p:ph type="dt" sz="half" idx="10"/>
          </p:nvPr>
        </p:nvSpPr>
        <p:spPr/>
        <p:txBody>
          <a:bodyPr/>
          <a:lstStyle/>
          <a:p>
            <a:fld id="{EFD2B09E-7645-4A1F-B8C2-84456902BA33}" type="datetimeFigureOut">
              <a:rPr lang="en-US" smtClean="0"/>
              <a:t>7/16/2024</a:t>
            </a:fld>
            <a:endParaRPr lang="en-US"/>
          </a:p>
        </p:txBody>
      </p:sp>
      <p:sp>
        <p:nvSpPr>
          <p:cNvPr id="4" name="Footer Placeholder 3">
            <a:extLst>
              <a:ext uri="{FF2B5EF4-FFF2-40B4-BE49-F238E27FC236}">
                <a16:creationId xmlns:a16="http://schemas.microsoft.com/office/drawing/2014/main" id="{740A8574-AA13-5584-1777-04BB1EA52E2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9481CCD-68A4-429E-988C-FE8F73738414}"/>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31825538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7BDB847-025C-38B2-1F06-E9BD97FB0562}"/>
              </a:ext>
            </a:extLst>
          </p:cNvPr>
          <p:cNvSpPr>
            <a:spLocks noGrp="1"/>
          </p:cNvSpPr>
          <p:nvPr>
            <p:ph type="dt" sz="half" idx="10"/>
          </p:nvPr>
        </p:nvSpPr>
        <p:spPr/>
        <p:txBody>
          <a:bodyPr/>
          <a:lstStyle/>
          <a:p>
            <a:fld id="{EFD2B09E-7645-4A1F-B8C2-84456902BA33}" type="datetimeFigureOut">
              <a:rPr lang="en-US" smtClean="0"/>
              <a:t>7/16/2024</a:t>
            </a:fld>
            <a:endParaRPr lang="en-US"/>
          </a:p>
        </p:txBody>
      </p:sp>
      <p:sp>
        <p:nvSpPr>
          <p:cNvPr id="3" name="Footer Placeholder 2">
            <a:extLst>
              <a:ext uri="{FF2B5EF4-FFF2-40B4-BE49-F238E27FC236}">
                <a16:creationId xmlns:a16="http://schemas.microsoft.com/office/drawing/2014/main" id="{597E4AAE-5B06-6F0A-88E6-1637A1C696A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1E6BF4D-7BA8-0965-14B0-FFBC7F6CEF87}"/>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218703266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9A771-D8D9-05DB-90B9-821E5EE7E52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A725DF0-8249-4999-73B7-5E9AB491409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2BDC480-3645-A868-3481-62E9AC16B3E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FDA6EEF-CEDE-A060-91E0-008623C911DE}"/>
              </a:ext>
            </a:extLst>
          </p:cNvPr>
          <p:cNvSpPr>
            <a:spLocks noGrp="1"/>
          </p:cNvSpPr>
          <p:nvPr>
            <p:ph type="dt" sz="half" idx="10"/>
          </p:nvPr>
        </p:nvSpPr>
        <p:spPr/>
        <p:txBody>
          <a:bodyPr/>
          <a:lstStyle/>
          <a:p>
            <a:fld id="{EFD2B09E-7645-4A1F-B8C2-84456902BA33}" type="datetimeFigureOut">
              <a:rPr lang="en-US" smtClean="0"/>
              <a:t>7/16/2024</a:t>
            </a:fld>
            <a:endParaRPr lang="en-US"/>
          </a:p>
        </p:txBody>
      </p:sp>
      <p:sp>
        <p:nvSpPr>
          <p:cNvPr id="6" name="Footer Placeholder 5">
            <a:extLst>
              <a:ext uri="{FF2B5EF4-FFF2-40B4-BE49-F238E27FC236}">
                <a16:creationId xmlns:a16="http://schemas.microsoft.com/office/drawing/2014/main" id="{A7C498D8-696A-6DE9-7C0D-8442C58D16F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3B1FE77-BD86-E123-FAEA-06D59CB409B9}"/>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233127062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1F6B35-A8E5-A882-A575-BED6DD10762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4236D3C-5077-602F-677B-6D8DAE9FED6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CC0B905-7289-84B0-7CBA-7230110C782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47D87A7-6DC9-7D04-7FA5-14ECD9F0C154}"/>
              </a:ext>
            </a:extLst>
          </p:cNvPr>
          <p:cNvSpPr>
            <a:spLocks noGrp="1"/>
          </p:cNvSpPr>
          <p:nvPr>
            <p:ph type="dt" sz="half" idx="10"/>
          </p:nvPr>
        </p:nvSpPr>
        <p:spPr/>
        <p:txBody>
          <a:bodyPr/>
          <a:lstStyle/>
          <a:p>
            <a:fld id="{EFD2B09E-7645-4A1F-B8C2-84456902BA33}" type="datetimeFigureOut">
              <a:rPr lang="en-US" smtClean="0"/>
              <a:t>7/16/2024</a:t>
            </a:fld>
            <a:endParaRPr lang="en-US"/>
          </a:p>
        </p:txBody>
      </p:sp>
      <p:sp>
        <p:nvSpPr>
          <p:cNvPr id="6" name="Footer Placeholder 5">
            <a:extLst>
              <a:ext uri="{FF2B5EF4-FFF2-40B4-BE49-F238E27FC236}">
                <a16:creationId xmlns:a16="http://schemas.microsoft.com/office/drawing/2014/main" id="{86C1B798-F7DE-7B71-1963-3964A853296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7B1F3CE-9EF5-4BFD-3320-E7EADD39F1DA}"/>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376576054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3687F1-3ABF-1B40-B912-806A20893B7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24F84F8-1B54-0BDA-C0D8-824C6E94C1F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C60FAAB-7A4D-3F47-765E-BB5C55CD1EAE}"/>
              </a:ext>
            </a:extLst>
          </p:cNvPr>
          <p:cNvSpPr>
            <a:spLocks noGrp="1"/>
          </p:cNvSpPr>
          <p:nvPr>
            <p:ph type="dt" sz="half" idx="10"/>
          </p:nvPr>
        </p:nvSpPr>
        <p:spPr/>
        <p:txBody>
          <a:bodyPr/>
          <a:lstStyle/>
          <a:p>
            <a:fld id="{EFD2B09E-7645-4A1F-B8C2-84456902BA33}" type="datetimeFigureOut">
              <a:rPr lang="en-US" smtClean="0"/>
              <a:t>7/16/2024</a:t>
            </a:fld>
            <a:endParaRPr lang="en-US"/>
          </a:p>
        </p:txBody>
      </p:sp>
      <p:sp>
        <p:nvSpPr>
          <p:cNvPr id="5" name="Footer Placeholder 4">
            <a:extLst>
              <a:ext uri="{FF2B5EF4-FFF2-40B4-BE49-F238E27FC236}">
                <a16:creationId xmlns:a16="http://schemas.microsoft.com/office/drawing/2014/main" id="{FFC26F1A-8003-94E0-84C3-D8B3DF0FDB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590E934-A084-F875-BE70-11F295971F0B}"/>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13801845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2024</a:t>
            </a:r>
            <a:endParaRPr lang="en-GB"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C5B25F9-C5C6-838F-9CFF-7C432442CD5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89DCA59-F572-B5A0-D55B-63A61B310F7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FB97E25-09F1-2297-8A8E-6687BB68A246}"/>
              </a:ext>
            </a:extLst>
          </p:cNvPr>
          <p:cNvSpPr>
            <a:spLocks noGrp="1"/>
          </p:cNvSpPr>
          <p:nvPr>
            <p:ph type="dt" sz="half" idx="10"/>
          </p:nvPr>
        </p:nvSpPr>
        <p:spPr/>
        <p:txBody>
          <a:bodyPr/>
          <a:lstStyle/>
          <a:p>
            <a:fld id="{EFD2B09E-7645-4A1F-B8C2-84456902BA33}" type="datetimeFigureOut">
              <a:rPr lang="en-US" smtClean="0"/>
              <a:t>7/16/2024</a:t>
            </a:fld>
            <a:endParaRPr lang="en-US"/>
          </a:p>
        </p:txBody>
      </p:sp>
      <p:sp>
        <p:nvSpPr>
          <p:cNvPr id="5" name="Footer Placeholder 4">
            <a:extLst>
              <a:ext uri="{FF2B5EF4-FFF2-40B4-BE49-F238E27FC236}">
                <a16:creationId xmlns:a16="http://schemas.microsoft.com/office/drawing/2014/main" id="{7ACE4685-E700-1719-7257-A08C96F71D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A944A0-FB0F-F462-AEE6-4D1EFE718FDE}"/>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21094402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July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2024</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2024</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2024</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802.11-24/945r3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F946F25-CE29-3951-1005-497A1A3344A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53AFF8A-8BD3-DF3B-E9C9-F781AFE444B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E82C769-0BD3-ABF9-8195-D861A33F65E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EFD2B09E-7645-4A1F-B8C2-84456902BA33}" type="datetimeFigureOut">
              <a:rPr lang="en-US" smtClean="0"/>
              <a:t>7/16/2024</a:t>
            </a:fld>
            <a:endParaRPr lang="en-US"/>
          </a:p>
        </p:txBody>
      </p:sp>
      <p:sp>
        <p:nvSpPr>
          <p:cNvPr id="5" name="Footer Placeholder 4">
            <a:extLst>
              <a:ext uri="{FF2B5EF4-FFF2-40B4-BE49-F238E27FC236}">
                <a16:creationId xmlns:a16="http://schemas.microsoft.com/office/drawing/2014/main" id="{03D1242E-AB2F-992D-B5A9-4162E8976C6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E0929DC6-4A4E-59B4-B777-F624F8271EA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0BA5B14F-EEA3-4CC0-A960-B1C9A0451C5D}" type="slidenum">
              <a:rPr lang="en-US" smtClean="0"/>
              <a:t>‹#›</a:t>
            </a:fld>
            <a:endParaRPr lang="en-US"/>
          </a:p>
        </p:txBody>
      </p:sp>
    </p:spTree>
    <p:extLst>
      <p:ext uri="{BB962C8B-B14F-4D97-AF65-F5344CB8AC3E}">
        <p14:creationId xmlns:p14="http://schemas.microsoft.com/office/powerpoint/2010/main" val="38458815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chart" Target="../charts/char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cvent.me/dkO9BB" TargetMode="External"/><Relationship Id="rId1" Type="http://schemas.openxmlformats.org/officeDocument/2006/relationships/slideLayout" Target="../slideLayouts/slideLayout2.xml"/><Relationship Id="rId4" Type="http://schemas.openxmlformats.org/officeDocument/2006/relationships/hyperlink" Target="https://imat.ieee.org/sp7200043/attendance-log?p=4619000005&amp;t=47200043"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657947" y="692696"/>
            <a:ext cx="10547351"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TGbk</a:t>
            </a:r>
            <a:r>
              <a:rPr lang="en-US" altLang="en-US" dirty="0"/>
              <a:t> Next Generation Positioning </a:t>
            </a:r>
            <a:br>
              <a:rPr lang="en-US" altLang="en-US" dirty="0"/>
            </a:br>
            <a:r>
              <a:rPr lang="en-US" altLang="en-US" dirty="0"/>
              <a:t>Agenda for the July Plenary Meeting and </a:t>
            </a:r>
            <a:br>
              <a:rPr lang="en-US" altLang="en-US" dirty="0"/>
            </a:br>
            <a:r>
              <a:rPr lang="en-US" altLang="en-US" dirty="0"/>
              <a:t>the Following Telecons</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2024-07-16</a:t>
            </a:r>
          </a:p>
        </p:txBody>
      </p:sp>
      <p:sp>
        <p:nvSpPr>
          <p:cNvPr id="6" name="Date Placeholder 3"/>
          <p:cNvSpPr>
            <a:spLocks noGrp="1"/>
          </p:cNvSpPr>
          <p:nvPr>
            <p:ph type="dt" idx="10"/>
          </p:nvPr>
        </p:nvSpPr>
        <p:spPr/>
        <p:txBody>
          <a:bodyPr/>
          <a:lstStyle/>
          <a:p>
            <a:r>
              <a:rPr lang="en-US"/>
              <a:t>July 2024</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27500754"/>
              </p:ext>
            </p:extLst>
          </p:nvPr>
        </p:nvGraphicFramePr>
        <p:xfrm>
          <a:off x="927100" y="3267075"/>
          <a:ext cx="10547350" cy="2474913"/>
        </p:xfrm>
        <a:graphic>
          <a:graphicData uri="http://schemas.openxmlformats.org/presentationml/2006/ole">
            <mc:AlternateContent xmlns:mc="http://schemas.openxmlformats.org/markup-compatibility/2006">
              <mc:Choice xmlns:v="urn:schemas-microsoft-com:vml" Requires="v">
                <p:oleObj name="Document" r:id="rId3" imgW="10827425" imgH="2539515" progId="Word.Document.8">
                  <p:embed/>
                </p:oleObj>
              </mc:Choice>
              <mc:Fallback>
                <p:oleObj name="Document" r:id="rId3" imgW="10827425" imgH="2539515" progId="Word.Document.8">
                  <p:embed/>
                  <p:pic>
                    <p:nvPicPr>
                      <p:cNvPr id="3075" name="Object 3"/>
                      <p:cNvPicPr>
                        <a:picLocks noChangeAspect="1" noChangeArrowheads="1"/>
                      </p:cNvPicPr>
                      <p:nvPr/>
                    </p:nvPicPr>
                    <p:blipFill>
                      <a:blip r:embed="rId4"/>
                      <a:srcRect/>
                      <a:stretch>
                        <a:fillRect/>
                      </a:stretch>
                    </p:blipFill>
                    <p:spPr bwMode="auto">
                      <a:xfrm>
                        <a:off x="927100" y="3267075"/>
                        <a:ext cx="10547350" cy="2474913"/>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Agenda for the IEEE July Meeting</a:t>
            </a:r>
          </a:p>
          <a:p>
            <a:pPr algn="ctr">
              <a:lnSpc>
                <a:spcPct val="90000"/>
              </a:lnSpc>
              <a:buFontTx/>
              <a:buNone/>
            </a:pPr>
            <a:r>
              <a:rPr lang="en-US" altLang="en-US" sz="3600" dirty="0">
                <a:cs typeface="Times New Roman" panose="02020603050405020304" pitchFamily="18" charset="0"/>
              </a:rPr>
              <a:t>And telecons running between </a:t>
            </a:r>
          </a:p>
          <a:p>
            <a:pPr algn="ctr">
              <a:lnSpc>
                <a:spcPct val="90000"/>
              </a:lnSpc>
              <a:buFontTx/>
              <a:buNone/>
            </a:pPr>
            <a:r>
              <a:rPr lang="en-US" altLang="en-US" sz="3600" dirty="0">
                <a:cs typeface="Times New Roman" panose="02020603050405020304" pitchFamily="18" charset="0"/>
              </a:rPr>
              <a:t>July and September 2024</a:t>
            </a:r>
          </a:p>
          <a:p>
            <a:pPr marL="1524000">
              <a:lnSpc>
                <a:spcPct val="90000"/>
              </a:lnSpc>
              <a:buFontTx/>
              <a:buNone/>
            </a:pPr>
            <a:endParaRPr lang="en-US" altLang="en-US" sz="200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BK</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July IEEE  802.11 Plenary Meeting Week Agenda</a:t>
            </a:r>
            <a:endParaRPr lang="en-US" dirty="0"/>
          </a:p>
        </p:txBody>
      </p:sp>
      <p:sp>
        <p:nvSpPr>
          <p:cNvPr id="3" name="Content Placeholder 2"/>
          <p:cNvSpPr>
            <a:spLocks noGrp="1"/>
          </p:cNvSpPr>
          <p:nvPr>
            <p:ph idx="1"/>
          </p:nvPr>
        </p:nvSpPr>
        <p:spPr>
          <a:xfrm>
            <a:off x="335361" y="1484785"/>
            <a:ext cx="5256583" cy="4176464"/>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a:t>
            </a:r>
          </a:p>
          <a:p>
            <a:pPr algn="just">
              <a:spcBef>
                <a:spcPct val="20000"/>
              </a:spcBef>
              <a:buFontTx/>
              <a:buChar char="•"/>
            </a:pPr>
            <a:r>
              <a:rPr lang="en-US" sz="1800" b="0" dirty="0"/>
              <a:t>Approval of previous meeting minutes and motion from telecon that met draft text threshold (10min)</a:t>
            </a:r>
          </a:p>
          <a:p>
            <a:pPr algn="just">
              <a:spcBef>
                <a:spcPct val="20000"/>
              </a:spcBef>
              <a:buFontTx/>
              <a:buChar char="•"/>
            </a:pPr>
            <a:r>
              <a:rPr lang="en-US" sz="1800" b="0" dirty="0"/>
              <a:t>Review TG next steps and resulting plans for the week.</a:t>
            </a:r>
          </a:p>
          <a:p>
            <a:pPr algn="just">
              <a:spcBef>
                <a:spcPct val="20000"/>
              </a:spcBef>
              <a:buFontTx/>
              <a:buChar char="•"/>
            </a:pPr>
            <a:r>
              <a:rPr lang="en-US" sz="1800" b="0" dirty="0"/>
              <a:t>Review MDR status and any opens to MDR feedback.</a:t>
            </a:r>
          </a:p>
          <a:p>
            <a:pPr algn="just">
              <a:spcBef>
                <a:spcPct val="20000"/>
              </a:spcBef>
              <a:buFontTx/>
              <a:buChar char="•"/>
            </a:pPr>
            <a:r>
              <a:rPr lang="en-US" sz="1800" b="0" dirty="0"/>
              <a:t>LB286 Comment resolution.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17646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dirty="0"/>
              <a:t>Conduct group comment resolution, to the extent needed.</a:t>
            </a:r>
          </a:p>
          <a:p>
            <a:pPr algn="just">
              <a:spcBef>
                <a:spcPct val="20000"/>
              </a:spcBef>
              <a:buFontTx/>
              <a:buChar char="•"/>
            </a:pPr>
            <a:r>
              <a:rPr lang="en-US" sz="1800" b="0" kern="0" dirty="0"/>
              <a:t>Approve draft recirculation (special order). </a:t>
            </a:r>
          </a:p>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15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submission pipeline – 5 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628699789"/>
              </p:ext>
            </p:extLst>
          </p:nvPr>
        </p:nvGraphicFramePr>
        <p:xfrm>
          <a:off x="911424" y="1265032"/>
          <a:ext cx="9330483" cy="3809824"/>
        </p:xfrm>
        <a:graphic>
          <a:graphicData uri="http://schemas.openxmlformats.org/drawingml/2006/table">
            <a:tbl>
              <a:tblPr firstRow="1" bandRow="1">
                <a:tableStyleId>{21E4AEA4-8DFA-4A89-87EB-49C32662AFE0}</a:tableStyleId>
              </a:tblPr>
              <a:tblGrid>
                <a:gridCol w="1045206">
                  <a:extLst>
                    <a:ext uri="{9D8B030D-6E8A-4147-A177-3AD203B41FA5}">
                      <a16:colId xmlns:a16="http://schemas.microsoft.com/office/drawing/2014/main" val="20000"/>
                    </a:ext>
                  </a:extLst>
                </a:gridCol>
                <a:gridCol w="1552408">
                  <a:extLst>
                    <a:ext uri="{9D8B030D-6E8A-4147-A177-3AD203B41FA5}">
                      <a16:colId xmlns:a16="http://schemas.microsoft.com/office/drawing/2014/main" val="20001"/>
                    </a:ext>
                  </a:extLst>
                </a:gridCol>
                <a:gridCol w="5163071">
                  <a:extLst>
                    <a:ext uri="{9D8B030D-6E8A-4147-A177-3AD203B41FA5}">
                      <a16:colId xmlns:a16="http://schemas.microsoft.com/office/drawing/2014/main" val="20002"/>
                    </a:ext>
                  </a:extLst>
                </a:gridCol>
                <a:gridCol w="1569798">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kern="1200" dirty="0">
                          <a:solidFill>
                            <a:schemeClr val="dk1"/>
                          </a:solidFill>
                          <a:latin typeface="+mn-lt"/>
                          <a:ea typeface="+mn-ea"/>
                          <a:cs typeface="+mn-cs"/>
                        </a:rPr>
                        <a:t>11-24-945</a:t>
                      </a:r>
                    </a:p>
                  </a:txBody>
                  <a:tcPr marT="45712" marB="45712"/>
                </a:tc>
                <a:tc>
                  <a:txBody>
                    <a:bodyPr/>
                    <a:lstStyle/>
                    <a:p>
                      <a:r>
                        <a:rPr lang="en-US" sz="1400" kern="1200" dirty="0">
                          <a:solidFill>
                            <a:schemeClr val="dk1"/>
                          </a:solidFill>
                          <a:latin typeface="+mn-lt"/>
                          <a:ea typeface="+mn-ea"/>
                          <a:cs typeface="+mn-cs"/>
                        </a:rPr>
                        <a:t>Ali Raissinia/</a:t>
                      </a:r>
                    </a:p>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9"/>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874132184"/>
                  </a:ext>
                </a:extLst>
              </a:tr>
              <a:tr h="0">
                <a:tc>
                  <a:txBody>
                    <a:bodyPr/>
                    <a:lstStyle/>
                    <a:p>
                      <a:r>
                        <a:rPr lang="en-US" sz="1400" dirty="0"/>
                        <a:t>11-24-754</a:t>
                      </a:r>
                    </a:p>
                  </a:txBody>
                  <a:tcPr marT="45712" marB="45712"/>
                </a:tc>
                <a:tc>
                  <a:txBody>
                    <a:bodyPr/>
                    <a:lstStyle/>
                    <a:p>
                      <a:r>
                        <a:rPr lang="en-US" sz="1400" dirty="0"/>
                        <a:t>Roy Want</a:t>
                      </a:r>
                    </a:p>
                  </a:txBody>
                  <a:tcPr marT="45712" marB="45712"/>
                </a:tc>
                <a:tc>
                  <a:txBody>
                    <a:bodyPr/>
                    <a:lstStyle/>
                    <a:p>
                      <a:r>
                        <a:rPr lang="en-US" sz="1400" dirty="0"/>
                        <a:t>CR DB</a:t>
                      </a:r>
                    </a:p>
                  </a:txBody>
                  <a:tcPr marT="45712" marB="45712"/>
                </a:tc>
                <a:tc>
                  <a:txBody>
                    <a:bodyPr/>
                    <a:lstStyle/>
                    <a:p>
                      <a:r>
                        <a:rPr lang="en-US" sz="1400" dirty="0"/>
                        <a:t>CR, 10 mins</a:t>
                      </a:r>
                    </a:p>
                  </a:txBody>
                  <a:tcPr marT="45712" marB="45712"/>
                </a:tc>
                <a:extLst>
                  <a:ext uri="{0D108BD9-81ED-4DB2-BD59-A6C34878D82A}">
                    <a16:rowId xmlns:a16="http://schemas.microsoft.com/office/drawing/2014/main" val="535303451"/>
                  </a:ext>
                </a:extLst>
              </a:tr>
              <a:tr h="0">
                <a:tc>
                  <a:txBody>
                    <a:bodyPr/>
                    <a:lstStyle/>
                    <a:p>
                      <a:r>
                        <a:rPr lang="en-US" sz="1400" kern="1200" dirty="0">
                          <a:solidFill>
                            <a:schemeClr val="dk1"/>
                          </a:solidFill>
                          <a:latin typeface="+mn-lt"/>
                          <a:ea typeface="+mn-ea"/>
                          <a:cs typeface="+mn-cs"/>
                        </a:rPr>
                        <a:t>11-24-966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Comment Resolution for </a:t>
                      </a:r>
                      <a:r>
                        <a:rPr lang="en-US" sz="1400" kern="1200" dirty="0" err="1">
                          <a:solidFill>
                            <a:schemeClr val="dk1"/>
                          </a:solidFill>
                          <a:latin typeface="+mn-lt"/>
                          <a:ea typeface="+mn-ea"/>
                          <a:cs typeface="+mn-cs"/>
                        </a:rPr>
                        <a:t>eMLSR</a:t>
                      </a:r>
                      <a:r>
                        <a:rPr lang="en-US" sz="1400" kern="1200" dirty="0">
                          <a:solidFill>
                            <a:schemeClr val="dk1"/>
                          </a:solidFill>
                          <a:latin typeface="+mn-lt"/>
                          <a:ea typeface="+mn-ea"/>
                          <a:cs typeface="+mn-cs"/>
                        </a:rPr>
                        <a:t> related CID 2056</a:t>
                      </a:r>
                    </a:p>
                  </a:txBody>
                  <a:tcPr marT="45712" marB="45712"/>
                </a:tc>
                <a:tc>
                  <a:txBody>
                    <a:bodyPr/>
                    <a:lstStyle/>
                    <a:p>
                      <a:r>
                        <a:rPr lang="en-US" sz="1400" kern="1200" dirty="0">
                          <a:solidFill>
                            <a:schemeClr val="dk1"/>
                          </a:solidFill>
                          <a:latin typeface="+mn-lt"/>
                          <a:ea typeface="+mn-ea"/>
                          <a:cs typeface="+mn-cs"/>
                        </a:rPr>
                        <a:t>CR, 20 mins</a:t>
                      </a:r>
                    </a:p>
                  </a:txBody>
                  <a:tcPr marT="45712" marB="45712"/>
                </a:tc>
                <a:extLst>
                  <a:ext uri="{0D108BD9-81ED-4DB2-BD59-A6C34878D82A}">
                    <a16:rowId xmlns:a16="http://schemas.microsoft.com/office/drawing/2014/main" val="1237629070"/>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11-24-954</a:t>
                      </a:r>
                    </a:p>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Qi Wang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Proposed resolutions to 11bk LB286 CIDs on Passive Ranging</a:t>
                      </a:r>
                    </a:p>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30 mins</a:t>
                      </a:r>
                    </a:p>
                    <a:p>
                      <a:endParaRPr lang="en-US" sz="1400" dirty="0"/>
                    </a:p>
                  </a:txBody>
                  <a:tcPr marT="45712" marB="45712"/>
                </a:tc>
                <a:extLst>
                  <a:ext uri="{0D108BD9-81ED-4DB2-BD59-A6C34878D82A}">
                    <a16:rowId xmlns:a16="http://schemas.microsoft.com/office/drawing/2014/main" val="2037088717"/>
                  </a:ext>
                </a:extLst>
              </a:tr>
              <a:tr h="0">
                <a:tc>
                  <a:txBody>
                    <a:bodyPr/>
                    <a:lstStyle/>
                    <a:p>
                      <a:r>
                        <a:rPr lang="en-US" sz="1400" kern="1200" dirty="0">
                          <a:solidFill>
                            <a:schemeClr val="dk1"/>
                          </a:solidFill>
                          <a:latin typeface="+mn-lt"/>
                          <a:ea typeface="+mn-ea"/>
                          <a:cs typeface="+mn-cs"/>
                        </a:rPr>
                        <a:t>11-24-1080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r>
                        <a:rPr lang="en-US" sz="1400" kern="1200" dirty="0">
                          <a:solidFill>
                            <a:schemeClr val="dk1"/>
                          </a:solidFill>
                          <a:latin typeface="+mn-lt"/>
                          <a:ea typeface="+mn-ea"/>
                          <a:cs typeface="+mn-cs"/>
                        </a:rPr>
                        <a:t>LB286 comment resolution CID2003</a:t>
                      </a:r>
                    </a:p>
                  </a:txBody>
                  <a:tcPr marT="45712" marB="45712"/>
                </a:tc>
                <a:tc>
                  <a:txBody>
                    <a:bodyPr/>
                    <a:lstStyle/>
                    <a:p>
                      <a:r>
                        <a:rPr lang="en-US" sz="1400" dirty="0"/>
                        <a:t>CR, 20min</a:t>
                      </a:r>
                    </a:p>
                  </a:txBody>
                  <a:tcPr marT="45712" marB="45712"/>
                </a:tc>
                <a:extLst>
                  <a:ext uri="{0D108BD9-81ED-4DB2-BD59-A6C34878D82A}">
                    <a16:rowId xmlns:a16="http://schemas.microsoft.com/office/drawing/2014/main" val="2081334288"/>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545775103"/>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11033840"/>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2372584398"/>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551324123"/>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July IEEE Meeting –  July 15</a:t>
            </a:r>
            <a:r>
              <a:rPr lang="en-US" altLang="en-US" baseline="30000" dirty="0">
                <a:solidFill>
                  <a:schemeClr val="tx2"/>
                </a:solidFill>
              </a:rPr>
              <a:t>th</a:t>
            </a:r>
            <a:r>
              <a:rPr lang="en-US" altLang="en-US" dirty="0">
                <a:solidFill>
                  <a:schemeClr val="tx2"/>
                </a:solidFill>
              </a:rPr>
              <a:t> PM2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a:t>
            </a:r>
          </a:p>
          <a:p>
            <a:pPr algn="just">
              <a:spcBef>
                <a:spcPct val="20000"/>
              </a:spcBef>
              <a:buFontTx/>
              <a:buChar char="•"/>
            </a:pPr>
            <a:r>
              <a:rPr lang="en-US" altLang="en-US" sz="1600" b="0" dirty="0"/>
              <a:t>Agenda setting for the week (7 min).</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Approval of previous meeting minutes and motion from telecon that met draft text threshold (10min).</a:t>
            </a:r>
          </a:p>
          <a:p>
            <a:pPr algn="just">
              <a:spcBef>
                <a:spcPct val="20000"/>
              </a:spcBef>
              <a:buFontTx/>
              <a:buChar char="•"/>
            </a:pPr>
            <a:r>
              <a:rPr lang="en-US" sz="1600" b="0" dirty="0"/>
              <a:t>Review TG next steps and resulting plans for the week.</a:t>
            </a:r>
          </a:p>
          <a:p>
            <a:pPr algn="just">
              <a:spcBef>
                <a:spcPct val="20000"/>
              </a:spcBef>
              <a:buFontTx/>
              <a:buChar char="•"/>
            </a:pPr>
            <a:r>
              <a:rPr lang="en-US" sz="1600" b="0" dirty="0"/>
              <a:t>Review MDR status and any opens to MDR feedback.</a:t>
            </a:r>
          </a:p>
          <a:p>
            <a:pPr algn="just">
              <a:spcBef>
                <a:spcPct val="20000"/>
              </a:spcBef>
              <a:buFontTx/>
              <a:buChar char="•"/>
            </a:pPr>
            <a:r>
              <a:rPr lang="en-US" sz="1600" b="0" dirty="0"/>
              <a:t>LB286 Comment resolution.</a:t>
            </a:r>
            <a:endParaRPr lang="en-US" altLang="en-US" sz="1600" b="0" dirty="0"/>
          </a:p>
          <a:p>
            <a:pPr algn="just">
              <a:spcBef>
                <a:spcPct val="20000"/>
              </a:spcBef>
              <a:buFontTx/>
              <a:buChar char="•"/>
            </a:pPr>
            <a:r>
              <a:rPr lang="en-US" sz="1600" b="0" dirty="0"/>
              <a:t>Review LB286 progress and MDR feedback plans – editor.</a:t>
            </a:r>
          </a:p>
          <a:p>
            <a:pPr algn="just">
              <a:spcBef>
                <a:spcPct val="20000"/>
              </a:spcBef>
              <a:buFontTx/>
              <a:buChar char="•"/>
            </a:pPr>
            <a:r>
              <a:rPr lang="en-US" sz="1600" b="0" dirty="0"/>
              <a:t>LB286 Comment resolution (as time permits)</a:t>
            </a:r>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July 15</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569426875"/>
              </p:ext>
            </p:extLst>
          </p:nvPr>
        </p:nvGraphicFramePr>
        <p:xfrm>
          <a:off x="914401" y="1260086"/>
          <a:ext cx="10460566" cy="2377328"/>
        </p:xfrm>
        <a:graphic>
          <a:graphicData uri="http://schemas.openxmlformats.org/drawingml/2006/table">
            <a:tbl>
              <a:tblPr firstRow="1" bandRow="1">
                <a:tableStyleId>{21E4AEA4-8DFA-4A89-87EB-49C32662AFE0}</a:tableStyleId>
              </a:tblPr>
              <a:tblGrid>
                <a:gridCol w="1077143">
                  <a:extLst>
                    <a:ext uri="{9D8B030D-6E8A-4147-A177-3AD203B41FA5}">
                      <a16:colId xmlns:a16="http://schemas.microsoft.com/office/drawing/2014/main" val="20000"/>
                    </a:ext>
                  </a:extLst>
                </a:gridCol>
                <a:gridCol w="1572762">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Status</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11-24-945</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3281966889"/>
                  </a:ext>
                </a:extLst>
              </a:tr>
              <a:tr h="0">
                <a:tc>
                  <a:txBody>
                    <a:bodyPr/>
                    <a:lstStyle/>
                    <a:p>
                      <a:r>
                        <a:rPr lang="en-US" sz="1400" dirty="0"/>
                        <a:t>11-24-754</a:t>
                      </a:r>
                    </a:p>
                  </a:txBody>
                  <a:tcPr marT="45712" marB="45712"/>
                </a:tc>
                <a:tc>
                  <a:txBody>
                    <a:bodyPr/>
                    <a:lstStyle/>
                    <a:p>
                      <a:r>
                        <a:rPr lang="en-US" sz="1400" dirty="0"/>
                        <a:t>Roy Want</a:t>
                      </a:r>
                    </a:p>
                  </a:txBody>
                  <a:tcPr marT="45712" marB="45712"/>
                </a:tc>
                <a:tc>
                  <a:txBody>
                    <a:bodyPr/>
                    <a:lstStyle/>
                    <a:p>
                      <a:r>
                        <a:rPr lang="en-US" sz="1400" dirty="0"/>
                        <a:t>CR DB</a:t>
                      </a:r>
                    </a:p>
                  </a:txBody>
                  <a:tcPr marT="45712" marB="45712"/>
                </a:tc>
                <a:tc>
                  <a:txBody>
                    <a:bodyPr/>
                    <a:lstStyle/>
                    <a:p>
                      <a:r>
                        <a:rPr lang="en-US" sz="1400" dirty="0"/>
                        <a:t>CR</a:t>
                      </a:r>
                    </a:p>
                  </a:txBody>
                  <a:tcPr marT="45712" marB="45712"/>
                </a:tc>
                <a:tc>
                  <a:txBody>
                    <a:bodyPr/>
                    <a:lstStyle/>
                    <a:p>
                      <a:r>
                        <a:rPr lang="en-US" sz="1400" kern="1200" dirty="0">
                          <a:solidFill>
                            <a:schemeClr val="dk1"/>
                          </a:solidFill>
                          <a:latin typeface="+mn-lt"/>
                          <a:ea typeface="+mn-ea"/>
                          <a:cs typeface="+mn-cs"/>
                        </a:rPr>
                        <a:t>As needed, 10min</a:t>
                      </a:r>
                    </a:p>
                  </a:txBody>
                  <a:tcPr marT="45712" marB="45712"/>
                </a:tc>
                <a:extLst>
                  <a:ext uri="{0D108BD9-81ED-4DB2-BD59-A6C34878D82A}">
                    <a16:rowId xmlns:a16="http://schemas.microsoft.com/office/drawing/2014/main" val="3408709058"/>
                  </a:ext>
                </a:extLst>
              </a:tr>
              <a:tr h="0">
                <a:tc>
                  <a:txBody>
                    <a:bodyPr/>
                    <a:lstStyle/>
                    <a:p>
                      <a:r>
                        <a:rPr lang="en-US" sz="1400" kern="1200" dirty="0">
                          <a:solidFill>
                            <a:schemeClr val="dk1"/>
                          </a:solidFill>
                          <a:latin typeface="+mn-lt"/>
                          <a:ea typeface="+mn-ea"/>
                          <a:cs typeface="+mn-cs"/>
                        </a:rPr>
                        <a:t>11-24-966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Comment Resolution for </a:t>
                      </a:r>
                      <a:r>
                        <a:rPr lang="en-US" sz="1400" kern="1200" dirty="0" err="1">
                          <a:solidFill>
                            <a:schemeClr val="dk1"/>
                          </a:solidFill>
                          <a:latin typeface="+mn-lt"/>
                          <a:ea typeface="+mn-ea"/>
                          <a:cs typeface="+mn-cs"/>
                        </a:rPr>
                        <a:t>eMLSR</a:t>
                      </a:r>
                      <a:r>
                        <a:rPr lang="en-US" sz="1400" kern="1200" dirty="0">
                          <a:solidFill>
                            <a:schemeClr val="dk1"/>
                          </a:solidFill>
                          <a:latin typeface="+mn-lt"/>
                          <a:ea typeface="+mn-ea"/>
                          <a:cs typeface="+mn-cs"/>
                        </a:rPr>
                        <a:t> related CID 2056</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25min</a:t>
                      </a:r>
                    </a:p>
                  </a:txBody>
                  <a:tcPr marT="45712" marB="45712"/>
                </a:tc>
                <a:extLst>
                  <a:ext uri="{0D108BD9-81ED-4DB2-BD59-A6C34878D82A}">
                    <a16:rowId xmlns:a16="http://schemas.microsoft.com/office/drawing/2014/main" val="3066023250"/>
                  </a:ext>
                </a:extLst>
              </a:tr>
              <a:tr h="0">
                <a:tc>
                  <a:txBody>
                    <a:bodyPr/>
                    <a:lstStyle/>
                    <a:p>
                      <a:r>
                        <a:rPr lang="en-US" sz="1400" kern="1200" dirty="0">
                          <a:solidFill>
                            <a:schemeClr val="dk1"/>
                          </a:solidFill>
                          <a:latin typeface="+mn-lt"/>
                          <a:ea typeface="+mn-ea"/>
                          <a:cs typeface="+mn-cs"/>
                        </a:rPr>
                        <a:t>11-24-954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Proposed resolutions to 11bk LB286 CIDs on Passive Ranging</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40min</a:t>
                      </a:r>
                    </a:p>
                  </a:txBody>
                  <a:tcPr marT="45712" marB="45712"/>
                </a:tc>
                <a:extLst>
                  <a:ext uri="{0D108BD9-81ED-4DB2-BD59-A6C34878D82A}">
                    <a16:rowId xmlns:a16="http://schemas.microsoft.com/office/drawing/2014/main" val="1283045369"/>
                  </a:ext>
                </a:extLst>
              </a:tr>
              <a:tr h="0">
                <a:tc>
                  <a:txBody>
                    <a:bodyPr/>
                    <a:lstStyle/>
                    <a:p>
                      <a:r>
                        <a:rPr lang="en-US" sz="1400" kern="1200" dirty="0">
                          <a:solidFill>
                            <a:schemeClr val="dk1"/>
                          </a:solidFill>
                          <a:latin typeface="+mn-lt"/>
                          <a:ea typeface="+mn-ea"/>
                          <a:cs typeface="+mn-cs"/>
                        </a:rPr>
                        <a:t>11-24-1080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r>
                        <a:rPr lang="en-US" sz="1400" kern="1200" dirty="0">
                          <a:solidFill>
                            <a:schemeClr val="dk1"/>
                          </a:solidFill>
                          <a:latin typeface="+mn-lt"/>
                          <a:ea typeface="+mn-ea"/>
                          <a:cs typeface="+mn-cs"/>
                        </a:rPr>
                        <a:t>LB286 comment resolution CID2003</a:t>
                      </a:r>
                    </a:p>
                  </a:txBody>
                  <a:tcPr marT="45712" marB="45712"/>
                </a:tc>
                <a:tc>
                  <a:txBody>
                    <a:bodyPr/>
                    <a:lstStyle/>
                    <a:p>
                      <a:r>
                        <a:rPr lang="en-US" sz="1400" dirty="0"/>
                        <a:t>CR</a:t>
                      </a:r>
                    </a:p>
                  </a:txBody>
                  <a:tcPr marT="45712" marB="45712"/>
                </a:tc>
                <a:tc>
                  <a:txBody>
                    <a:bodyPr/>
                    <a:lstStyle/>
                    <a:p>
                      <a:r>
                        <a:rPr lang="en-US" sz="1400" dirty="0"/>
                        <a:t>20min</a:t>
                      </a:r>
                    </a:p>
                  </a:txBody>
                  <a:tcPr marT="45712" marB="45712"/>
                </a:tc>
                <a:extLst>
                  <a:ext uri="{0D108BD9-81ED-4DB2-BD59-A6C34878D82A}">
                    <a16:rowId xmlns:a16="http://schemas.microsoft.com/office/drawing/2014/main" val="3603251465"/>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B57EFF-F822-6147-2BE9-657BF13E47AD}"/>
              </a:ext>
            </a:extLst>
          </p:cNvPr>
          <p:cNvSpPr>
            <a:spLocks noGrp="1"/>
          </p:cNvSpPr>
          <p:nvPr>
            <p:ph type="title"/>
          </p:nvPr>
        </p:nvSpPr>
        <p:spPr/>
        <p:txBody>
          <a:bodyPr/>
          <a:lstStyle/>
          <a:p>
            <a:r>
              <a:rPr lang="en-US" dirty="0"/>
              <a:t>Consider Motions</a:t>
            </a:r>
          </a:p>
        </p:txBody>
      </p:sp>
      <p:sp>
        <p:nvSpPr>
          <p:cNvPr id="3" name="Content Placeholder 2">
            <a:extLst>
              <a:ext uri="{FF2B5EF4-FFF2-40B4-BE49-F238E27FC236}">
                <a16:creationId xmlns:a16="http://schemas.microsoft.com/office/drawing/2014/main" id="{1DB6B5C0-7FA0-1961-22AC-BD91DFBC4ABC}"/>
              </a:ext>
            </a:extLst>
          </p:cNvPr>
          <p:cNvSpPr>
            <a:spLocks noGrp="1"/>
          </p:cNvSpPr>
          <p:nvPr>
            <p:ph idx="1"/>
          </p:nvPr>
        </p:nvSpPr>
        <p:spPr/>
        <p:txBody>
          <a:bodyPr/>
          <a:lstStyle/>
          <a:p>
            <a:r>
              <a:rPr lang="en-US" dirty="0"/>
              <a:t>Consider approval of previous meeting minutes and motions making the threshold. </a:t>
            </a:r>
          </a:p>
          <a:p>
            <a:r>
              <a:rPr lang="en-US" dirty="0"/>
              <a:t>Go to 11-24-049.</a:t>
            </a:r>
          </a:p>
        </p:txBody>
      </p:sp>
      <p:sp>
        <p:nvSpPr>
          <p:cNvPr id="4" name="Slide Number Placeholder 3">
            <a:extLst>
              <a:ext uri="{FF2B5EF4-FFF2-40B4-BE49-F238E27FC236}">
                <a16:creationId xmlns:a16="http://schemas.microsoft.com/office/drawing/2014/main" id="{0C2AB14F-A01A-601F-04DF-25756772787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76A95684-4936-0F17-83CD-CC73353DA31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1072792-6289-0072-04A9-D2237AAB71A8}"/>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9460009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90691B-B40C-3B78-DAC0-7EA73FFC3F9A}"/>
              </a:ext>
            </a:extLst>
          </p:cNvPr>
          <p:cNvSpPr>
            <a:spLocks noGrp="1"/>
          </p:cNvSpPr>
          <p:nvPr>
            <p:ph type="title"/>
          </p:nvPr>
        </p:nvSpPr>
        <p:spPr/>
        <p:txBody>
          <a:bodyPr/>
          <a:lstStyle/>
          <a:p>
            <a:r>
              <a:rPr lang="en-US" sz="4000" b="0" dirty="0"/>
              <a:t>Review TG next steps and plans for the week</a:t>
            </a:r>
            <a:endParaRPr lang="en-US" sz="4000" dirty="0"/>
          </a:p>
        </p:txBody>
      </p:sp>
      <p:sp>
        <p:nvSpPr>
          <p:cNvPr id="3" name="Content Placeholder 2">
            <a:extLst>
              <a:ext uri="{FF2B5EF4-FFF2-40B4-BE49-F238E27FC236}">
                <a16:creationId xmlns:a16="http://schemas.microsoft.com/office/drawing/2014/main" id="{5BFE6DAA-7385-5654-6BBA-8039F5A98202}"/>
              </a:ext>
            </a:extLst>
          </p:cNvPr>
          <p:cNvSpPr>
            <a:spLocks noGrp="1"/>
          </p:cNvSpPr>
          <p:nvPr>
            <p:ph idx="1"/>
          </p:nvPr>
        </p:nvSpPr>
        <p:spPr>
          <a:xfrm>
            <a:off x="914401" y="1981202"/>
            <a:ext cx="10361084" cy="1770880"/>
          </a:xfrm>
        </p:spPr>
        <p:txBody>
          <a:bodyPr/>
          <a:lstStyle/>
          <a:p>
            <a:pPr>
              <a:buFont typeface="Arial" panose="020B0604020202020204" pitchFamily="34" charset="0"/>
              <a:buChar char="•"/>
            </a:pPr>
            <a:r>
              <a:rPr lang="en-US" sz="2000" b="0" dirty="0"/>
              <a:t>Response to LB 286 and MDR feedback near completion.</a:t>
            </a:r>
          </a:p>
          <a:p>
            <a:pPr>
              <a:buFont typeface="Arial" panose="020B0604020202020204" pitchFamily="34" charset="0"/>
              <a:buChar char="•"/>
            </a:pPr>
            <a:r>
              <a:rPr lang="en-US" sz="2000" b="0" dirty="0"/>
              <a:t>D2.0 has substantial changes.</a:t>
            </a:r>
          </a:p>
          <a:p>
            <a:pPr>
              <a:buFont typeface="Arial" panose="020B0604020202020204" pitchFamily="34" charset="0"/>
              <a:buChar char="•"/>
            </a:pPr>
            <a:r>
              <a:rPr lang="en-US" sz="2000" b="0" dirty="0"/>
              <a:t>To go to SA ballot stage an unchanged draft is required.</a:t>
            </a:r>
          </a:p>
          <a:p>
            <a:pPr>
              <a:buFont typeface="Arial" panose="020B0604020202020204" pitchFamily="34" charset="0"/>
              <a:buChar char="•"/>
            </a:pPr>
            <a:r>
              <a:rPr lang="en-US" sz="2000" b="0" dirty="0"/>
              <a:t>Generate D3.0 out of the meeting.</a:t>
            </a:r>
          </a:p>
        </p:txBody>
      </p:sp>
      <p:sp>
        <p:nvSpPr>
          <p:cNvPr id="4" name="Slide Number Placeholder 3">
            <a:extLst>
              <a:ext uri="{FF2B5EF4-FFF2-40B4-BE49-F238E27FC236}">
                <a16:creationId xmlns:a16="http://schemas.microsoft.com/office/drawing/2014/main" id="{2EC99F61-7A4F-32DC-0324-EA2721183312}"/>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6A019A66-9A74-1900-8FA7-868F23834FC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E55671-AD9F-9382-974B-0BAEF2129DC8}"/>
              </a:ext>
            </a:extLst>
          </p:cNvPr>
          <p:cNvSpPr>
            <a:spLocks noGrp="1"/>
          </p:cNvSpPr>
          <p:nvPr>
            <p:ph type="dt" idx="15"/>
          </p:nvPr>
        </p:nvSpPr>
        <p:spPr/>
        <p:txBody>
          <a:bodyPr/>
          <a:lstStyle/>
          <a:p>
            <a:r>
              <a:rPr lang="en-US"/>
              <a:t>July 2024</a:t>
            </a:r>
            <a:endParaRPr lang="en-GB" dirty="0"/>
          </a:p>
        </p:txBody>
      </p:sp>
      <p:graphicFrame>
        <p:nvGraphicFramePr>
          <p:cNvPr id="7" name="Chart 6">
            <a:extLst>
              <a:ext uri="{FF2B5EF4-FFF2-40B4-BE49-F238E27FC236}">
                <a16:creationId xmlns:a16="http://schemas.microsoft.com/office/drawing/2014/main" id="{23E6F815-7389-4E26-18CA-419D64C88C91}"/>
              </a:ext>
            </a:extLst>
          </p:cNvPr>
          <p:cNvGraphicFramePr/>
          <p:nvPr>
            <p:extLst>
              <p:ext uri="{D42A27DB-BD31-4B8C-83A1-F6EECF244321}">
                <p14:modId xmlns:p14="http://schemas.microsoft.com/office/powerpoint/2010/main" val="3301393196"/>
              </p:ext>
            </p:extLst>
          </p:nvPr>
        </p:nvGraphicFramePr>
        <p:xfrm>
          <a:off x="7411453" y="3621632"/>
          <a:ext cx="4661211" cy="2903712"/>
        </p:xfrm>
        <a:graphic>
          <a:graphicData uri="http://schemas.openxmlformats.org/drawingml/2006/chart">
            <c:chart xmlns:c="http://schemas.openxmlformats.org/drawingml/2006/chart" xmlns:r="http://schemas.openxmlformats.org/officeDocument/2006/relationships" r:id="rId2"/>
          </a:graphicData>
        </a:graphic>
      </p:graphicFrame>
      <p:sp>
        <p:nvSpPr>
          <p:cNvPr id="8" name="Content Placeholder 2">
            <a:extLst>
              <a:ext uri="{FF2B5EF4-FFF2-40B4-BE49-F238E27FC236}">
                <a16:creationId xmlns:a16="http://schemas.microsoft.com/office/drawing/2014/main" id="{81FB0260-FB85-61C6-D635-6BDC98921B60}"/>
              </a:ext>
            </a:extLst>
          </p:cNvPr>
          <p:cNvSpPr txBox="1">
            <a:spLocks/>
          </p:cNvSpPr>
          <p:nvPr/>
        </p:nvSpPr>
        <p:spPr bwMode="auto">
          <a:xfrm>
            <a:off x="914401" y="3476498"/>
            <a:ext cx="6765775" cy="247278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2000" b="0" kern="0" dirty="0"/>
              <a:t>Go to a recirculation ballot and receive minimal comments.</a:t>
            </a:r>
          </a:p>
          <a:p>
            <a:pPr>
              <a:buFont typeface="Arial" panose="020B0604020202020204" pitchFamily="34" charset="0"/>
              <a:buChar char="•"/>
            </a:pPr>
            <a:r>
              <a:rPr lang="en-US" sz="2000" b="0" kern="0" dirty="0"/>
              <a:t>Comments results in no changes to D3.0.</a:t>
            </a:r>
          </a:p>
          <a:p>
            <a:pPr>
              <a:buFont typeface="Arial" panose="020B0604020202020204" pitchFamily="34" charset="0"/>
              <a:buChar char="•"/>
            </a:pPr>
            <a:r>
              <a:rPr lang="en-US" sz="2000" b="0" kern="0" dirty="0"/>
              <a:t>Generate a report to EC on unsatisfied commenters.</a:t>
            </a:r>
          </a:p>
          <a:p>
            <a:pPr>
              <a:buFont typeface="Arial" panose="020B0604020202020204" pitchFamily="34" charset="0"/>
              <a:buChar char="•"/>
            </a:pPr>
            <a:r>
              <a:rPr lang="en-US" sz="2000" b="0" kern="0" dirty="0"/>
              <a:t>Request an unconditional SA ballot initiation out of the September meeting. </a:t>
            </a:r>
          </a:p>
        </p:txBody>
      </p:sp>
    </p:spTree>
    <p:extLst>
      <p:ext uri="{BB962C8B-B14F-4D97-AF65-F5344CB8AC3E}">
        <p14:creationId xmlns:p14="http://schemas.microsoft.com/office/powerpoint/2010/main" val="28855876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8295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LB 286 and MDR feedback Status </a:t>
            </a:r>
          </a:p>
        </p:txBody>
      </p:sp>
      <p:sp>
        <p:nvSpPr>
          <p:cNvPr id="4098" name="Rectangle 2"/>
          <p:cNvSpPr>
            <a:spLocks noGrp="1" noChangeArrowheads="1"/>
          </p:cNvSpPr>
          <p:nvPr>
            <p:ph idx="1"/>
          </p:nvPr>
        </p:nvSpPr>
        <p:spPr>
          <a:xfrm>
            <a:off x="191344" y="1628800"/>
            <a:ext cx="9433048" cy="2231771"/>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err="1"/>
              <a:t>TGbk</a:t>
            </a:r>
            <a:r>
              <a:rPr lang="en-US" dirty="0"/>
              <a:t> editor led discussion.</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LB286 results and progress: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97% approval</a:t>
            </a:r>
            <a:r>
              <a:rPr lang="en-US" dirty="0"/>
              <a:t>, 3% disapprove, 9.4% abstain.</a:t>
            </a:r>
            <a:endParaRPr lang="en-US" b="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Comments resolution status (received/resolved): </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Technical : 72/66</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General: 9/9</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Editorial 53/53</a:t>
            </a:r>
            <a:endParaRPr lang="en-US" b="0" dirty="0"/>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100" dirty="0"/>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29</a:t>
            </a:fld>
            <a:endParaRPr lang="en-GB"/>
          </a:p>
        </p:txBody>
      </p:sp>
      <p:sp>
        <p:nvSpPr>
          <p:cNvPr id="5" name="Footer Placeholder 4"/>
          <p:cNvSpPr>
            <a:spLocks noGrp="1"/>
          </p:cNvSpPr>
          <p:nvPr>
            <p:ph type="ftr" idx="14"/>
          </p:nvPr>
        </p:nvSpPr>
        <p:spPr/>
        <p:txBody>
          <a:bodyPr/>
          <a:lstStyle/>
          <a:p>
            <a:r>
              <a:rPr lang="en-GB" dirty="0"/>
              <a:t>Jonathan Segev, Intel corporation</a:t>
            </a:r>
          </a:p>
        </p:txBody>
      </p:sp>
      <p:sp>
        <p:nvSpPr>
          <p:cNvPr id="4" name="Date Placeholder 3"/>
          <p:cNvSpPr>
            <a:spLocks noGrp="1"/>
          </p:cNvSpPr>
          <p:nvPr>
            <p:ph type="dt" idx="15"/>
          </p:nvPr>
        </p:nvSpPr>
        <p:spPr/>
        <p:txBody>
          <a:bodyPr/>
          <a:lstStyle/>
          <a:p>
            <a:r>
              <a:rPr lang="en-US"/>
              <a:t>July 2024</a:t>
            </a:r>
            <a:endParaRPr lang="en-GB" dirty="0"/>
          </a:p>
        </p:txBody>
      </p:sp>
      <p:graphicFrame>
        <p:nvGraphicFramePr>
          <p:cNvPr id="2" name="Chart 1">
            <a:extLst>
              <a:ext uri="{FF2B5EF4-FFF2-40B4-BE49-F238E27FC236}">
                <a16:creationId xmlns:a16="http://schemas.microsoft.com/office/drawing/2014/main" id="{449CEF1F-AC4C-3343-3628-12BD01E882FF}"/>
              </a:ext>
            </a:extLst>
          </p:cNvPr>
          <p:cNvGraphicFramePr/>
          <p:nvPr>
            <p:extLst>
              <p:ext uri="{D42A27DB-BD31-4B8C-83A1-F6EECF244321}">
                <p14:modId xmlns:p14="http://schemas.microsoft.com/office/powerpoint/2010/main" val="983536446"/>
              </p:ext>
            </p:extLst>
          </p:nvPr>
        </p:nvGraphicFramePr>
        <p:xfrm>
          <a:off x="7622649" y="1268760"/>
          <a:ext cx="3801904" cy="251898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Chart 9">
            <a:extLst>
              <a:ext uri="{FF2B5EF4-FFF2-40B4-BE49-F238E27FC236}">
                <a16:creationId xmlns:a16="http://schemas.microsoft.com/office/drawing/2014/main" id="{34FCDD0E-8FCF-57EE-55D1-D0B74A61D7A3}"/>
              </a:ext>
            </a:extLst>
          </p:cNvPr>
          <p:cNvGraphicFramePr/>
          <p:nvPr>
            <p:extLst>
              <p:ext uri="{D42A27DB-BD31-4B8C-83A1-F6EECF244321}">
                <p14:modId xmlns:p14="http://schemas.microsoft.com/office/powerpoint/2010/main" val="496021876"/>
              </p:ext>
            </p:extLst>
          </p:nvPr>
        </p:nvGraphicFramePr>
        <p:xfrm>
          <a:off x="7192996" y="3787748"/>
          <a:ext cx="4661211" cy="2639738"/>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8718780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200" b="0" dirty="0">
                <a:cs typeface="Times New Roman" panose="02020603050405020304" pitchFamily="18" charset="0"/>
              </a:rPr>
              <a:t>Chair Jonathan Segev (Intel)</a:t>
            </a:r>
          </a:p>
          <a:p>
            <a:pPr algn="ctr">
              <a:lnSpc>
                <a:spcPct val="90000"/>
              </a:lnSpc>
              <a:buFontTx/>
              <a:buNone/>
            </a:pPr>
            <a:r>
              <a:rPr lang="en-US" altLang="en-US" sz="3200" b="0" dirty="0">
                <a:cs typeface="Times New Roman" panose="02020603050405020304" pitchFamily="18" charset="0"/>
              </a:rPr>
              <a:t>Vice Chair Assaf Kasher (Self)</a:t>
            </a:r>
          </a:p>
          <a:p>
            <a:pPr algn="ctr">
              <a:lnSpc>
                <a:spcPct val="90000"/>
              </a:lnSpc>
              <a:buFontTx/>
              <a:buNone/>
            </a:pPr>
            <a:r>
              <a:rPr lang="en-US" altLang="en-US" sz="3200" b="0" dirty="0">
                <a:cs typeface="Times New Roman" panose="02020603050405020304" pitchFamily="18" charset="0"/>
              </a:rPr>
              <a:t>Vice Chair Ali Raissinia (Qualcomm)</a:t>
            </a:r>
          </a:p>
          <a:p>
            <a:pPr algn="ctr">
              <a:lnSpc>
                <a:spcPct val="90000"/>
              </a:lnSpc>
              <a:buFontTx/>
              <a:buNone/>
            </a:pPr>
            <a:r>
              <a:rPr lang="en-US" altLang="en-US" sz="3200" b="0" dirty="0">
                <a:cs typeface="Times New Roman" panose="02020603050405020304" pitchFamily="18" charset="0"/>
              </a:rPr>
              <a:t>Technical Editor Roy Want (Google)</a:t>
            </a:r>
          </a:p>
          <a:p>
            <a:pPr algn="ctr">
              <a:lnSpc>
                <a:spcPct val="90000"/>
              </a:lnSpc>
              <a:buFontTx/>
              <a:buNone/>
            </a:pPr>
            <a:r>
              <a:rPr lang="en-US" altLang="en-US" sz="3200" b="0" dirty="0">
                <a:cs typeface="Times New Roman" panose="02020603050405020304" pitchFamily="18" charset="0"/>
              </a:rPr>
              <a:t>Secretary Dibakar Das (Intel)</a:t>
            </a:r>
          </a:p>
          <a:p>
            <a:pPr marL="1524000">
              <a:lnSpc>
                <a:spcPct val="90000"/>
              </a:lnSpc>
              <a:buFontTx/>
              <a:buNone/>
            </a:pPr>
            <a:endParaRPr lang="en-US" altLang="en-US" sz="20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Task Group BK Leadership</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42664427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57397871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July IEEE Meeting –  July 16</a:t>
            </a:r>
            <a:r>
              <a:rPr lang="en-US" altLang="en-US" baseline="30000" dirty="0">
                <a:solidFill>
                  <a:schemeClr val="tx2"/>
                </a:solidFill>
              </a:rPr>
              <a:t>th</a:t>
            </a:r>
            <a:r>
              <a:rPr lang="en-US" altLang="en-US" dirty="0">
                <a:solidFill>
                  <a:schemeClr val="tx2"/>
                </a:solidFill>
              </a:rPr>
              <a:t> AM1</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Approval of telecon minutes </a:t>
            </a:r>
          </a:p>
          <a:p>
            <a:pPr algn="just">
              <a:spcBef>
                <a:spcPct val="20000"/>
              </a:spcBef>
              <a:buFontTx/>
              <a:buChar char="•"/>
            </a:pPr>
            <a:r>
              <a:rPr lang="en-US" sz="1600" b="0" dirty="0"/>
              <a:t>Continue CR per CR submissions pipeline (as time permits)</a:t>
            </a:r>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4300598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July 16</a:t>
            </a:r>
            <a:r>
              <a:rPr lang="en-US" altLang="en-US" baseline="30000" dirty="0">
                <a:solidFill>
                  <a:schemeClr val="tx2"/>
                </a:solidFill>
              </a:rPr>
              <a:t>th</a:t>
            </a:r>
            <a:r>
              <a:rPr lang="en-US" altLang="en-US" dirty="0">
                <a:solidFill>
                  <a:schemeClr val="tx2"/>
                </a:solidFill>
              </a:rPr>
              <a:t> AM1</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307750054"/>
              </p:ext>
            </p:extLst>
          </p:nvPr>
        </p:nvGraphicFramePr>
        <p:xfrm>
          <a:off x="914401" y="1260086"/>
          <a:ext cx="10460566" cy="2072544"/>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11-24-945</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8"/>
                  </a:ext>
                </a:extLst>
              </a:tr>
              <a:tr h="0">
                <a:tc>
                  <a:txBody>
                    <a:bodyPr/>
                    <a:lstStyle/>
                    <a:p>
                      <a:r>
                        <a:rPr lang="en-US" sz="1400" dirty="0"/>
                        <a:t>11-24-754</a:t>
                      </a:r>
                    </a:p>
                  </a:txBody>
                  <a:tcPr marT="45712" marB="45712"/>
                </a:tc>
                <a:tc>
                  <a:txBody>
                    <a:bodyPr/>
                    <a:lstStyle/>
                    <a:p>
                      <a:r>
                        <a:rPr lang="en-US" sz="1400" dirty="0"/>
                        <a:t>Roy Want</a:t>
                      </a:r>
                    </a:p>
                  </a:txBody>
                  <a:tcPr marT="45712" marB="45712"/>
                </a:tc>
                <a:tc>
                  <a:txBody>
                    <a:bodyPr/>
                    <a:lstStyle/>
                    <a:p>
                      <a:r>
                        <a:rPr lang="en-US" sz="1400" dirty="0"/>
                        <a:t>CR DB</a:t>
                      </a:r>
                    </a:p>
                  </a:txBody>
                  <a:tcPr marT="45712" marB="45712"/>
                </a:tc>
                <a:tc>
                  <a:txBody>
                    <a:bodyPr/>
                    <a:lstStyle/>
                    <a:p>
                      <a:r>
                        <a:rPr lang="en-US" sz="1400" dirty="0"/>
                        <a:t>CR</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731993483"/>
                  </a:ext>
                </a:extLst>
              </a:tr>
              <a:tr h="0">
                <a:tc>
                  <a:txBody>
                    <a:bodyPr/>
                    <a:lstStyle/>
                    <a:p>
                      <a:r>
                        <a:rPr lang="en-US" sz="1400" kern="1200" dirty="0">
                          <a:solidFill>
                            <a:schemeClr val="dk1"/>
                          </a:solidFill>
                          <a:latin typeface="+mn-lt"/>
                          <a:ea typeface="+mn-ea"/>
                          <a:cs typeface="+mn-cs"/>
                        </a:rPr>
                        <a:t>11-24-966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Comment Resolution for </a:t>
                      </a:r>
                      <a:r>
                        <a:rPr lang="en-US" sz="1400" kern="1200" dirty="0" err="1">
                          <a:solidFill>
                            <a:schemeClr val="dk1"/>
                          </a:solidFill>
                          <a:latin typeface="+mn-lt"/>
                          <a:ea typeface="+mn-ea"/>
                          <a:cs typeface="+mn-cs"/>
                        </a:rPr>
                        <a:t>eMLSR</a:t>
                      </a:r>
                      <a:r>
                        <a:rPr lang="en-US" sz="1400" kern="1200" dirty="0">
                          <a:solidFill>
                            <a:schemeClr val="dk1"/>
                          </a:solidFill>
                          <a:latin typeface="+mn-lt"/>
                          <a:ea typeface="+mn-ea"/>
                          <a:cs typeface="+mn-cs"/>
                        </a:rPr>
                        <a:t> related CID 2056</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15min (motion)</a:t>
                      </a:r>
                    </a:p>
                  </a:txBody>
                  <a:tcPr marT="45712" marB="45712"/>
                </a:tc>
                <a:extLst>
                  <a:ext uri="{0D108BD9-81ED-4DB2-BD59-A6C34878D82A}">
                    <a16:rowId xmlns:a16="http://schemas.microsoft.com/office/drawing/2014/main" val="702414741"/>
                  </a:ext>
                </a:extLst>
              </a:tr>
              <a:tr h="0">
                <a:tc>
                  <a:txBody>
                    <a:bodyPr/>
                    <a:lstStyle/>
                    <a:p>
                      <a:r>
                        <a:rPr lang="en-US" sz="1400" kern="1200" dirty="0">
                          <a:solidFill>
                            <a:schemeClr val="dk1"/>
                          </a:solidFill>
                          <a:latin typeface="+mn-lt"/>
                          <a:ea typeface="+mn-ea"/>
                          <a:cs typeface="+mn-cs"/>
                        </a:rPr>
                        <a:t>11-24-954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Proposed resolutions to 11bk LB286 CIDs on Passive Ranging</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40min</a:t>
                      </a:r>
                    </a:p>
                  </a:txBody>
                  <a:tcPr marT="45712" marB="45712"/>
                </a:tc>
                <a:extLst>
                  <a:ext uri="{0D108BD9-81ED-4DB2-BD59-A6C34878D82A}">
                    <a16:rowId xmlns:a16="http://schemas.microsoft.com/office/drawing/2014/main" val="2974165296"/>
                  </a:ext>
                </a:extLst>
              </a:tr>
            </a:tbl>
          </a:graphicData>
        </a:graphic>
      </p:graphicFrame>
    </p:spTree>
    <p:extLst>
      <p:ext uri="{BB962C8B-B14F-4D97-AF65-F5344CB8AC3E}">
        <p14:creationId xmlns:p14="http://schemas.microsoft.com/office/powerpoint/2010/main" val="72684292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Consider telecon minutes </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47236085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60413325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7243382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July IEEE Meeting –  16</a:t>
            </a:r>
            <a:r>
              <a:rPr lang="en-US" altLang="en-US" baseline="30000" dirty="0">
                <a:solidFill>
                  <a:schemeClr val="tx2"/>
                </a:solidFill>
              </a:rPr>
              <a:t>th</a:t>
            </a:r>
            <a:r>
              <a:rPr lang="en-US" altLang="en-US" dirty="0">
                <a:solidFill>
                  <a:schemeClr val="tx2"/>
                </a:solidFill>
              </a:rPr>
              <a:t> PM1</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(4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submissions (as time permits)</a:t>
            </a:r>
          </a:p>
          <a:p>
            <a:pPr algn="just">
              <a:spcBef>
                <a:spcPct val="20000"/>
              </a:spcBef>
              <a:buFontTx/>
              <a:buChar char="•"/>
            </a:pPr>
            <a:r>
              <a:rPr lang="en-US" sz="1600" b="0" dirty="0"/>
              <a:t>Group CR (as needed)</a:t>
            </a:r>
          </a:p>
          <a:p>
            <a:pPr algn="just">
              <a:spcBef>
                <a:spcPct val="20000"/>
              </a:spcBef>
              <a:buFontTx/>
              <a:buChar char="•"/>
            </a:pPr>
            <a:r>
              <a:rPr lang="en-US" sz="1600" b="0" dirty="0"/>
              <a:t>Consider ballot recirculation (special order)</a:t>
            </a:r>
          </a:p>
          <a:p>
            <a:pPr algn="just">
              <a:spcBef>
                <a:spcPct val="20000"/>
              </a:spcBef>
              <a:buFontTx/>
              <a:buChar char="•"/>
            </a:pPr>
            <a:r>
              <a:rPr lang="en-US" sz="1600" b="0" dirty="0"/>
              <a:t>Set telecons till the Sep. meeting. (special order)</a:t>
            </a:r>
          </a:p>
          <a:p>
            <a:pPr algn="just">
              <a:spcBef>
                <a:spcPct val="20000"/>
              </a:spcBef>
              <a:buFontTx/>
              <a:buChar char="•"/>
            </a:pPr>
            <a:r>
              <a:rPr lang="en-US" sz="1600" b="0" dirty="0"/>
              <a:t>AOB</a:t>
            </a:r>
          </a:p>
          <a:p>
            <a:pPr algn="just">
              <a:spcBef>
                <a:spcPct val="20000"/>
              </a:spcBef>
              <a:buFontTx/>
              <a:buChar char="•"/>
            </a:pPr>
            <a:r>
              <a:rPr lang="en-US" sz="16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87509599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May 16</a:t>
            </a:r>
            <a:r>
              <a:rPr lang="en-US" altLang="en-US" baseline="30000" dirty="0">
                <a:solidFill>
                  <a:schemeClr val="tx2"/>
                </a:solidFill>
              </a:rPr>
              <a:t>th</a:t>
            </a:r>
            <a:r>
              <a:rPr lang="en-US" altLang="en-US" dirty="0">
                <a:solidFill>
                  <a:schemeClr val="tx2"/>
                </a:solidFill>
              </a:rPr>
              <a:t> PM1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948999209"/>
              </p:ext>
            </p:extLst>
          </p:nvPr>
        </p:nvGraphicFramePr>
        <p:xfrm>
          <a:off x="914401" y="1260086"/>
          <a:ext cx="10460566" cy="3474560"/>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320663">
                  <a:extLst>
                    <a:ext uri="{9D8B030D-6E8A-4147-A177-3AD203B41FA5}">
                      <a16:colId xmlns:a16="http://schemas.microsoft.com/office/drawing/2014/main" val="3219614300"/>
                    </a:ext>
                  </a:extLst>
                </a:gridCol>
                <a:gridCol w="1678567">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kern="1200" dirty="0">
                          <a:solidFill>
                            <a:schemeClr val="dk1"/>
                          </a:solidFill>
                          <a:latin typeface="+mn-lt"/>
                          <a:ea typeface="+mn-ea"/>
                          <a:cs typeface="+mn-cs"/>
                        </a:rPr>
                        <a:t>11-24-945</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3281966889"/>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3408709058"/>
                  </a:ext>
                </a:extLst>
              </a:tr>
              <a:tr h="0">
                <a:tc>
                  <a:txBody>
                    <a:bodyPr/>
                    <a:lstStyle/>
                    <a:p>
                      <a:r>
                        <a:rPr lang="en-US" sz="1400" dirty="0"/>
                        <a:t>11-24-754</a:t>
                      </a:r>
                    </a:p>
                  </a:txBody>
                  <a:tcPr marT="45712" marB="45712"/>
                </a:tc>
                <a:tc>
                  <a:txBody>
                    <a:bodyPr/>
                    <a:lstStyle/>
                    <a:p>
                      <a:r>
                        <a:rPr lang="en-US" sz="1400" dirty="0"/>
                        <a:t>Roy Want</a:t>
                      </a:r>
                    </a:p>
                  </a:txBody>
                  <a:tcPr marT="45712" marB="45712"/>
                </a:tc>
                <a:tc>
                  <a:txBody>
                    <a:bodyPr/>
                    <a:lstStyle/>
                    <a:p>
                      <a:r>
                        <a:rPr lang="en-US" sz="1400" dirty="0"/>
                        <a:t>CR DB</a:t>
                      </a:r>
                    </a:p>
                  </a:txBody>
                  <a:tcPr marT="45712" marB="45712"/>
                </a:tc>
                <a:tc>
                  <a:txBody>
                    <a:bodyPr/>
                    <a:lstStyle/>
                    <a:p>
                      <a:r>
                        <a:rPr lang="en-US" sz="1400" dirty="0"/>
                        <a:t>CR</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764711507"/>
                  </a:ext>
                </a:extLst>
              </a:tr>
              <a:tr h="0">
                <a:tc>
                  <a:txBody>
                    <a:bodyPr/>
                    <a:lstStyle/>
                    <a:p>
                      <a:r>
                        <a:rPr lang="en-US" sz="1400" kern="1200" dirty="0">
                          <a:solidFill>
                            <a:schemeClr val="dk1"/>
                          </a:solidFill>
                          <a:latin typeface="+mn-lt"/>
                          <a:ea typeface="+mn-ea"/>
                          <a:cs typeface="+mn-cs"/>
                        </a:rPr>
                        <a:t>11-24-954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Proposed resolutions to 11bk LB286 CIDs on Passive Ranging</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For completion </a:t>
                      </a:r>
                    </a:p>
                    <a:p>
                      <a:r>
                        <a:rPr lang="en-US" sz="1400" dirty="0"/>
                        <a:t>(30 min )</a:t>
                      </a:r>
                    </a:p>
                  </a:txBody>
                  <a:tcPr marT="45712" marB="45712"/>
                </a:tc>
                <a:extLst>
                  <a:ext uri="{0D108BD9-81ED-4DB2-BD59-A6C34878D82A}">
                    <a16:rowId xmlns:a16="http://schemas.microsoft.com/office/drawing/2014/main" val="2568658642"/>
                  </a:ext>
                </a:extLst>
              </a:tr>
              <a:tr h="0">
                <a:tc>
                  <a:txBody>
                    <a:bodyPr/>
                    <a:lstStyle/>
                    <a:p>
                      <a:r>
                        <a:rPr lang="en-US" sz="1400" dirty="0"/>
                        <a:t>11-24-1080</a:t>
                      </a:r>
                    </a:p>
                  </a:txBody>
                  <a:tcPr marT="45712" marB="45712"/>
                </a:tc>
                <a:tc>
                  <a:txBody>
                    <a:bodyPr/>
                    <a:lstStyle/>
                    <a:p>
                      <a:r>
                        <a:rPr lang="en-US" sz="1400" dirty="0"/>
                        <a:t>Christian Berger</a:t>
                      </a:r>
                    </a:p>
                  </a:txBody>
                  <a:tcPr marT="45712" marB="45712"/>
                </a:tc>
                <a:tc>
                  <a:txBody>
                    <a:bodyPr/>
                    <a:lstStyle/>
                    <a:p>
                      <a:r>
                        <a:rPr lang="fr-FR" sz="1400" b="0" i="0" kern="1200" dirty="0">
                          <a:solidFill>
                            <a:schemeClr val="dk1"/>
                          </a:solidFill>
                          <a:effectLst/>
                          <a:latin typeface="+mn-lt"/>
                          <a:ea typeface="+mn-ea"/>
                          <a:cs typeface="+mn-cs"/>
                        </a:rPr>
                        <a:t>LB286 Comment Resolution CID 2003</a:t>
                      </a:r>
                      <a:endParaRPr lang="en-US" sz="1400" dirty="0"/>
                    </a:p>
                  </a:txBody>
                  <a:tcPr marT="45712" marB="45712"/>
                </a:tc>
                <a:tc>
                  <a:txBody>
                    <a:bodyPr/>
                    <a:lstStyle/>
                    <a:p>
                      <a:r>
                        <a:rPr lang="en-US" sz="1400" dirty="0"/>
                        <a:t>CR</a:t>
                      </a:r>
                    </a:p>
                  </a:txBody>
                  <a:tcPr marT="45712" marB="45712"/>
                </a:tc>
                <a:tc>
                  <a:txBody>
                    <a:bodyPr/>
                    <a:lstStyle/>
                    <a:p>
                      <a:r>
                        <a:rPr lang="en-US" sz="1400" dirty="0"/>
                        <a:t>30min</a:t>
                      </a:r>
                    </a:p>
                  </a:txBody>
                  <a:tcPr marT="45712" marB="45712"/>
                </a:tc>
                <a:extLst>
                  <a:ext uri="{0D108BD9-81ED-4DB2-BD59-A6C34878D82A}">
                    <a16:rowId xmlns:a16="http://schemas.microsoft.com/office/drawing/2014/main" val="1556544358"/>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highlight>
                          <a:srgbClr val="C0C0C0"/>
                        </a:highlight>
                        <a:latin typeface="+mn-lt"/>
                        <a:ea typeface="+mn-ea"/>
                        <a:cs typeface="+mn-cs"/>
                      </a:endParaRPr>
                    </a:p>
                  </a:txBody>
                  <a:tcPr marT="45712" marB="45712"/>
                </a:tc>
                <a:tc>
                  <a:txBody>
                    <a:bodyPr/>
                    <a:lstStyle/>
                    <a:p>
                      <a:endParaRPr lang="en-US" dirty="0"/>
                    </a:p>
                  </a:txBody>
                  <a:tcPr marT="45712" marB="45712"/>
                </a:tc>
                <a:extLst>
                  <a:ext uri="{0D108BD9-81ED-4DB2-BD59-A6C34878D82A}">
                    <a16:rowId xmlns:a16="http://schemas.microsoft.com/office/drawing/2014/main" val="26453959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600" dirty="0"/>
                    </a:p>
                  </a:txBody>
                  <a:tcPr marT="45712" marB="45712"/>
                </a:tc>
                <a:extLst>
                  <a:ext uri="{0D108BD9-81ED-4DB2-BD59-A6C34878D82A}">
                    <a16:rowId xmlns:a16="http://schemas.microsoft.com/office/drawing/2014/main" val="391856625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600" dirty="0"/>
                    </a:p>
                  </a:txBody>
                  <a:tcPr marT="45712" marB="45712"/>
                </a:tc>
                <a:extLst>
                  <a:ext uri="{0D108BD9-81ED-4DB2-BD59-A6C34878D82A}">
                    <a16:rowId xmlns:a16="http://schemas.microsoft.com/office/drawing/2014/main" val="2925579400"/>
                  </a:ext>
                </a:extLst>
              </a:tr>
              <a:tr h="0">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83957728"/>
                  </a:ext>
                </a:extLst>
              </a:tr>
            </a:tbl>
          </a:graphicData>
        </a:graphic>
      </p:graphicFrame>
    </p:spTree>
    <p:extLst>
      <p:ext uri="{BB962C8B-B14F-4D97-AF65-F5344CB8AC3E}">
        <p14:creationId xmlns:p14="http://schemas.microsoft.com/office/powerpoint/2010/main" val="45154488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July 2024</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271602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dirty="0"/>
              <a:t>Aug.  13</a:t>
            </a:r>
            <a:r>
              <a:rPr lang="en-US" altLang="en-US" kern="0" baseline="30000" dirty="0"/>
              <a:t>th</a:t>
            </a:r>
            <a:r>
              <a:rPr lang="en-US" altLang="en-US" kern="0" dirty="0"/>
              <a:t> 	10:00 am PT/13:00 ET (2hrs)</a:t>
            </a:r>
          </a:p>
          <a:p>
            <a:pPr lvl="1">
              <a:buFont typeface="Arial" panose="020B0604020202020204" pitchFamily="34" charset="0"/>
              <a:buChar char="•"/>
            </a:pPr>
            <a:r>
              <a:rPr lang="en-US" altLang="en-US" kern="0" dirty="0"/>
              <a:t>Aug.  20</a:t>
            </a:r>
            <a:r>
              <a:rPr lang="en-US" altLang="en-US" kern="0" baseline="30000" dirty="0"/>
              <a:t>th</a:t>
            </a:r>
            <a:r>
              <a:rPr lang="en-US" altLang="en-US" kern="0" dirty="0"/>
              <a:t> 	10:00 am PT/13:00 ET (2hrs)</a:t>
            </a:r>
          </a:p>
          <a:p>
            <a:pPr lvl="1">
              <a:buFont typeface="Arial" panose="020B0604020202020204" pitchFamily="34" charset="0"/>
              <a:buChar char="•"/>
            </a:pPr>
            <a:r>
              <a:rPr lang="en-US" altLang="en-US" kern="0" dirty="0"/>
              <a:t>Aug.  3</a:t>
            </a:r>
            <a:r>
              <a:rPr lang="en-US" altLang="en-US" kern="0" baseline="30000" dirty="0"/>
              <a:t>rd</a:t>
            </a:r>
            <a:r>
              <a:rPr lang="en-US" altLang="en-US" kern="0" dirty="0"/>
              <a:t> 		10:00 am PT/13:00 ET (2hrs).</a:t>
            </a:r>
          </a:p>
          <a:p>
            <a:pPr lvl="1">
              <a:buFont typeface="Arial" panose="020B0604020202020204" pitchFamily="34" charset="0"/>
              <a:buChar char="•"/>
            </a:pPr>
            <a:endParaRPr lang="en-US" altLang="en-US" kern="0" dirty="0"/>
          </a:p>
          <a:p>
            <a:pPr lvl="1">
              <a:buFont typeface="Arial" panose="020B0604020202020204" pitchFamily="34" charset="0"/>
              <a:buChar char="•"/>
            </a:pPr>
            <a:endParaRPr lang="en-US" altLang="en-US" kern="0" dirty="0"/>
          </a:p>
          <a:p>
            <a:pPr lvl="1">
              <a:buFont typeface="Arial" panose="020B0604020202020204" pitchFamily="34" charset="0"/>
              <a:buChar char="•"/>
            </a:pPr>
            <a:endParaRPr lang="en-US" altLang="en-US" kern="0" dirty="0"/>
          </a:p>
          <a:p>
            <a:pPr marL="457200" lvl="1" indent="0"/>
            <a:endParaRPr lang="en-US" altLang="en-US" kern="0" dirty="0"/>
          </a:p>
          <a:p>
            <a:pPr lvl="1">
              <a:buFont typeface="Arial" panose="020B0604020202020204" pitchFamily="34" charset="0"/>
              <a:buChar char="•"/>
            </a:pPr>
            <a:endParaRPr lang="en-US" altLang="en-US" kern="0" baseline="30000" dirty="0"/>
          </a:p>
          <a:p>
            <a:pPr marL="0" indent="0"/>
            <a:endParaRPr lang="en-US" altLang="en-US" sz="2000" b="0" kern="0" dirty="0"/>
          </a:p>
          <a:p>
            <a:pPr marL="0"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84775"/>
          </a:xfrm>
          <a:prstGeom prst="rect">
            <a:avLst/>
          </a:prstGeom>
          <a:noFill/>
        </p:spPr>
        <p:txBody>
          <a:bodyPr wrap="square" rtlCol="0">
            <a:spAutoFit/>
          </a:bodyPr>
          <a:lstStyle/>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23376232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TGbk</a:t>
            </a:r>
            <a:r>
              <a:rPr lang="en-US" altLang="en-US" dirty="0"/>
              <a:t> 320MHz Positioning of July 2024 IEEE 802.11 meeting week, and teleconferences running between the July and September 2024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69961F-F8F0-69AD-1F2F-7DDB53227D2C}"/>
              </a:ext>
            </a:extLst>
          </p:cNvPr>
          <p:cNvSpPr>
            <a:spLocks noGrp="1"/>
          </p:cNvSpPr>
          <p:nvPr>
            <p:ph type="title"/>
          </p:nvPr>
        </p:nvSpPr>
        <p:spPr>
          <a:xfrm>
            <a:off x="407368" y="685801"/>
            <a:ext cx="11521280" cy="1065213"/>
          </a:xfrm>
        </p:spPr>
        <p:txBody>
          <a:bodyPr/>
          <a:lstStyle/>
          <a:p>
            <a:r>
              <a:rPr lang="en-US" dirty="0"/>
              <a:t>July Meeting Progress and Targets Towards the Sep. Meeting</a:t>
            </a:r>
          </a:p>
        </p:txBody>
      </p:sp>
      <p:sp>
        <p:nvSpPr>
          <p:cNvPr id="3" name="Content Placeholder 2">
            <a:extLst>
              <a:ext uri="{FF2B5EF4-FFF2-40B4-BE49-F238E27FC236}">
                <a16:creationId xmlns:a16="http://schemas.microsoft.com/office/drawing/2014/main" id="{9E711724-C151-C381-C8BC-AFC52264379C}"/>
              </a:ext>
            </a:extLst>
          </p:cNvPr>
          <p:cNvSpPr>
            <a:spLocks noGrp="1"/>
          </p:cNvSpPr>
          <p:nvPr>
            <p:ph idx="1"/>
          </p:nvPr>
        </p:nvSpPr>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Completed response and approved resolutions to LB286.</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Completed response to MDR report finding.</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Approved recirculation of D3.0, in anticipation to go to unconditional EC approval to initiate SA ballot.</a:t>
            </a:r>
          </a:p>
        </p:txBody>
      </p:sp>
      <p:sp>
        <p:nvSpPr>
          <p:cNvPr id="4" name="Slide Number Placeholder 3">
            <a:extLst>
              <a:ext uri="{FF2B5EF4-FFF2-40B4-BE49-F238E27FC236}">
                <a16:creationId xmlns:a16="http://schemas.microsoft.com/office/drawing/2014/main" id="{C5055A48-446C-6772-7582-FD3CD091144A}"/>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0A37C71A-ABB8-FB6A-F9BD-9480EB93113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7BB6F94-4D2B-A761-5767-855F9B3FD980}"/>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91597994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F83E7-3A0B-4238-818F-C4D271BAEAA3}"/>
              </a:ext>
            </a:extLst>
          </p:cNvPr>
          <p:cNvSpPr>
            <a:spLocks noGrp="1"/>
          </p:cNvSpPr>
          <p:nvPr>
            <p:ph type="title"/>
          </p:nvPr>
        </p:nvSpPr>
        <p:spPr>
          <a:xfrm>
            <a:off x="914401" y="685802"/>
            <a:ext cx="10361084" cy="366606"/>
          </a:xfrm>
        </p:spPr>
        <p:txBody>
          <a:bodyPr/>
          <a:lstStyle/>
          <a:p>
            <a:r>
              <a:rPr lang="en-US" dirty="0" err="1"/>
              <a:t>TGbk</a:t>
            </a:r>
            <a:r>
              <a:rPr lang="en-US" dirty="0"/>
              <a:t> Projected Timeline (updated)</a:t>
            </a:r>
          </a:p>
        </p:txBody>
      </p:sp>
      <p:sp>
        <p:nvSpPr>
          <p:cNvPr id="4" name="Slide Number Placeholder 3">
            <a:extLst>
              <a:ext uri="{FF2B5EF4-FFF2-40B4-BE49-F238E27FC236}">
                <a16:creationId xmlns:a16="http://schemas.microsoft.com/office/drawing/2014/main" id="{8DAA37FE-39E6-40C2-9771-486289537624}"/>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E0992612-7DBB-47B1-B68C-ED1BCC0650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25B61A1-8673-4A65-B4BE-D1B85DA04E5B}"/>
              </a:ext>
            </a:extLst>
          </p:cNvPr>
          <p:cNvSpPr>
            <a:spLocks noGrp="1"/>
          </p:cNvSpPr>
          <p:nvPr>
            <p:ph type="dt" idx="15"/>
          </p:nvPr>
        </p:nvSpPr>
        <p:spPr/>
        <p:txBody>
          <a:bodyPr/>
          <a:lstStyle/>
          <a:p>
            <a:r>
              <a:rPr lang="en-US"/>
              <a:t>July 2024</a:t>
            </a:r>
            <a:endParaRPr lang="en-GB" dirty="0"/>
          </a:p>
        </p:txBody>
      </p:sp>
      <p:sp>
        <p:nvSpPr>
          <p:cNvPr id="3" name="Rectangle 2">
            <a:extLst>
              <a:ext uri="{FF2B5EF4-FFF2-40B4-BE49-F238E27FC236}">
                <a16:creationId xmlns:a16="http://schemas.microsoft.com/office/drawing/2014/main" id="{B35EF855-DA72-576E-0DFC-4AF2E178E273}"/>
              </a:ext>
            </a:extLst>
          </p:cNvPr>
          <p:cNvSpPr>
            <a:spLocks noChangeArrowheads="1"/>
          </p:cNvSpPr>
          <p:nvPr/>
        </p:nvSpPr>
        <p:spPr bwMode="auto">
          <a:xfrm>
            <a:off x="873969" y="1700807"/>
            <a:ext cx="10285409" cy="4169797"/>
          </a:xfrm>
          <a:prstGeom prst="rect">
            <a:avLst/>
          </a:prstGeom>
          <a:noFill/>
          <a:ln w="25400"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sp>
        <p:nvSpPr>
          <p:cNvPr id="8" name="Rectangle 7">
            <a:extLst>
              <a:ext uri="{FF2B5EF4-FFF2-40B4-BE49-F238E27FC236}">
                <a16:creationId xmlns:a16="http://schemas.microsoft.com/office/drawing/2014/main" id="{590DE2D2-B929-A3D9-DCCA-042F8A735E83}"/>
              </a:ext>
            </a:extLst>
          </p:cNvPr>
          <p:cNvSpPr>
            <a:spLocks noChangeArrowheads="1"/>
          </p:cNvSpPr>
          <p:nvPr/>
        </p:nvSpPr>
        <p:spPr bwMode="auto">
          <a:xfrm>
            <a:off x="7295142"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2024</a:t>
            </a:r>
          </a:p>
        </p:txBody>
      </p:sp>
      <p:sp>
        <p:nvSpPr>
          <p:cNvPr id="9" name="Rectangle 8">
            <a:extLst>
              <a:ext uri="{FF2B5EF4-FFF2-40B4-BE49-F238E27FC236}">
                <a16:creationId xmlns:a16="http://schemas.microsoft.com/office/drawing/2014/main" id="{AAEB89CE-A539-831C-C499-61A3A9BA622E}"/>
              </a:ext>
            </a:extLst>
          </p:cNvPr>
          <p:cNvSpPr>
            <a:spLocks noChangeArrowheads="1"/>
          </p:cNvSpPr>
          <p:nvPr/>
        </p:nvSpPr>
        <p:spPr bwMode="auto">
          <a:xfrm>
            <a:off x="6029648" y="1694141"/>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2024</a:t>
            </a:r>
          </a:p>
        </p:txBody>
      </p:sp>
      <p:sp>
        <p:nvSpPr>
          <p:cNvPr id="10" name="Rectangle 9">
            <a:extLst>
              <a:ext uri="{FF2B5EF4-FFF2-40B4-BE49-F238E27FC236}">
                <a16:creationId xmlns:a16="http://schemas.microsoft.com/office/drawing/2014/main" id="{52CCEDC9-AF1A-2744-A58C-A51A8132CFD3}"/>
              </a:ext>
            </a:extLst>
          </p:cNvPr>
          <p:cNvSpPr>
            <a:spLocks noChangeArrowheads="1"/>
          </p:cNvSpPr>
          <p:nvPr/>
        </p:nvSpPr>
        <p:spPr bwMode="auto">
          <a:xfrm>
            <a:off x="3491541" y="1694141"/>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2023</a:t>
            </a:r>
          </a:p>
        </p:txBody>
      </p:sp>
      <p:sp>
        <p:nvSpPr>
          <p:cNvPr id="11" name="Rectangle 10">
            <a:extLst>
              <a:ext uri="{FF2B5EF4-FFF2-40B4-BE49-F238E27FC236}">
                <a16:creationId xmlns:a16="http://schemas.microsoft.com/office/drawing/2014/main" id="{393100F3-DB67-A234-D869-051CE120FC0A}"/>
              </a:ext>
            </a:extLst>
          </p:cNvPr>
          <p:cNvSpPr>
            <a:spLocks noChangeArrowheads="1"/>
          </p:cNvSpPr>
          <p:nvPr/>
        </p:nvSpPr>
        <p:spPr bwMode="auto">
          <a:xfrm>
            <a:off x="2118974" y="1694140"/>
            <a:ext cx="1372566"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2023</a:t>
            </a:r>
          </a:p>
        </p:txBody>
      </p:sp>
      <p:sp>
        <p:nvSpPr>
          <p:cNvPr id="12" name="Rectangle 11">
            <a:extLst>
              <a:ext uri="{FF2B5EF4-FFF2-40B4-BE49-F238E27FC236}">
                <a16:creationId xmlns:a16="http://schemas.microsoft.com/office/drawing/2014/main" id="{92D37167-5F2A-F8D9-C366-8C0EE0BC5C03}"/>
              </a:ext>
            </a:extLst>
          </p:cNvPr>
          <p:cNvSpPr>
            <a:spLocks noChangeArrowheads="1"/>
          </p:cNvSpPr>
          <p:nvPr/>
        </p:nvSpPr>
        <p:spPr bwMode="auto">
          <a:xfrm>
            <a:off x="903597" y="1694140"/>
            <a:ext cx="1215378"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2023</a:t>
            </a:r>
          </a:p>
        </p:txBody>
      </p:sp>
      <p:sp>
        <p:nvSpPr>
          <p:cNvPr id="13" name="Rectangle 12">
            <a:extLst>
              <a:ext uri="{FF2B5EF4-FFF2-40B4-BE49-F238E27FC236}">
                <a16:creationId xmlns:a16="http://schemas.microsoft.com/office/drawing/2014/main" id="{11908B82-46DC-48CE-056D-06B922C227DB}"/>
              </a:ext>
            </a:extLst>
          </p:cNvPr>
          <p:cNvSpPr>
            <a:spLocks noChangeArrowheads="1"/>
          </p:cNvSpPr>
          <p:nvPr/>
        </p:nvSpPr>
        <p:spPr bwMode="auto">
          <a:xfrm>
            <a:off x="4755255" y="1694140"/>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2023</a:t>
            </a:r>
          </a:p>
        </p:txBody>
      </p:sp>
      <p:sp>
        <p:nvSpPr>
          <p:cNvPr id="14" name="Rectangle 13">
            <a:extLst>
              <a:ext uri="{FF2B5EF4-FFF2-40B4-BE49-F238E27FC236}">
                <a16:creationId xmlns:a16="http://schemas.microsoft.com/office/drawing/2014/main" id="{F1A7E2BD-48DF-F8D8-2295-DA5029A22D5E}"/>
              </a:ext>
            </a:extLst>
          </p:cNvPr>
          <p:cNvSpPr>
            <a:spLocks noChangeArrowheads="1"/>
          </p:cNvSpPr>
          <p:nvPr/>
        </p:nvSpPr>
        <p:spPr bwMode="auto">
          <a:xfrm>
            <a:off x="8588220"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2024</a:t>
            </a:r>
          </a:p>
        </p:txBody>
      </p:sp>
      <p:sp>
        <p:nvSpPr>
          <p:cNvPr id="24" name="Line 15">
            <a:extLst>
              <a:ext uri="{FF2B5EF4-FFF2-40B4-BE49-F238E27FC236}">
                <a16:creationId xmlns:a16="http://schemas.microsoft.com/office/drawing/2014/main" id="{7CF910CB-6231-089E-1BCA-6DD466928CAC}"/>
              </a:ext>
            </a:extLst>
          </p:cNvPr>
          <p:cNvSpPr>
            <a:spLocks noChangeShapeType="1"/>
          </p:cNvSpPr>
          <p:nvPr/>
        </p:nvSpPr>
        <p:spPr bwMode="auto">
          <a:xfrm flipH="1">
            <a:off x="7386718" y="172815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6" name="Line 14">
            <a:extLst>
              <a:ext uri="{FF2B5EF4-FFF2-40B4-BE49-F238E27FC236}">
                <a16:creationId xmlns:a16="http://schemas.microsoft.com/office/drawing/2014/main" id="{959E0FD8-604C-681E-5960-8784CF4CAE9E}"/>
              </a:ext>
            </a:extLst>
          </p:cNvPr>
          <p:cNvSpPr>
            <a:spLocks noChangeShapeType="1"/>
          </p:cNvSpPr>
          <p:nvPr/>
        </p:nvSpPr>
        <p:spPr bwMode="auto">
          <a:xfrm flipH="1">
            <a:off x="4796263" y="1728155"/>
            <a:ext cx="7937"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7" name="Line 10">
            <a:extLst>
              <a:ext uri="{FF2B5EF4-FFF2-40B4-BE49-F238E27FC236}">
                <a16:creationId xmlns:a16="http://schemas.microsoft.com/office/drawing/2014/main" id="{F89E2DDE-8ACD-3FED-CF0F-6DB75B96C650}"/>
              </a:ext>
            </a:extLst>
          </p:cNvPr>
          <p:cNvSpPr>
            <a:spLocks noChangeShapeType="1"/>
          </p:cNvSpPr>
          <p:nvPr/>
        </p:nvSpPr>
        <p:spPr bwMode="auto">
          <a:xfrm>
            <a:off x="2122896"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8" name="Line 11">
            <a:extLst>
              <a:ext uri="{FF2B5EF4-FFF2-40B4-BE49-F238E27FC236}">
                <a16:creationId xmlns:a16="http://schemas.microsoft.com/office/drawing/2014/main" id="{639E277B-95ED-9E3B-A7B2-72214D0D2DD6}"/>
              </a:ext>
            </a:extLst>
          </p:cNvPr>
          <p:cNvSpPr>
            <a:spLocks noChangeShapeType="1"/>
          </p:cNvSpPr>
          <p:nvPr/>
        </p:nvSpPr>
        <p:spPr bwMode="auto">
          <a:xfrm>
            <a:off x="3491210"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9" name="Line 15">
            <a:extLst>
              <a:ext uri="{FF2B5EF4-FFF2-40B4-BE49-F238E27FC236}">
                <a16:creationId xmlns:a16="http://schemas.microsoft.com/office/drawing/2014/main" id="{2F725920-71A3-D2D7-622F-BCFB710C5DB1}"/>
              </a:ext>
            </a:extLst>
          </p:cNvPr>
          <p:cNvSpPr>
            <a:spLocks noChangeShapeType="1"/>
          </p:cNvSpPr>
          <p:nvPr/>
        </p:nvSpPr>
        <p:spPr bwMode="auto">
          <a:xfrm>
            <a:off x="6055001"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0" name="Line 15">
            <a:extLst>
              <a:ext uri="{FF2B5EF4-FFF2-40B4-BE49-F238E27FC236}">
                <a16:creationId xmlns:a16="http://schemas.microsoft.com/office/drawing/2014/main" id="{A926A33B-8DAE-1859-B396-0B57B9B3CB58}"/>
              </a:ext>
            </a:extLst>
          </p:cNvPr>
          <p:cNvSpPr>
            <a:spLocks noChangeShapeType="1"/>
          </p:cNvSpPr>
          <p:nvPr/>
        </p:nvSpPr>
        <p:spPr bwMode="auto">
          <a:xfrm flipH="1">
            <a:off x="8622878" y="1694141"/>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1" name="Rectangle 30">
            <a:extLst>
              <a:ext uri="{FF2B5EF4-FFF2-40B4-BE49-F238E27FC236}">
                <a16:creationId xmlns:a16="http://schemas.microsoft.com/office/drawing/2014/main" id="{3A3A0B94-1D55-E0CF-18E6-2689CCB13BBB}"/>
              </a:ext>
            </a:extLst>
          </p:cNvPr>
          <p:cNvSpPr>
            <a:spLocks noChangeArrowheads="1"/>
          </p:cNvSpPr>
          <p:nvPr/>
        </p:nvSpPr>
        <p:spPr bwMode="auto">
          <a:xfrm>
            <a:off x="9884353" y="1683662"/>
            <a:ext cx="1304652" cy="389474"/>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2024</a:t>
            </a:r>
          </a:p>
        </p:txBody>
      </p:sp>
      <p:sp>
        <p:nvSpPr>
          <p:cNvPr id="41" name="Line 15">
            <a:extLst>
              <a:ext uri="{FF2B5EF4-FFF2-40B4-BE49-F238E27FC236}">
                <a16:creationId xmlns:a16="http://schemas.microsoft.com/office/drawing/2014/main" id="{053822A8-72CF-97E5-2EF1-BB5F76DE75A2}"/>
              </a:ext>
            </a:extLst>
          </p:cNvPr>
          <p:cNvSpPr>
            <a:spLocks noChangeShapeType="1"/>
          </p:cNvSpPr>
          <p:nvPr/>
        </p:nvSpPr>
        <p:spPr bwMode="auto">
          <a:xfrm flipH="1">
            <a:off x="9919011" y="167699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endParaRPr>
          </a:p>
        </p:txBody>
      </p:sp>
      <p:sp>
        <p:nvSpPr>
          <p:cNvPr id="42" name="Text Box 26">
            <a:extLst>
              <a:ext uri="{FF2B5EF4-FFF2-40B4-BE49-F238E27FC236}">
                <a16:creationId xmlns:a16="http://schemas.microsoft.com/office/drawing/2014/main" id="{F26C83E6-9B8E-0A9C-7F87-FF8F3BA9EFCD}"/>
              </a:ext>
            </a:extLst>
          </p:cNvPr>
          <p:cNvSpPr txBox="1">
            <a:spLocks noChangeArrowheads="1"/>
          </p:cNvSpPr>
          <p:nvPr/>
        </p:nvSpPr>
        <p:spPr bwMode="auto">
          <a:xfrm flipH="1">
            <a:off x="803899" y="2361161"/>
            <a:ext cx="865662"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Formation</a:t>
            </a:r>
          </a:p>
        </p:txBody>
      </p:sp>
      <p:sp>
        <p:nvSpPr>
          <p:cNvPr id="44" name="Isosceles Triangle 43">
            <a:extLst>
              <a:ext uri="{FF2B5EF4-FFF2-40B4-BE49-F238E27FC236}">
                <a16:creationId xmlns:a16="http://schemas.microsoft.com/office/drawing/2014/main" id="{000650BE-08FB-CB96-BC5D-989DEC23D1D4}"/>
              </a:ext>
            </a:extLst>
          </p:cNvPr>
          <p:cNvSpPr>
            <a:spLocks noChangeArrowheads="1"/>
          </p:cNvSpPr>
          <p:nvPr/>
        </p:nvSpPr>
        <p:spPr bwMode="auto">
          <a:xfrm flipH="1">
            <a:off x="992268" y="2170682"/>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67" name="Rectangle 66">
            <a:extLst>
              <a:ext uri="{FF2B5EF4-FFF2-40B4-BE49-F238E27FC236}">
                <a16:creationId xmlns:a16="http://schemas.microsoft.com/office/drawing/2014/main" id="{52E743BA-E8AE-C177-7159-C87179743B5F}"/>
              </a:ext>
            </a:extLst>
          </p:cNvPr>
          <p:cNvSpPr/>
          <p:nvPr/>
        </p:nvSpPr>
        <p:spPr>
          <a:xfrm>
            <a:off x="1030624" y="3060111"/>
            <a:ext cx="1111020" cy="173402"/>
          </a:xfrm>
          <a:prstGeom prst="rect">
            <a:avLst/>
          </a:prstGeom>
          <a:gradFill flip="none" rotWithShape="1">
            <a:gsLst>
              <a:gs pos="0">
                <a:schemeClr val="accent1">
                  <a:lumMod val="5000"/>
                  <a:lumOff val="95000"/>
                </a:schemeClr>
              </a:gs>
              <a:gs pos="0">
                <a:schemeClr val="accent1"/>
              </a:gs>
              <a:gs pos="100000">
                <a:srgbClr val="FFFF00"/>
              </a:gs>
              <a:gs pos="99000">
                <a:schemeClr val="accent1"/>
              </a:gs>
              <a:gs pos="100000">
                <a:srgbClr val="FFFF00"/>
              </a:gs>
            </a:gsLst>
            <a:lin ang="0" scaled="1"/>
            <a:tileRect/>
          </a:gra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Framework</a:t>
            </a:r>
          </a:p>
        </p:txBody>
      </p:sp>
      <p:sp>
        <p:nvSpPr>
          <p:cNvPr id="68" name="Isosceles Triangle 67">
            <a:extLst>
              <a:ext uri="{FF2B5EF4-FFF2-40B4-BE49-F238E27FC236}">
                <a16:creationId xmlns:a16="http://schemas.microsoft.com/office/drawing/2014/main" id="{35CE6954-FDCC-5374-FCDA-B4104816996E}"/>
              </a:ext>
            </a:extLst>
          </p:cNvPr>
          <p:cNvSpPr>
            <a:spLocks noChangeArrowheads="1"/>
          </p:cNvSpPr>
          <p:nvPr/>
        </p:nvSpPr>
        <p:spPr bwMode="auto">
          <a:xfrm flipH="1">
            <a:off x="2018875" y="219773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69" name="Text Box 26">
            <a:extLst>
              <a:ext uri="{FF2B5EF4-FFF2-40B4-BE49-F238E27FC236}">
                <a16:creationId xmlns:a16="http://schemas.microsoft.com/office/drawing/2014/main" id="{BEDE620C-94EC-4F5F-964C-C55943428387}"/>
              </a:ext>
            </a:extLst>
          </p:cNvPr>
          <p:cNvSpPr txBox="1">
            <a:spLocks noChangeArrowheads="1"/>
          </p:cNvSpPr>
          <p:nvPr/>
        </p:nvSpPr>
        <p:spPr bwMode="auto">
          <a:xfrm flipH="1">
            <a:off x="1601364" y="2361161"/>
            <a:ext cx="1256193" cy="544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Framework completion</a:t>
            </a:r>
          </a:p>
          <a:p>
            <a:pPr algn="ctr"/>
            <a:r>
              <a:rPr lang="en-US" altLang="en-US" sz="1000" dirty="0">
                <a:latin typeface="Arial" panose="020B0604020202020204" pitchFamily="34" charset="0"/>
                <a:cs typeface="Arial" panose="020B0604020202020204" pitchFamily="34" charset="0"/>
              </a:rPr>
              <a:t>05/23</a:t>
            </a:r>
          </a:p>
        </p:txBody>
      </p:sp>
      <p:sp>
        <p:nvSpPr>
          <p:cNvPr id="70" name="Rectangle 69">
            <a:extLst>
              <a:ext uri="{FF2B5EF4-FFF2-40B4-BE49-F238E27FC236}">
                <a16:creationId xmlns:a16="http://schemas.microsoft.com/office/drawing/2014/main" id="{013418C8-0519-12D6-514D-5108F7D6D136}"/>
              </a:ext>
            </a:extLst>
          </p:cNvPr>
          <p:cNvSpPr/>
          <p:nvPr/>
        </p:nvSpPr>
        <p:spPr>
          <a:xfrm>
            <a:off x="2133167" y="3948461"/>
            <a:ext cx="8961120" cy="266858"/>
          </a:xfrm>
          <a:prstGeom prst="rect">
            <a:avLst/>
          </a:prstGeom>
          <a:gradFill flip="none" rotWithShape="1">
            <a:gsLst>
              <a:gs pos="0">
                <a:schemeClr val="accent1">
                  <a:lumMod val="5000"/>
                  <a:lumOff val="95000"/>
                </a:schemeClr>
              </a:gs>
              <a:gs pos="0">
                <a:schemeClr val="accent1"/>
              </a:gs>
              <a:gs pos="100000">
                <a:srgbClr val="FFFF00"/>
              </a:gs>
              <a:gs pos="40000">
                <a:schemeClr val="accent1"/>
              </a:gs>
              <a:gs pos="82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802.11bk amendment text development</a:t>
            </a:r>
          </a:p>
        </p:txBody>
      </p:sp>
      <p:cxnSp>
        <p:nvCxnSpPr>
          <p:cNvPr id="71" name="Straight Connector 70">
            <a:extLst>
              <a:ext uri="{FF2B5EF4-FFF2-40B4-BE49-F238E27FC236}">
                <a16:creationId xmlns:a16="http://schemas.microsoft.com/office/drawing/2014/main" id="{AC1612A4-07EB-1F0A-D76D-C9BD05850E7F}"/>
              </a:ext>
            </a:extLst>
          </p:cNvPr>
          <p:cNvCxnSpPr>
            <a:cxnSpLocks/>
          </p:cNvCxnSpPr>
          <p:nvPr/>
        </p:nvCxnSpPr>
        <p:spPr bwMode="auto">
          <a:xfrm flipV="1">
            <a:off x="1029481" y="3249993"/>
            <a:ext cx="10972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2" name="Isosceles Triangle 71">
            <a:extLst>
              <a:ext uri="{FF2B5EF4-FFF2-40B4-BE49-F238E27FC236}">
                <a16:creationId xmlns:a16="http://schemas.microsoft.com/office/drawing/2014/main" id="{26A92764-F114-9E79-FAEC-12F7F3BA950B}"/>
              </a:ext>
            </a:extLst>
          </p:cNvPr>
          <p:cNvSpPr>
            <a:spLocks noChangeArrowheads="1"/>
          </p:cNvSpPr>
          <p:nvPr/>
        </p:nvSpPr>
        <p:spPr bwMode="auto">
          <a:xfrm>
            <a:off x="5935888" y="218116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3" name="Text Box 26">
            <a:extLst>
              <a:ext uri="{FF2B5EF4-FFF2-40B4-BE49-F238E27FC236}">
                <a16:creationId xmlns:a16="http://schemas.microsoft.com/office/drawing/2014/main" id="{2E5EF2A9-C6DB-4D2C-54D0-C5C3AA82E8B6}"/>
              </a:ext>
            </a:extLst>
          </p:cNvPr>
          <p:cNvSpPr txBox="1">
            <a:spLocks noChangeArrowheads="1"/>
          </p:cNvSpPr>
          <p:nvPr/>
        </p:nvSpPr>
        <p:spPr bwMode="auto">
          <a:xfrm flipH="1">
            <a:off x="5682632"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WG ballot</a:t>
            </a:r>
          </a:p>
        </p:txBody>
      </p:sp>
      <p:sp>
        <p:nvSpPr>
          <p:cNvPr id="74" name="Isosceles Triangle 73">
            <a:extLst>
              <a:ext uri="{FF2B5EF4-FFF2-40B4-BE49-F238E27FC236}">
                <a16:creationId xmlns:a16="http://schemas.microsoft.com/office/drawing/2014/main" id="{7EBE38FB-862D-F7EA-9496-BC4C3964FD4D}"/>
              </a:ext>
            </a:extLst>
          </p:cNvPr>
          <p:cNvSpPr>
            <a:spLocks noChangeArrowheads="1"/>
          </p:cNvSpPr>
          <p:nvPr/>
        </p:nvSpPr>
        <p:spPr bwMode="auto">
          <a:xfrm flipH="1">
            <a:off x="7219499" y="2187710"/>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5" name="Text Box 26">
            <a:extLst>
              <a:ext uri="{FF2B5EF4-FFF2-40B4-BE49-F238E27FC236}">
                <a16:creationId xmlns:a16="http://schemas.microsoft.com/office/drawing/2014/main" id="{3365A062-102D-1834-A813-C4D3B9BF37FF}"/>
              </a:ext>
            </a:extLst>
          </p:cNvPr>
          <p:cNvSpPr txBox="1">
            <a:spLocks noChangeArrowheads="1"/>
          </p:cNvSpPr>
          <p:nvPr/>
        </p:nvSpPr>
        <p:spPr bwMode="auto">
          <a:xfrm flipH="1">
            <a:off x="6905273" y="2380799"/>
            <a:ext cx="846911" cy="390630"/>
          </a:xfrm>
          <a:prstGeom prst="rect">
            <a:avLst/>
          </a:prstGeom>
          <a:noFill/>
          <a:ln w="9525" cap="flat" cmpd="sng" algn="ctr">
            <a:noFill/>
            <a:prstDash val="solid"/>
          </a:ln>
          <a:effectLst/>
        </p:spPr>
        <p:txBody>
          <a:bodyPr anchor="ctr"/>
          <a:lstStyle>
            <a:defPPr>
              <a:defRPr lang="en-GB"/>
            </a:defPPr>
            <a:lvl1pPr algn="ctr" defTabSz="914400" eaLnBrk="1" fontAlgn="auto" hangingPunct="1">
              <a:spcBef>
                <a:spcPts val="0"/>
              </a:spcBef>
              <a:spcAft>
                <a:spcPts val="0"/>
              </a:spcAft>
              <a:buClrTx/>
              <a:buSzTx/>
              <a:defRPr sz="1100" kern="0">
                <a:solidFill>
                  <a:srgbClr val="000000"/>
                </a:solidFill>
                <a:latin typeface="Times New Roman"/>
                <a:ea typeface="MS Gothic"/>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a:t>Recirc 03/24</a:t>
            </a:r>
          </a:p>
        </p:txBody>
      </p:sp>
      <p:cxnSp>
        <p:nvCxnSpPr>
          <p:cNvPr id="78" name="Straight Connector 77">
            <a:extLst>
              <a:ext uri="{FF2B5EF4-FFF2-40B4-BE49-F238E27FC236}">
                <a16:creationId xmlns:a16="http://schemas.microsoft.com/office/drawing/2014/main" id="{2EE50FFE-09D5-3FE8-6FED-726676D84E30}"/>
              </a:ext>
            </a:extLst>
          </p:cNvPr>
          <p:cNvCxnSpPr>
            <a:cxnSpLocks/>
          </p:cNvCxnSpPr>
          <p:nvPr/>
        </p:nvCxnSpPr>
        <p:spPr bwMode="auto">
          <a:xfrm flipV="1">
            <a:off x="2141712" y="4252099"/>
            <a:ext cx="585216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Rectangle 6">
            <a:extLst>
              <a:ext uri="{FF2B5EF4-FFF2-40B4-BE49-F238E27FC236}">
                <a16:creationId xmlns:a16="http://schemas.microsoft.com/office/drawing/2014/main" id="{ED43BC3B-76A3-7EC9-8880-D99BCC601081}"/>
              </a:ext>
            </a:extLst>
          </p:cNvPr>
          <p:cNvSpPr/>
          <p:nvPr/>
        </p:nvSpPr>
        <p:spPr>
          <a:xfrm>
            <a:off x="6055001" y="4459734"/>
            <a:ext cx="1371600" cy="266859"/>
          </a:xfrm>
          <a:prstGeom prst="rect">
            <a:avLst/>
          </a:prstGeom>
          <a:solidFill>
            <a:schemeClr val="accent1"/>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D2.0 </a:t>
            </a:r>
          </a:p>
        </p:txBody>
      </p:sp>
      <p:sp>
        <p:nvSpPr>
          <p:cNvPr id="76" name="Isosceles Triangle 75">
            <a:extLst>
              <a:ext uri="{FF2B5EF4-FFF2-40B4-BE49-F238E27FC236}">
                <a16:creationId xmlns:a16="http://schemas.microsoft.com/office/drawing/2014/main" id="{9D6EC8B7-F456-EBF3-CCF0-C1C708885108}"/>
              </a:ext>
            </a:extLst>
          </p:cNvPr>
          <p:cNvSpPr>
            <a:spLocks noChangeArrowheads="1"/>
          </p:cNvSpPr>
          <p:nvPr/>
        </p:nvSpPr>
        <p:spPr bwMode="auto">
          <a:xfrm flipH="1">
            <a:off x="8929687" y="2193820"/>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7" name="Text Box 26">
            <a:extLst>
              <a:ext uri="{FF2B5EF4-FFF2-40B4-BE49-F238E27FC236}">
                <a16:creationId xmlns:a16="http://schemas.microsoft.com/office/drawing/2014/main" id="{A60D0AB6-5A3D-7C69-D9E1-817205D9A9F5}"/>
              </a:ext>
            </a:extLst>
          </p:cNvPr>
          <p:cNvSpPr txBox="1">
            <a:spLocks noChangeArrowheads="1"/>
          </p:cNvSpPr>
          <p:nvPr/>
        </p:nvSpPr>
        <p:spPr bwMode="auto">
          <a:xfrm flipH="1">
            <a:off x="8611779" y="2386909"/>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SA</a:t>
            </a:r>
          </a:p>
          <a:p>
            <a:pPr algn="ctr"/>
            <a:r>
              <a:rPr lang="en-US" altLang="en-US" sz="1000" dirty="0">
                <a:latin typeface="Arial" panose="020B0604020202020204" pitchFamily="34" charset="0"/>
                <a:cs typeface="Arial" panose="020B0604020202020204" pitchFamily="34" charset="0"/>
              </a:rPr>
              <a:t>07/24</a:t>
            </a:r>
          </a:p>
        </p:txBody>
      </p:sp>
      <p:sp>
        <p:nvSpPr>
          <p:cNvPr id="15" name="Isosceles Triangle 14">
            <a:extLst>
              <a:ext uri="{FF2B5EF4-FFF2-40B4-BE49-F238E27FC236}">
                <a16:creationId xmlns:a16="http://schemas.microsoft.com/office/drawing/2014/main" id="{85B8D61D-2138-73A3-1D8C-C7684FBF6F81}"/>
              </a:ext>
            </a:extLst>
          </p:cNvPr>
          <p:cNvSpPr>
            <a:spLocks noChangeArrowheads="1"/>
          </p:cNvSpPr>
          <p:nvPr/>
        </p:nvSpPr>
        <p:spPr bwMode="auto">
          <a:xfrm flipH="1">
            <a:off x="8661298" y="2708920"/>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6" name="Text Box 26">
            <a:extLst>
              <a:ext uri="{FF2B5EF4-FFF2-40B4-BE49-F238E27FC236}">
                <a16:creationId xmlns:a16="http://schemas.microsoft.com/office/drawing/2014/main" id="{B0BF20E2-E0A8-8D6F-3244-243AA2E39C1E}"/>
              </a:ext>
            </a:extLst>
          </p:cNvPr>
          <p:cNvSpPr txBox="1">
            <a:spLocks noChangeArrowheads="1"/>
          </p:cNvSpPr>
          <p:nvPr/>
        </p:nvSpPr>
        <p:spPr bwMode="auto">
          <a:xfrm flipH="1">
            <a:off x="8408042" y="2902009"/>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WG ballot 7/24</a:t>
            </a:r>
          </a:p>
        </p:txBody>
      </p:sp>
      <p:sp>
        <p:nvSpPr>
          <p:cNvPr id="17" name="Rectangle 16">
            <a:extLst>
              <a:ext uri="{FF2B5EF4-FFF2-40B4-BE49-F238E27FC236}">
                <a16:creationId xmlns:a16="http://schemas.microsoft.com/office/drawing/2014/main" id="{8DF4CEFA-24DB-B718-6CB4-42572EC91263}"/>
              </a:ext>
            </a:extLst>
          </p:cNvPr>
          <p:cNvSpPr/>
          <p:nvPr/>
        </p:nvSpPr>
        <p:spPr>
          <a:xfrm>
            <a:off x="7410322" y="5373180"/>
            <a:ext cx="1371600" cy="266858"/>
          </a:xfrm>
          <a:prstGeom prst="rect">
            <a:avLst/>
          </a:prstGeom>
          <a:gradFill flip="none" rotWithShape="1">
            <a:gsLst>
              <a:gs pos="0">
                <a:schemeClr val="accent1">
                  <a:lumMod val="5000"/>
                  <a:lumOff val="95000"/>
                </a:schemeClr>
              </a:gs>
              <a:gs pos="0">
                <a:schemeClr val="accent1"/>
              </a:gs>
              <a:gs pos="100000">
                <a:srgbClr val="FFFF00"/>
              </a:gs>
              <a:gs pos="40000">
                <a:schemeClr val="accent1"/>
              </a:gs>
              <a:gs pos="69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D3.0 </a:t>
            </a:r>
          </a:p>
        </p:txBody>
      </p:sp>
      <p:sp>
        <p:nvSpPr>
          <p:cNvPr id="18" name="Rectangle 17">
            <a:extLst>
              <a:ext uri="{FF2B5EF4-FFF2-40B4-BE49-F238E27FC236}">
                <a16:creationId xmlns:a16="http://schemas.microsoft.com/office/drawing/2014/main" id="{4C4DEE5D-91E7-90BF-A2A0-F99364717F3C}"/>
              </a:ext>
            </a:extLst>
          </p:cNvPr>
          <p:cNvSpPr/>
          <p:nvPr/>
        </p:nvSpPr>
        <p:spPr>
          <a:xfrm>
            <a:off x="7938736" y="4910596"/>
            <a:ext cx="822960" cy="241730"/>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MDR</a:t>
            </a:r>
          </a:p>
        </p:txBody>
      </p:sp>
      <p:grpSp>
        <p:nvGrpSpPr>
          <p:cNvPr id="20" name="Group 19">
            <a:extLst>
              <a:ext uri="{FF2B5EF4-FFF2-40B4-BE49-F238E27FC236}">
                <a16:creationId xmlns:a16="http://schemas.microsoft.com/office/drawing/2014/main" id="{029EADD2-CC4F-C24E-8232-55230CB6EA9B}"/>
              </a:ext>
            </a:extLst>
          </p:cNvPr>
          <p:cNvGrpSpPr/>
          <p:nvPr/>
        </p:nvGrpSpPr>
        <p:grpSpPr>
          <a:xfrm>
            <a:off x="7608168" y="3497409"/>
            <a:ext cx="846911" cy="429831"/>
            <a:chOff x="7321734" y="2168072"/>
            <a:chExt cx="846911" cy="429831"/>
          </a:xfrm>
        </p:grpSpPr>
        <p:sp>
          <p:nvSpPr>
            <p:cNvPr id="21" name="Isosceles Triangle 20">
              <a:extLst>
                <a:ext uri="{FF2B5EF4-FFF2-40B4-BE49-F238E27FC236}">
                  <a16:creationId xmlns:a16="http://schemas.microsoft.com/office/drawing/2014/main" id="{43F5E3CB-F677-C745-D20E-C8A417C54820}"/>
                </a:ext>
              </a:extLst>
            </p:cNvPr>
            <p:cNvSpPr>
              <a:spLocks noChangeArrowheads="1"/>
            </p:cNvSpPr>
            <p:nvPr/>
          </p:nvSpPr>
          <p:spPr bwMode="auto">
            <a:xfrm flipH="1">
              <a:off x="7635960" y="2168072"/>
              <a:ext cx="216000" cy="180000"/>
            </a:xfrm>
            <a:prstGeom prst="triangle">
              <a:avLst>
                <a:gd name="adj" fmla="val 50000"/>
              </a:avLst>
            </a:prstGeom>
            <a:solidFill>
              <a:srgbClr val="00B05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22" name="Text Box 26">
              <a:extLst>
                <a:ext uri="{FF2B5EF4-FFF2-40B4-BE49-F238E27FC236}">
                  <a16:creationId xmlns:a16="http://schemas.microsoft.com/office/drawing/2014/main" id="{9D19D750-E3E8-6118-AD44-DC0FEB6935A5}"/>
                </a:ext>
              </a:extLst>
            </p:cNvPr>
            <p:cNvSpPr txBox="1">
              <a:spLocks noChangeArrowheads="1"/>
            </p:cNvSpPr>
            <p:nvPr/>
          </p:nvSpPr>
          <p:spPr bwMode="auto">
            <a:xfrm flipH="1">
              <a:off x="7321734" y="2361161"/>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MDR start</a:t>
              </a:r>
            </a:p>
          </p:txBody>
        </p:sp>
      </p:grpSp>
      <p:grpSp>
        <p:nvGrpSpPr>
          <p:cNvPr id="23" name="Group 22">
            <a:extLst>
              <a:ext uri="{FF2B5EF4-FFF2-40B4-BE49-F238E27FC236}">
                <a16:creationId xmlns:a16="http://schemas.microsoft.com/office/drawing/2014/main" id="{EC02E0EA-8455-6517-69C1-C28F8C82F1C6}"/>
              </a:ext>
            </a:extLst>
          </p:cNvPr>
          <p:cNvGrpSpPr/>
          <p:nvPr/>
        </p:nvGrpSpPr>
        <p:grpSpPr>
          <a:xfrm>
            <a:off x="8374617" y="3501008"/>
            <a:ext cx="846911" cy="429831"/>
            <a:chOff x="7321734" y="2168072"/>
            <a:chExt cx="846911" cy="429831"/>
          </a:xfrm>
        </p:grpSpPr>
        <p:sp>
          <p:nvSpPr>
            <p:cNvPr id="25" name="Isosceles Triangle 24">
              <a:extLst>
                <a:ext uri="{FF2B5EF4-FFF2-40B4-BE49-F238E27FC236}">
                  <a16:creationId xmlns:a16="http://schemas.microsoft.com/office/drawing/2014/main" id="{2CF913C1-0695-71EF-803F-F0FD2B318186}"/>
                </a:ext>
              </a:extLst>
            </p:cNvPr>
            <p:cNvSpPr>
              <a:spLocks noChangeArrowheads="1"/>
            </p:cNvSpPr>
            <p:nvPr/>
          </p:nvSpPr>
          <p:spPr bwMode="auto">
            <a:xfrm flipH="1">
              <a:off x="7635960"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32" name="Text Box 26">
              <a:extLst>
                <a:ext uri="{FF2B5EF4-FFF2-40B4-BE49-F238E27FC236}">
                  <a16:creationId xmlns:a16="http://schemas.microsoft.com/office/drawing/2014/main" id="{2110EAA4-D4E4-0F99-78FF-A4B093A97B35}"/>
                </a:ext>
              </a:extLst>
            </p:cNvPr>
            <p:cNvSpPr txBox="1">
              <a:spLocks noChangeArrowheads="1"/>
            </p:cNvSpPr>
            <p:nvPr/>
          </p:nvSpPr>
          <p:spPr bwMode="auto">
            <a:xfrm flipH="1">
              <a:off x="7321734" y="2361161"/>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MDR </a:t>
              </a:r>
              <a:r>
                <a:rPr lang="en-US" altLang="en-US" sz="1000" dirty="0" err="1">
                  <a:latin typeface="Arial" panose="020B0604020202020204" pitchFamily="34" charset="0"/>
                  <a:cs typeface="Arial" panose="020B0604020202020204" pitchFamily="34" charset="0"/>
                </a:rPr>
                <a:t>cmp</a:t>
              </a:r>
              <a:endParaRPr lang="en-US" altLang="en-US" sz="1000" dirty="0">
                <a:latin typeface="Arial" panose="020B0604020202020204" pitchFamily="34" charset="0"/>
                <a:cs typeface="Arial" panose="020B0604020202020204" pitchFamily="34" charset="0"/>
              </a:endParaRPr>
            </a:p>
          </p:txBody>
        </p:sp>
      </p:grpSp>
      <p:sp>
        <p:nvSpPr>
          <p:cNvPr id="34" name="Rectangle 33">
            <a:extLst>
              <a:ext uri="{FF2B5EF4-FFF2-40B4-BE49-F238E27FC236}">
                <a16:creationId xmlns:a16="http://schemas.microsoft.com/office/drawing/2014/main" id="{816A9EB5-357B-C1F0-C6F4-C069F8E97C1D}"/>
              </a:ext>
            </a:extLst>
          </p:cNvPr>
          <p:cNvSpPr/>
          <p:nvPr/>
        </p:nvSpPr>
        <p:spPr>
          <a:xfrm>
            <a:off x="9032838" y="5366281"/>
            <a:ext cx="548640" cy="273757"/>
          </a:xfrm>
          <a:prstGeom prst="rect">
            <a:avLst/>
          </a:prstGeom>
          <a:solidFill>
            <a:srgbClr val="FFFF00"/>
          </a:solidFill>
          <a:ln w="9525" cap="flat" cmpd="sng" algn="ctr">
            <a:solidFill>
              <a:srgbClr val="000000"/>
            </a:solidFill>
            <a:prstDash val="solid"/>
          </a:ln>
          <a:effectLst/>
        </p:spPr>
        <p:txBody>
          <a:bodyPr lIns="0" rIns="0"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 D4.0 </a:t>
            </a:r>
          </a:p>
        </p:txBody>
      </p:sp>
      <p:sp>
        <p:nvSpPr>
          <p:cNvPr id="35" name="Rectangle 34">
            <a:extLst>
              <a:ext uri="{FF2B5EF4-FFF2-40B4-BE49-F238E27FC236}">
                <a16:creationId xmlns:a16="http://schemas.microsoft.com/office/drawing/2014/main" id="{C0CD3C97-315D-979C-8B97-BC99B751C835}"/>
              </a:ext>
            </a:extLst>
          </p:cNvPr>
          <p:cNvSpPr/>
          <p:nvPr/>
        </p:nvSpPr>
        <p:spPr>
          <a:xfrm>
            <a:off x="9579808" y="5366282"/>
            <a:ext cx="548640" cy="273755"/>
          </a:xfrm>
          <a:prstGeom prst="rect">
            <a:avLst/>
          </a:prstGeom>
          <a:solidFill>
            <a:srgbClr val="FFFF00"/>
          </a:solidFill>
          <a:ln w="9525" cap="flat" cmpd="sng" algn="ctr">
            <a:solidFill>
              <a:srgbClr val="000000"/>
            </a:solidFill>
            <a:prstDash val="solid"/>
          </a:ln>
          <a:effectLst/>
        </p:spPr>
        <p:txBody>
          <a:bodyPr lIns="0" rIns="0"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 D5.0 </a:t>
            </a:r>
          </a:p>
        </p:txBody>
      </p:sp>
      <p:grpSp>
        <p:nvGrpSpPr>
          <p:cNvPr id="43" name="Group 42">
            <a:extLst>
              <a:ext uri="{FF2B5EF4-FFF2-40B4-BE49-F238E27FC236}">
                <a16:creationId xmlns:a16="http://schemas.microsoft.com/office/drawing/2014/main" id="{CDCEDEF3-C383-F27C-599A-3C64AC93950E}"/>
              </a:ext>
            </a:extLst>
          </p:cNvPr>
          <p:cNvGrpSpPr/>
          <p:nvPr/>
        </p:nvGrpSpPr>
        <p:grpSpPr>
          <a:xfrm>
            <a:off x="10167180" y="2232818"/>
            <a:ext cx="846911" cy="583719"/>
            <a:chOff x="8748009" y="2135494"/>
            <a:chExt cx="846911" cy="583719"/>
          </a:xfrm>
        </p:grpSpPr>
        <p:sp>
          <p:nvSpPr>
            <p:cNvPr id="37" name="Isosceles Triangle 36">
              <a:extLst>
                <a:ext uri="{FF2B5EF4-FFF2-40B4-BE49-F238E27FC236}">
                  <a16:creationId xmlns:a16="http://schemas.microsoft.com/office/drawing/2014/main" id="{BE275D04-0E55-783A-2F10-024343DE6C21}"/>
                </a:ext>
              </a:extLst>
            </p:cNvPr>
            <p:cNvSpPr>
              <a:spLocks noChangeArrowheads="1"/>
            </p:cNvSpPr>
            <p:nvPr/>
          </p:nvSpPr>
          <p:spPr bwMode="auto">
            <a:xfrm flipH="1">
              <a:off x="9065917" y="2135494"/>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38" name="Text Box 26">
              <a:extLst>
                <a:ext uri="{FF2B5EF4-FFF2-40B4-BE49-F238E27FC236}">
                  <a16:creationId xmlns:a16="http://schemas.microsoft.com/office/drawing/2014/main" id="{925CCA4D-2238-A360-9DEE-5E20B6E27453}"/>
                </a:ext>
              </a:extLst>
            </p:cNvPr>
            <p:cNvSpPr txBox="1">
              <a:spLocks noChangeArrowheads="1"/>
            </p:cNvSpPr>
            <p:nvPr/>
          </p:nvSpPr>
          <p:spPr bwMode="auto">
            <a:xfrm flipH="1">
              <a:off x="8748009" y="2328583"/>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SA</a:t>
              </a:r>
            </a:p>
            <a:p>
              <a:pPr algn="ctr"/>
              <a:r>
                <a:rPr lang="en-US" altLang="en-US" sz="1000" dirty="0">
                  <a:latin typeface="Arial" panose="020B0604020202020204" pitchFamily="34" charset="0"/>
                  <a:cs typeface="Arial" panose="020B0604020202020204" pitchFamily="34" charset="0"/>
                </a:rPr>
                <a:t>11/24</a:t>
              </a:r>
            </a:p>
          </p:txBody>
        </p:sp>
      </p:grpSp>
      <p:sp>
        <p:nvSpPr>
          <p:cNvPr id="39" name="Isosceles Triangle 38">
            <a:extLst>
              <a:ext uri="{FF2B5EF4-FFF2-40B4-BE49-F238E27FC236}">
                <a16:creationId xmlns:a16="http://schemas.microsoft.com/office/drawing/2014/main" id="{AC2FE1C4-C3F9-35B8-7706-22D6CDA0ECD9}"/>
              </a:ext>
            </a:extLst>
          </p:cNvPr>
          <p:cNvSpPr>
            <a:spLocks noChangeArrowheads="1"/>
          </p:cNvSpPr>
          <p:nvPr/>
        </p:nvSpPr>
        <p:spPr bwMode="auto">
          <a:xfrm flipH="1">
            <a:off x="9359408" y="2712730"/>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40" name="Text Box 26">
            <a:extLst>
              <a:ext uri="{FF2B5EF4-FFF2-40B4-BE49-F238E27FC236}">
                <a16:creationId xmlns:a16="http://schemas.microsoft.com/office/drawing/2014/main" id="{6C22E9D8-CD61-9ED2-FCE5-B0D7BA4FC6A1}"/>
              </a:ext>
            </a:extLst>
          </p:cNvPr>
          <p:cNvSpPr txBox="1">
            <a:spLocks noChangeArrowheads="1"/>
          </p:cNvSpPr>
          <p:nvPr/>
        </p:nvSpPr>
        <p:spPr bwMode="auto">
          <a:xfrm flipH="1">
            <a:off x="9106152" y="2905819"/>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SA </a:t>
            </a:r>
            <a:r>
              <a:rPr lang="en-US" altLang="en-US" sz="1000" dirty="0" err="1">
                <a:latin typeface="Arial" panose="020B0604020202020204" pitchFamily="34" charset="0"/>
                <a:cs typeface="Arial" panose="020B0604020202020204" pitchFamily="34" charset="0"/>
              </a:rPr>
              <a:t>Recir</a:t>
            </a:r>
            <a:r>
              <a:rPr lang="en-US" altLang="en-US" sz="1000" dirty="0">
                <a:latin typeface="Arial" panose="020B0604020202020204" pitchFamily="34" charset="0"/>
                <a:cs typeface="Arial" panose="020B0604020202020204" pitchFamily="34" charset="0"/>
              </a:rPr>
              <a:t>.</a:t>
            </a:r>
          </a:p>
          <a:p>
            <a:pPr algn="ctr"/>
            <a:r>
              <a:rPr lang="en-US" altLang="en-US" sz="1000" dirty="0">
                <a:latin typeface="Arial" panose="020B0604020202020204" pitchFamily="34" charset="0"/>
                <a:cs typeface="Arial" panose="020B0604020202020204" pitchFamily="34" charset="0"/>
              </a:rPr>
              <a:t>10/24</a:t>
            </a:r>
          </a:p>
        </p:txBody>
      </p:sp>
      <p:cxnSp>
        <p:nvCxnSpPr>
          <p:cNvPr id="36" name="Straight Connector 35">
            <a:extLst>
              <a:ext uri="{FF2B5EF4-FFF2-40B4-BE49-F238E27FC236}">
                <a16:creationId xmlns:a16="http://schemas.microsoft.com/office/drawing/2014/main" id="{A2B0BAAA-5A8A-A4AA-3819-F13D9F3D7FF0}"/>
              </a:ext>
            </a:extLst>
          </p:cNvPr>
          <p:cNvCxnSpPr>
            <a:cxnSpLocks/>
          </p:cNvCxnSpPr>
          <p:nvPr/>
        </p:nvCxnSpPr>
        <p:spPr bwMode="auto">
          <a:xfrm flipV="1">
            <a:off x="6039272" y="4743072"/>
            <a:ext cx="13716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 name="Straight Connector 44">
            <a:extLst>
              <a:ext uri="{FF2B5EF4-FFF2-40B4-BE49-F238E27FC236}">
                <a16:creationId xmlns:a16="http://schemas.microsoft.com/office/drawing/2014/main" id="{D00E14D7-3DAE-7A86-C68B-AC0B40A9F897}"/>
              </a:ext>
            </a:extLst>
          </p:cNvPr>
          <p:cNvCxnSpPr>
            <a:cxnSpLocks/>
          </p:cNvCxnSpPr>
          <p:nvPr/>
        </p:nvCxnSpPr>
        <p:spPr bwMode="auto">
          <a:xfrm flipV="1">
            <a:off x="7446268" y="5181281"/>
            <a:ext cx="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Straight Connector 45">
            <a:extLst>
              <a:ext uri="{FF2B5EF4-FFF2-40B4-BE49-F238E27FC236}">
                <a16:creationId xmlns:a16="http://schemas.microsoft.com/office/drawing/2014/main" id="{5AE9E037-61B9-03A2-3325-E7554105BBD8}"/>
              </a:ext>
            </a:extLst>
          </p:cNvPr>
          <p:cNvCxnSpPr>
            <a:cxnSpLocks/>
          </p:cNvCxnSpPr>
          <p:nvPr/>
        </p:nvCxnSpPr>
        <p:spPr bwMode="auto">
          <a:xfrm flipV="1">
            <a:off x="7442236" y="5660582"/>
            <a:ext cx="6400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 name="Straight Connector 46">
            <a:extLst>
              <a:ext uri="{FF2B5EF4-FFF2-40B4-BE49-F238E27FC236}">
                <a16:creationId xmlns:a16="http://schemas.microsoft.com/office/drawing/2014/main" id="{C4F6F6F8-1DDC-5815-387B-7B872545E5C3}"/>
              </a:ext>
            </a:extLst>
          </p:cNvPr>
          <p:cNvCxnSpPr>
            <a:cxnSpLocks/>
          </p:cNvCxnSpPr>
          <p:nvPr/>
        </p:nvCxnSpPr>
        <p:spPr bwMode="auto">
          <a:xfrm flipV="1">
            <a:off x="7934762" y="5167580"/>
            <a:ext cx="9144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09226052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F83E7-3A0B-4238-818F-C4D271BAEAA3}"/>
              </a:ext>
            </a:extLst>
          </p:cNvPr>
          <p:cNvSpPr>
            <a:spLocks noGrp="1"/>
          </p:cNvSpPr>
          <p:nvPr>
            <p:ph type="title"/>
          </p:nvPr>
        </p:nvSpPr>
        <p:spPr>
          <a:xfrm>
            <a:off x="914401" y="685802"/>
            <a:ext cx="10361084" cy="366606"/>
          </a:xfrm>
        </p:spPr>
        <p:txBody>
          <a:bodyPr/>
          <a:lstStyle/>
          <a:p>
            <a:r>
              <a:rPr lang="en-US" dirty="0" err="1"/>
              <a:t>TGbk</a:t>
            </a:r>
            <a:r>
              <a:rPr lang="en-US" dirty="0"/>
              <a:t> Projected Timeline (updated)</a:t>
            </a:r>
          </a:p>
        </p:txBody>
      </p:sp>
      <p:sp>
        <p:nvSpPr>
          <p:cNvPr id="4" name="Slide Number Placeholder 3">
            <a:extLst>
              <a:ext uri="{FF2B5EF4-FFF2-40B4-BE49-F238E27FC236}">
                <a16:creationId xmlns:a16="http://schemas.microsoft.com/office/drawing/2014/main" id="{8DAA37FE-39E6-40C2-9771-486289537624}"/>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E0992612-7DBB-47B1-B68C-ED1BCC0650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25B61A1-8673-4A65-B4BE-D1B85DA04E5B}"/>
              </a:ext>
            </a:extLst>
          </p:cNvPr>
          <p:cNvSpPr>
            <a:spLocks noGrp="1"/>
          </p:cNvSpPr>
          <p:nvPr>
            <p:ph type="dt" idx="15"/>
          </p:nvPr>
        </p:nvSpPr>
        <p:spPr/>
        <p:txBody>
          <a:bodyPr/>
          <a:lstStyle/>
          <a:p>
            <a:r>
              <a:rPr lang="en-US"/>
              <a:t>July 2024</a:t>
            </a:r>
            <a:endParaRPr lang="en-GB" dirty="0"/>
          </a:p>
        </p:txBody>
      </p:sp>
      <p:sp>
        <p:nvSpPr>
          <p:cNvPr id="3" name="Rectangle 2">
            <a:extLst>
              <a:ext uri="{FF2B5EF4-FFF2-40B4-BE49-F238E27FC236}">
                <a16:creationId xmlns:a16="http://schemas.microsoft.com/office/drawing/2014/main" id="{B35EF855-DA72-576E-0DFC-4AF2E178E273}"/>
              </a:ext>
            </a:extLst>
          </p:cNvPr>
          <p:cNvSpPr>
            <a:spLocks noChangeArrowheads="1"/>
          </p:cNvSpPr>
          <p:nvPr/>
        </p:nvSpPr>
        <p:spPr bwMode="auto">
          <a:xfrm>
            <a:off x="873969" y="1700807"/>
            <a:ext cx="10285409" cy="4169797"/>
          </a:xfrm>
          <a:prstGeom prst="rect">
            <a:avLst/>
          </a:prstGeom>
          <a:noFill/>
          <a:ln w="25400"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sp>
        <p:nvSpPr>
          <p:cNvPr id="8" name="Rectangle 7">
            <a:extLst>
              <a:ext uri="{FF2B5EF4-FFF2-40B4-BE49-F238E27FC236}">
                <a16:creationId xmlns:a16="http://schemas.microsoft.com/office/drawing/2014/main" id="{590DE2D2-B929-A3D9-DCCA-042F8A735E83}"/>
              </a:ext>
            </a:extLst>
          </p:cNvPr>
          <p:cNvSpPr>
            <a:spLocks noChangeArrowheads="1"/>
          </p:cNvSpPr>
          <p:nvPr/>
        </p:nvSpPr>
        <p:spPr bwMode="auto">
          <a:xfrm>
            <a:off x="7295142"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2024</a:t>
            </a:r>
          </a:p>
        </p:txBody>
      </p:sp>
      <p:sp>
        <p:nvSpPr>
          <p:cNvPr id="9" name="Rectangle 8">
            <a:extLst>
              <a:ext uri="{FF2B5EF4-FFF2-40B4-BE49-F238E27FC236}">
                <a16:creationId xmlns:a16="http://schemas.microsoft.com/office/drawing/2014/main" id="{AAEB89CE-A539-831C-C499-61A3A9BA622E}"/>
              </a:ext>
            </a:extLst>
          </p:cNvPr>
          <p:cNvSpPr>
            <a:spLocks noChangeArrowheads="1"/>
          </p:cNvSpPr>
          <p:nvPr/>
        </p:nvSpPr>
        <p:spPr bwMode="auto">
          <a:xfrm>
            <a:off x="6029648" y="1694141"/>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2024</a:t>
            </a:r>
          </a:p>
        </p:txBody>
      </p:sp>
      <p:sp>
        <p:nvSpPr>
          <p:cNvPr id="10" name="Rectangle 9">
            <a:extLst>
              <a:ext uri="{FF2B5EF4-FFF2-40B4-BE49-F238E27FC236}">
                <a16:creationId xmlns:a16="http://schemas.microsoft.com/office/drawing/2014/main" id="{52CCEDC9-AF1A-2744-A58C-A51A8132CFD3}"/>
              </a:ext>
            </a:extLst>
          </p:cNvPr>
          <p:cNvSpPr>
            <a:spLocks noChangeArrowheads="1"/>
          </p:cNvSpPr>
          <p:nvPr/>
        </p:nvSpPr>
        <p:spPr bwMode="auto">
          <a:xfrm>
            <a:off x="3491541" y="1694141"/>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2023</a:t>
            </a:r>
          </a:p>
        </p:txBody>
      </p:sp>
      <p:sp>
        <p:nvSpPr>
          <p:cNvPr id="11" name="Rectangle 10">
            <a:extLst>
              <a:ext uri="{FF2B5EF4-FFF2-40B4-BE49-F238E27FC236}">
                <a16:creationId xmlns:a16="http://schemas.microsoft.com/office/drawing/2014/main" id="{393100F3-DB67-A234-D869-051CE120FC0A}"/>
              </a:ext>
            </a:extLst>
          </p:cNvPr>
          <p:cNvSpPr>
            <a:spLocks noChangeArrowheads="1"/>
          </p:cNvSpPr>
          <p:nvPr/>
        </p:nvSpPr>
        <p:spPr bwMode="auto">
          <a:xfrm>
            <a:off x="2118974" y="1694140"/>
            <a:ext cx="1372566"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2023</a:t>
            </a:r>
          </a:p>
        </p:txBody>
      </p:sp>
      <p:sp>
        <p:nvSpPr>
          <p:cNvPr id="12" name="Rectangle 11">
            <a:extLst>
              <a:ext uri="{FF2B5EF4-FFF2-40B4-BE49-F238E27FC236}">
                <a16:creationId xmlns:a16="http://schemas.microsoft.com/office/drawing/2014/main" id="{92D37167-5F2A-F8D9-C366-8C0EE0BC5C03}"/>
              </a:ext>
            </a:extLst>
          </p:cNvPr>
          <p:cNvSpPr>
            <a:spLocks noChangeArrowheads="1"/>
          </p:cNvSpPr>
          <p:nvPr/>
        </p:nvSpPr>
        <p:spPr bwMode="auto">
          <a:xfrm>
            <a:off x="903597" y="1694140"/>
            <a:ext cx="1215378"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2023</a:t>
            </a:r>
          </a:p>
        </p:txBody>
      </p:sp>
      <p:sp>
        <p:nvSpPr>
          <p:cNvPr id="13" name="Rectangle 12">
            <a:extLst>
              <a:ext uri="{FF2B5EF4-FFF2-40B4-BE49-F238E27FC236}">
                <a16:creationId xmlns:a16="http://schemas.microsoft.com/office/drawing/2014/main" id="{11908B82-46DC-48CE-056D-06B922C227DB}"/>
              </a:ext>
            </a:extLst>
          </p:cNvPr>
          <p:cNvSpPr>
            <a:spLocks noChangeArrowheads="1"/>
          </p:cNvSpPr>
          <p:nvPr/>
        </p:nvSpPr>
        <p:spPr bwMode="auto">
          <a:xfrm>
            <a:off x="4755255" y="1694140"/>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2023</a:t>
            </a:r>
          </a:p>
        </p:txBody>
      </p:sp>
      <p:sp>
        <p:nvSpPr>
          <p:cNvPr id="14" name="Rectangle 13">
            <a:extLst>
              <a:ext uri="{FF2B5EF4-FFF2-40B4-BE49-F238E27FC236}">
                <a16:creationId xmlns:a16="http://schemas.microsoft.com/office/drawing/2014/main" id="{F1A7E2BD-48DF-F8D8-2295-DA5029A22D5E}"/>
              </a:ext>
            </a:extLst>
          </p:cNvPr>
          <p:cNvSpPr>
            <a:spLocks noChangeArrowheads="1"/>
          </p:cNvSpPr>
          <p:nvPr/>
        </p:nvSpPr>
        <p:spPr bwMode="auto">
          <a:xfrm>
            <a:off x="8588220"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2024</a:t>
            </a:r>
          </a:p>
        </p:txBody>
      </p:sp>
      <p:sp>
        <p:nvSpPr>
          <p:cNvPr id="24" name="Line 15">
            <a:extLst>
              <a:ext uri="{FF2B5EF4-FFF2-40B4-BE49-F238E27FC236}">
                <a16:creationId xmlns:a16="http://schemas.microsoft.com/office/drawing/2014/main" id="{7CF910CB-6231-089E-1BCA-6DD466928CAC}"/>
              </a:ext>
            </a:extLst>
          </p:cNvPr>
          <p:cNvSpPr>
            <a:spLocks noChangeShapeType="1"/>
          </p:cNvSpPr>
          <p:nvPr/>
        </p:nvSpPr>
        <p:spPr bwMode="auto">
          <a:xfrm flipH="1">
            <a:off x="7386718" y="172815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6" name="Line 14">
            <a:extLst>
              <a:ext uri="{FF2B5EF4-FFF2-40B4-BE49-F238E27FC236}">
                <a16:creationId xmlns:a16="http://schemas.microsoft.com/office/drawing/2014/main" id="{959E0FD8-604C-681E-5960-8784CF4CAE9E}"/>
              </a:ext>
            </a:extLst>
          </p:cNvPr>
          <p:cNvSpPr>
            <a:spLocks noChangeShapeType="1"/>
          </p:cNvSpPr>
          <p:nvPr/>
        </p:nvSpPr>
        <p:spPr bwMode="auto">
          <a:xfrm flipH="1">
            <a:off x="4796263" y="1728155"/>
            <a:ext cx="7937"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7" name="Line 10">
            <a:extLst>
              <a:ext uri="{FF2B5EF4-FFF2-40B4-BE49-F238E27FC236}">
                <a16:creationId xmlns:a16="http://schemas.microsoft.com/office/drawing/2014/main" id="{F89E2DDE-8ACD-3FED-CF0F-6DB75B96C650}"/>
              </a:ext>
            </a:extLst>
          </p:cNvPr>
          <p:cNvSpPr>
            <a:spLocks noChangeShapeType="1"/>
          </p:cNvSpPr>
          <p:nvPr/>
        </p:nvSpPr>
        <p:spPr bwMode="auto">
          <a:xfrm>
            <a:off x="2122896"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8" name="Line 11">
            <a:extLst>
              <a:ext uri="{FF2B5EF4-FFF2-40B4-BE49-F238E27FC236}">
                <a16:creationId xmlns:a16="http://schemas.microsoft.com/office/drawing/2014/main" id="{639E277B-95ED-9E3B-A7B2-72214D0D2DD6}"/>
              </a:ext>
            </a:extLst>
          </p:cNvPr>
          <p:cNvSpPr>
            <a:spLocks noChangeShapeType="1"/>
          </p:cNvSpPr>
          <p:nvPr/>
        </p:nvSpPr>
        <p:spPr bwMode="auto">
          <a:xfrm>
            <a:off x="3491210"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9" name="Line 15">
            <a:extLst>
              <a:ext uri="{FF2B5EF4-FFF2-40B4-BE49-F238E27FC236}">
                <a16:creationId xmlns:a16="http://schemas.microsoft.com/office/drawing/2014/main" id="{2F725920-71A3-D2D7-622F-BCFB710C5DB1}"/>
              </a:ext>
            </a:extLst>
          </p:cNvPr>
          <p:cNvSpPr>
            <a:spLocks noChangeShapeType="1"/>
          </p:cNvSpPr>
          <p:nvPr/>
        </p:nvSpPr>
        <p:spPr bwMode="auto">
          <a:xfrm>
            <a:off x="6055001"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0" name="Line 15">
            <a:extLst>
              <a:ext uri="{FF2B5EF4-FFF2-40B4-BE49-F238E27FC236}">
                <a16:creationId xmlns:a16="http://schemas.microsoft.com/office/drawing/2014/main" id="{A926A33B-8DAE-1859-B396-0B57B9B3CB58}"/>
              </a:ext>
            </a:extLst>
          </p:cNvPr>
          <p:cNvSpPr>
            <a:spLocks noChangeShapeType="1"/>
          </p:cNvSpPr>
          <p:nvPr/>
        </p:nvSpPr>
        <p:spPr bwMode="auto">
          <a:xfrm flipH="1">
            <a:off x="8622878" y="1694141"/>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1" name="Rectangle 30">
            <a:extLst>
              <a:ext uri="{FF2B5EF4-FFF2-40B4-BE49-F238E27FC236}">
                <a16:creationId xmlns:a16="http://schemas.microsoft.com/office/drawing/2014/main" id="{3A3A0B94-1D55-E0CF-18E6-2689CCB13BBB}"/>
              </a:ext>
            </a:extLst>
          </p:cNvPr>
          <p:cNvSpPr>
            <a:spLocks noChangeArrowheads="1"/>
          </p:cNvSpPr>
          <p:nvPr/>
        </p:nvSpPr>
        <p:spPr bwMode="auto">
          <a:xfrm>
            <a:off x="9884353" y="1683662"/>
            <a:ext cx="1304652" cy="389474"/>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2024</a:t>
            </a:r>
          </a:p>
        </p:txBody>
      </p:sp>
      <p:sp>
        <p:nvSpPr>
          <p:cNvPr id="41" name="Line 15">
            <a:extLst>
              <a:ext uri="{FF2B5EF4-FFF2-40B4-BE49-F238E27FC236}">
                <a16:creationId xmlns:a16="http://schemas.microsoft.com/office/drawing/2014/main" id="{053822A8-72CF-97E5-2EF1-BB5F76DE75A2}"/>
              </a:ext>
            </a:extLst>
          </p:cNvPr>
          <p:cNvSpPr>
            <a:spLocks noChangeShapeType="1"/>
          </p:cNvSpPr>
          <p:nvPr/>
        </p:nvSpPr>
        <p:spPr bwMode="auto">
          <a:xfrm flipH="1">
            <a:off x="9919011" y="167699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endParaRPr>
          </a:p>
        </p:txBody>
      </p:sp>
      <p:sp>
        <p:nvSpPr>
          <p:cNvPr id="42" name="Text Box 26">
            <a:extLst>
              <a:ext uri="{FF2B5EF4-FFF2-40B4-BE49-F238E27FC236}">
                <a16:creationId xmlns:a16="http://schemas.microsoft.com/office/drawing/2014/main" id="{F26C83E6-9B8E-0A9C-7F87-FF8F3BA9EFCD}"/>
              </a:ext>
            </a:extLst>
          </p:cNvPr>
          <p:cNvSpPr txBox="1">
            <a:spLocks noChangeArrowheads="1"/>
          </p:cNvSpPr>
          <p:nvPr/>
        </p:nvSpPr>
        <p:spPr bwMode="auto">
          <a:xfrm flipH="1">
            <a:off x="803899" y="2361161"/>
            <a:ext cx="865662"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Formation</a:t>
            </a:r>
          </a:p>
        </p:txBody>
      </p:sp>
      <p:sp>
        <p:nvSpPr>
          <p:cNvPr id="44" name="Isosceles Triangle 43">
            <a:extLst>
              <a:ext uri="{FF2B5EF4-FFF2-40B4-BE49-F238E27FC236}">
                <a16:creationId xmlns:a16="http://schemas.microsoft.com/office/drawing/2014/main" id="{000650BE-08FB-CB96-BC5D-989DEC23D1D4}"/>
              </a:ext>
            </a:extLst>
          </p:cNvPr>
          <p:cNvSpPr>
            <a:spLocks noChangeArrowheads="1"/>
          </p:cNvSpPr>
          <p:nvPr/>
        </p:nvSpPr>
        <p:spPr bwMode="auto">
          <a:xfrm flipH="1">
            <a:off x="992268" y="2170682"/>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67" name="Rectangle 66">
            <a:extLst>
              <a:ext uri="{FF2B5EF4-FFF2-40B4-BE49-F238E27FC236}">
                <a16:creationId xmlns:a16="http://schemas.microsoft.com/office/drawing/2014/main" id="{52E743BA-E8AE-C177-7159-C87179743B5F}"/>
              </a:ext>
            </a:extLst>
          </p:cNvPr>
          <p:cNvSpPr/>
          <p:nvPr/>
        </p:nvSpPr>
        <p:spPr>
          <a:xfrm>
            <a:off x="1030624" y="3060111"/>
            <a:ext cx="1111020" cy="173402"/>
          </a:xfrm>
          <a:prstGeom prst="rect">
            <a:avLst/>
          </a:prstGeom>
          <a:gradFill flip="none" rotWithShape="1">
            <a:gsLst>
              <a:gs pos="0">
                <a:schemeClr val="accent1">
                  <a:lumMod val="5000"/>
                  <a:lumOff val="95000"/>
                </a:schemeClr>
              </a:gs>
              <a:gs pos="0">
                <a:schemeClr val="accent1"/>
              </a:gs>
              <a:gs pos="100000">
                <a:srgbClr val="FFFF00"/>
              </a:gs>
              <a:gs pos="99000">
                <a:schemeClr val="accent1"/>
              </a:gs>
              <a:gs pos="100000">
                <a:srgbClr val="FFFF00"/>
              </a:gs>
            </a:gsLst>
            <a:lin ang="0" scaled="1"/>
            <a:tileRect/>
          </a:gra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Framework</a:t>
            </a:r>
          </a:p>
        </p:txBody>
      </p:sp>
      <p:sp>
        <p:nvSpPr>
          <p:cNvPr id="68" name="Isosceles Triangle 67">
            <a:extLst>
              <a:ext uri="{FF2B5EF4-FFF2-40B4-BE49-F238E27FC236}">
                <a16:creationId xmlns:a16="http://schemas.microsoft.com/office/drawing/2014/main" id="{35CE6954-FDCC-5374-FCDA-B4104816996E}"/>
              </a:ext>
            </a:extLst>
          </p:cNvPr>
          <p:cNvSpPr>
            <a:spLocks noChangeArrowheads="1"/>
          </p:cNvSpPr>
          <p:nvPr/>
        </p:nvSpPr>
        <p:spPr bwMode="auto">
          <a:xfrm flipH="1">
            <a:off x="2018875" y="219773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69" name="Text Box 26">
            <a:extLst>
              <a:ext uri="{FF2B5EF4-FFF2-40B4-BE49-F238E27FC236}">
                <a16:creationId xmlns:a16="http://schemas.microsoft.com/office/drawing/2014/main" id="{BEDE620C-94EC-4F5F-964C-C55943428387}"/>
              </a:ext>
            </a:extLst>
          </p:cNvPr>
          <p:cNvSpPr txBox="1">
            <a:spLocks noChangeArrowheads="1"/>
          </p:cNvSpPr>
          <p:nvPr/>
        </p:nvSpPr>
        <p:spPr bwMode="auto">
          <a:xfrm flipH="1">
            <a:off x="1601364" y="2361161"/>
            <a:ext cx="1256193" cy="544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Framework completion</a:t>
            </a:r>
          </a:p>
          <a:p>
            <a:pPr algn="ctr"/>
            <a:r>
              <a:rPr lang="en-US" altLang="en-US" sz="1000" dirty="0">
                <a:latin typeface="Arial" panose="020B0604020202020204" pitchFamily="34" charset="0"/>
                <a:cs typeface="Arial" panose="020B0604020202020204" pitchFamily="34" charset="0"/>
              </a:rPr>
              <a:t>05/23</a:t>
            </a:r>
          </a:p>
        </p:txBody>
      </p:sp>
      <p:sp>
        <p:nvSpPr>
          <p:cNvPr id="70" name="Rectangle 69">
            <a:extLst>
              <a:ext uri="{FF2B5EF4-FFF2-40B4-BE49-F238E27FC236}">
                <a16:creationId xmlns:a16="http://schemas.microsoft.com/office/drawing/2014/main" id="{013418C8-0519-12D6-514D-5108F7D6D136}"/>
              </a:ext>
            </a:extLst>
          </p:cNvPr>
          <p:cNvSpPr/>
          <p:nvPr/>
        </p:nvSpPr>
        <p:spPr>
          <a:xfrm>
            <a:off x="2133167" y="3948461"/>
            <a:ext cx="8961120" cy="266858"/>
          </a:xfrm>
          <a:prstGeom prst="rect">
            <a:avLst/>
          </a:prstGeom>
          <a:gradFill flip="none" rotWithShape="1">
            <a:gsLst>
              <a:gs pos="0">
                <a:schemeClr val="accent1">
                  <a:lumMod val="5000"/>
                  <a:lumOff val="95000"/>
                </a:schemeClr>
              </a:gs>
              <a:gs pos="0">
                <a:schemeClr val="accent1"/>
              </a:gs>
              <a:gs pos="100000">
                <a:srgbClr val="FFFF00"/>
              </a:gs>
              <a:gs pos="67000">
                <a:schemeClr val="accent1"/>
              </a:gs>
              <a:gs pos="81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802.11bk amendment text development</a:t>
            </a:r>
          </a:p>
        </p:txBody>
      </p:sp>
      <p:cxnSp>
        <p:nvCxnSpPr>
          <p:cNvPr id="71" name="Straight Connector 70">
            <a:extLst>
              <a:ext uri="{FF2B5EF4-FFF2-40B4-BE49-F238E27FC236}">
                <a16:creationId xmlns:a16="http://schemas.microsoft.com/office/drawing/2014/main" id="{AC1612A4-07EB-1F0A-D76D-C9BD05850E7F}"/>
              </a:ext>
            </a:extLst>
          </p:cNvPr>
          <p:cNvCxnSpPr>
            <a:cxnSpLocks/>
          </p:cNvCxnSpPr>
          <p:nvPr/>
        </p:nvCxnSpPr>
        <p:spPr bwMode="auto">
          <a:xfrm flipV="1">
            <a:off x="1029481" y="3249993"/>
            <a:ext cx="10972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2" name="Isosceles Triangle 71">
            <a:extLst>
              <a:ext uri="{FF2B5EF4-FFF2-40B4-BE49-F238E27FC236}">
                <a16:creationId xmlns:a16="http://schemas.microsoft.com/office/drawing/2014/main" id="{26A92764-F114-9E79-FAEC-12F7F3BA950B}"/>
              </a:ext>
            </a:extLst>
          </p:cNvPr>
          <p:cNvSpPr>
            <a:spLocks noChangeArrowheads="1"/>
          </p:cNvSpPr>
          <p:nvPr/>
        </p:nvSpPr>
        <p:spPr bwMode="auto">
          <a:xfrm>
            <a:off x="5935888" y="218116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3" name="Text Box 26">
            <a:extLst>
              <a:ext uri="{FF2B5EF4-FFF2-40B4-BE49-F238E27FC236}">
                <a16:creationId xmlns:a16="http://schemas.microsoft.com/office/drawing/2014/main" id="{2E5EF2A9-C6DB-4D2C-54D0-C5C3AA82E8B6}"/>
              </a:ext>
            </a:extLst>
          </p:cNvPr>
          <p:cNvSpPr txBox="1">
            <a:spLocks noChangeArrowheads="1"/>
          </p:cNvSpPr>
          <p:nvPr/>
        </p:nvSpPr>
        <p:spPr bwMode="auto">
          <a:xfrm flipH="1">
            <a:off x="5682632"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WG ballot</a:t>
            </a:r>
          </a:p>
        </p:txBody>
      </p:sp>
      <p:sp>
        <p:nvSpPr>
          <p:cNvPr id="74" name="Isosceles Triangle 73">
            <a:extLst>
              <a:ext uri="{FF2B5EF4-FFF2-40B4-BE49-F238E27FC236}">
                <a16:creationId xmlns:a16="http://schemas.microsoft.com/office/drawing/2014/main" id="{7EBE38FB-862D-F7EA-9496-BC4C3964FD4D}"/>
              </a:ext>
            </a:extLst>
          </p:cNvPr>
          <p:cNvSpPr>
            <a:spLocks noChangeArrowheads="1"/>
          </p:cNvSpPr>
          <p:nvPr/>
        </p:nvSpPr>
        <p:spPr bwMode="auto">
          <a:xfrm flipH="1">
            <a:off x="7219499" y="2187710"/>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5" name="Text Box 26">
            <a:extLst>
              <a:ext uri="{FF2B5EF4-FFF2-40B4-BE49-F238E27FC236}">
                <a16:creationId xmlns:a16="http://schemas.microsoft.com/office/drawing/2014/main" id="{3365A062-102D-1834-A813-C4D3B9BF37FF}"/>
              </a:ext>
            </a:extLst>
          </p:cNvPr>
          <p:cNvSpPr txBox="1">
            <a:spLocks noChangeArrowheads="1"/>
          </p:cNvSpPr>
          <p:nvPr/>
        </p:nvSpPr>
        <p:spPr bwMode="auto">
          <a:xfrm flipH="1">
            <a:off x="6905273" y="2380799"/>
            <a:ext cx="846911" cy="390630"/>
          </a:xfrm>
          <a:prstGeom prst="rect">
            <a:avLst/>
          </a:prstGeom>
          <a:noFill/>
          <a:ln w="9525" cap="flat" cmpd="sng" algn="ctr">
            <a:noFill/>
            <a:prstDash val="solid"/>
          </a:ln>
          <a:effectLst/>
        </p:spPr>
        <p:txBody>
          <a:bodyPr anchor="ctr"/>
          <a:lstStyle>
            <a:defPPr>
              <a:defRPr lang="en-GB"/>
            </a:defPPr>
            <a:lvl1pPr algn="ctr" defTabSz="914400" eaLnBrk="1" fontAlgn="auto" hangingPunct="1">
              <a:spcBef>
                <a:spcPts val="0"/>
              </a:spcBef>
              <a:spcAft>
                <a:spcPts val="0"/>
              </a:spcAft>
              <a:buClrTx/>
              <a:buSzTx/>
              <a:defRPr sz="1100" kern="0">
                <a:solidFill>
                  <a:srgbClr val="000000"/>
                </a:solidFill>
                <a:latin typeface="Times New Roman"/>
                <a:ea typeface="MS Gothic"/>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a:t>Recirc 03/24</a:t>
            </a:r>
          </a:p>
        </p:txBody>
      </p:sp>
      <p:cxnSp>
        <p:nvCxnSpPr>
          <p:cNvPr id="78" name="Straight Connector 77">
            <a:extLst>
              <a:ext uri="{FF2B5EF4-FFF2-40B4-BE49-F238E27FC236}">
                <a16:creationId xmlns:a16="http://schemas.microsoft.com/office/drawing/2014/main" id="{2EE50FFE-09D5-3FE8-6FED-726676D84E30}"/>
              </a:ext>
            </a:extLst>
          </p:cNvPr>
          <p:cNvCxnSpPr>
            <a:cxnSpLocks/>
          </p:cNvCxnSpPr>
          <p:nvPr/>
        </p:nvCxnSpPr>
        <p:spPr bwMode="auto">
          <a:xfrm flipV="1">
            <a:off x="2141712" y="4252099"/>
            <a:ext cx="585216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Rectangle 6">
            <a:extLst>
              <a:ext uri="{FF2B5EF4-FFF2-40B4-BE49-F238E27FC236}">
                <a16:creationId xmlns:a16="http://schemas.microsoft.com/office/drawing/2014/main" id="{ED43BC3B-76A3-7EC9-8880-D99BCC601081}"/>
              </a:ext>
            </a:extLst>
          </p:cNvPr>
          <p:cNvSpPr/>
          <p:nvPr/>
        </p:nvSpPr>
        <p:spPr>
          <a:xfrm>
            <a:off x="6055001" y="4459734"/>
            <a:ext cx="1371600" cy="266859"/>
          </a:xfrm>
          <a:prstGeom prst="rect">
            <a:avLst/>
          </a:prstGeom>
          <a:solidFill>
            <a:schemeClr val="accent1"/>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D2.0 </a:t>
            </a:r>
          </a:p>
        </p:txBody>
      </p:sp>
      <p:sp>
        <p:nvSpPr>
          <p:cNvPr id="76" name="Isosceles Triangle 75">
            <a:extLst>
              <a:ext uri="{FF2B5EF4-FFF2-40B4-BE49-F238E27FC236}">
                <a16:creationId xmlns:a16="http://schemas.microsoft.com/office/drawing/2014/main" id="{9D6EC8B7-F456-EBF3-CCF0-C1C708885108}"/>
              </a:ext>
            </a:extLst>
          </p:cNvPr>
          <p:cNvSpPr>
            <a:spLocks noChangeArrowheads="1"/>
          </p:cNvSpPr>
          <p:nvPr/>
        </p:nvSpPr>
        <p:spPr bwMode="auto">
          <a:xfrm flipH="1">
            <a:off x="9639062" y="2191124"/>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7" name="Text Box 26">
            <a:extLst>
              <a:ext uri="{FF2B5EF4-FFF2-40B4-BE49-F238E27FC236}">
                <a16:creationId xmlns:a16="http://schemas.microsoft.com/office/drawing/2014/main" id="{A60D0AB6-5A3D-7C69-D9E1-817205D9A9F5}"/>
              </a:ext>
            </a:extLst>
          </p:cNvPr>
          <p:cNvSpPr txBox="1">
            <a:spLocks noChangeArrowheads="1"/>
          </p:cNvSpPr>
          <p:nvPr/>
        </p:nvSpPr>
        <p:spPr bwMode="auto">
          <a:xfrm flipH="1">
            <a:off x="9326003" y="2384213"/>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SA</a:t>
            </a:r>
          </a:p>
          <a:p>
            <a:pPr algn="ctr"/>
            <a:r>
              <a:rPr lang="en-US" altLang="en-US" sz="1000" dirty="0">
                <a:latin typeface="Arial" panose="020B0604020202020204" pitchFamily="34" charset="0"/>
                <a:cs typeface="Arial" panose="020B0604020202020204" pitchFamily="34" charset="0"/>
              </a:rPr>
              <a:t>10/24</a:t>
            </a:r>
          </a:p>
        </p:txBody>
      </p:sp>
      <p:sp>
        <p:nvSpPr>
          <p:cNvPr id="15" name="Isosceles Triangle 14">
            <a:extLst>
              <a:ext uri="{FF2B5EF4-FFF2-40B4-BE49-F238E27FC236}">
                <a16:creationId xmlns:a16="http://schemas.microsoft.com/office/drawing/2014/main" id="{85B8D61D-2138-73A3-1D8C-C7684FBF6F81}"/>
              </a:ext>
            </a:extLst>
          </p:cNvPr>
          <p:cNvSpPr>
            <a:spLocks noChangeArrowheads="1"/>
          </p:cNvSpPr>
          <p:nvPr/>
        </p:nvSpPr>
        <p:spPr bwMode="auto">
          <a:xfrm flipH="1">
            <a:off x="9425303" y="2733620"/>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6" name="Text Box 26">
            <a:extLst>
              <a:ext uri="{FF2B5EF4-FFF2-40B4-BE49-F238E27FC236}">
                <a16:creationId xmlns:a16="http://schemas.microsoft.com/office/drawing/2014/main" id="{B0BF20E2-E0A8-8D6F-3244-243AA2E39C1E}"/>
              </a:ext>
            </a:extLst>
          </p:cNvPr>
          <p:cNvSpPr txBox="1">
            <a:spLocks noChangeArrowheads="1"/>
          </p:cNvSpPr>
          <p:nvPr/>
        </p:nvSpPr>
        <p:spPr bwMode="auto">
          <a:xfrm flipH="1">
            <a:off x="9172047" y="2926709"/>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WG ballot 9/24</a:t>
            </a:r>
          </a:p>
        </p:txBody>
      </p:sp>
      <p:sp>
        <p:nvSpPr>
          <p:cNvPr id="17" name="Rectangle 16">
            <a:extLst>
              <a:ext uri="{FF2B5EF4-FFF2-40B4-BE49-F238E27FC236}">
                <a16:creationId xmlns:a16="http://schemas.microsoft.com/office/drawing/2014/main" id="{8DF4CEFA-24DB-B718-6CB4-42572EC91263}"/>
              </a:ext>
            </a:extLst>
          </p:cNvPr>
          <p:cNvSpPr/>
          <p:nvPr/>
        </p:nvSpPr>
        <p:spPr>
          <a:xfrm>
            <a:off x="7410322" y="5373180"/>
            <a:ext cx="1371600" cy="266858"/>
          </a:xfrm>
          <a:prstGeom prst="rect">
            <a:avLst/>
          </a:prstGeom>
          <a:gradFill flip="none" rotWithShape="1">
            <a:gsLst>
              <a:gs pos="0">
                <a:schemeClr val="accent1">
                  <a:lumMod val="5000"/>
                  <a:lumOff val="95000"/>
                </a:schemeClr>
              </a:gs>
              <a:gs pos="0">
                <a:schemeClr val="accent1"/>
              </a:gs>
              <a:gs pos="100000">
                <a:srgbClr val="FFFF00"/>
              </a:gs>
              <a:gs pos="99000">
                <a:schemeClr val="accent1"/>
              </a:gs>
              <a:gs pos="100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D3.0 </a:t>
            </a:r>
          </a:p>
        </p:txBody>
      </p:sp>
      <p:sp>
        <p:nvSpPr>
          <p:cNvPr id="18" name="Rectangle 17">
            <a:extLst>
              <a:ext uri="{FF2B5EF4-FFF2-40B4-BE49-F238E27FC236}">
                <a16:creationId xmlns:a16="http://schemas.microsoft.com/office/drawing/2014/main" id="{4C4DEE5D-91E7-90BF-A2A0-F99364717F3C}"/>
              </a:ext>
            </a:extLst>
          </p:cNvPr>
          <p:cNvSpPr/>
          <p:nvPr/>
        </p:nvSpPr>
        <p:spPr>
          <a:xfrm>
            <a:off x="7938736" y="4910596"/>
            <a:ext cx="822960" cy="241730"/>
          </a:xfrm>
          <a:prstGeom prst="rect">
            <a:avLst/>
          </a:prstGeom>
          <a:gradFill flip="none" rotWithShape="1">
            <a:gsLst>
              <a:gs pos="0">
                <a:schemeClr val="accent1">
                  <a:lumMod val="5000"/>
                  <a:lumOff val="95000"/>
                </a:schemeClr>
              </a:gs>
              <a:gs pos="0">
                <a:schemeClr val="accent1"/>
              </a:gs>
              <a:gs pos="100000">
                <a:srgbClr val="FFFF00"/>
              </a:gs>
              <a:gs pos="98000">
                <a:schemeClr val="accent1"/>
              </a:gs>
              <a:gs pos="100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MDR</a:t>
            </a:r>
          </a:p>
        </p:txBody>
      </p:sp>
      <p:sp>
        <p:nvSpPr>
          <p:cNvPr id="21" name="Isosceles Triangle 20">
            <a:extLst>
              <a:ext uri="{FF2B5EF4-FFF2-40B4-BE49-F238E27FC236}">
                <a16:creationId xmlns:a16="http://schemas.microsoft.com/office/drawing/2014/main" id="{43F5E3CB-F677-C745-D20E-C8A417C54820}"/>
              </a:ext>
            </a:extLst>
          </p:cNvPr>
          <p:cNvSpPr>
            <a:spLocks noChangeArrowheads="1"/>
          </p:cNvSpPr>
          <p:nvPr/>
        </p:nvSpPr>
        <p:spPr bwMode="auto">
          <a:xfrm flipH="1">
            <a:off x="7922394" y="3497409"/>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22" name="Text Box 26">
            <a:extLst>
              <a:ext uri="{FF2B5EF4-FFF2-40B4-BE49-F238E27FC236}">
                <a16:creationId xmlns:a16="http://schemas.microsoft.com/office/drawing/2014/main" id="{9D19D750-E3E8-6118-AD44-DC0FEB6935A5}"/>
              </a:ext>
            </a:extLst>
          </p:cNvPr>
          <p:cNvSpPr txBox="1">
            <a:spLocks noChangeArrowheads="1"/>
          </p:cNvSpPr>
          <p:nvPr/>
        </p:nvSpPr>
        <p:spPr bwMode="auto">
          <a:xfrm flipH="1">
            <a:off x="7608168" y="3690498"/>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MDR start</a:t>
            </a:r>
          </a:p>
        </p:txBody>
      </p:sp>
      <p:sp>
        <p:nvSpPr>
          <p:cNvPr id="25" name="Isosceles Triangle 24">
            <a:extLst>
              <a:ext uri="{FF2B5EF4-FFF2-40B4-BE49-F238E27FC236}">
                <a16:creationId xmlns:a16="http://schemas.microsoft.com/office/drawing/2014/main" id="{2CF913C1-0695-71EF-803F-F0FD2B318186}"/>
              </a:ext>
            </a:extLst>
          </p:cNvPr>
          <p:cNvSpPr>
            <a:spLocks noChangeArrowheads="1"/>
          </p:cNvSpPr>
          <p:nvPr/>
        </p:nvSpPr>
        <p:spPr bwMode="auto">
          <a:xfrm flipH="1">
            <a:off x="8688843" y="3501008"/>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32" name="Text Box 26">
            <a:extLst>
              <a:ext uri="{FF2B5EF4-FFF2-40B4-BE49-F238E27FC236}">
                <a16:creationId xmlns:a16="http://schemas.microsoft.com/office/drawing/2014/main" id="{2110EAA4-D4E4-0F99-78FF-A4B093A97B35}"/>
              </a:ext>
            </a:extLst>
          </p:cNvPr>
          <p:cNvSpPr txBox="1">
            <a:spLocks noChangeArrowheads="1"/>
          </p:cNvSpPr>
          <p:nvPr/>
        </p:nvSpPr>
        <p:spPr bwMode="auto">
          <a:xfrm flipH="1">
            <a:off x="8374617" y="3694097"/>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MDR </a:t>
            </a:r>
            <a:r>
              <a:rPr lang="en-US" altLang="en-US" sz="1000" dirty="0" err="1">
                <a:latin typeface="Arial" panose="020B0604020202020204" pitchFamily="34" charset="0"/>
                <a:cs typeface="Arial" panose="020B0604020202020204" pitchFamily="34" charset="0"/>
              </a:rPr>
              <a:t>cmp</a:t>
            </a:r>
            <a:endParaRPr lang="en-US" altLang="en-US" sz="1000" dirty="0">
              <a:latin typeface="Arial" panose="020B0604020202020204" pitchFamily="34" charset="0"/>
              <a:cs typeface="Arial" panose="020B0604020202020204" pitchFamily="34" charset="0"/>
            </a:endParaRPr>
          </a:p>
        </p:txBody>
      </p:sp>
      <p:sp>
        <p:nvSpPr>
          <p:cNvPr id="34" name="Rectangle 33">
            <a:extLst>
              <a:ext uri="{FF2B5EF4-FFF2-40B4-BE49-F238E27FC236}">
                <a16:creationId xmlns:a16="http://schemas.microsoft.com/office/drawing/2014/main" id="{816A9EB5-357B-C1F0-C6F4-C069F8E97C1D}"/>
              </a:ext>
            </a:extLst>
          </p:cNvPr>
          <p:cNvSpPr/>
          <p:nvPr/>
        </p:nvSpPr>
        <p:spPr>
          <a:xfrm>
            <a:off x="9032838" y="5366281"/>
            <a:ext cx="548640" cy="273757"/>
          </a:xfrm>
          <a:prstGeom prst="rect">
            <a:avLst/>
          </a:prstGeom>
          <a:solidFill>
            <a:srgbClr val="FFFF00"/>
          </a:solidFill>
          <a:ln w="9525" cap="flat" cmpd="sng" algn="ctr">
            <a:solidFill>
              <a:srgbClr val="000000"/>
            </a:solidFill>
            <a:prstDash val="solid"/>
          </a:ln>
          <a:effectLst/>
        </p:spPr>
        <p:txBody>
          <a:bodyPr lIns="0" rIns="0"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 D4.0 </a:t>
            </a:r>
          </a:p>
        </p:txBody>
      </p:sp>
      <p:sp>
        <p:nvSpPr>
          <p:cNvPr id="35" name="Rectangle 34">
            <a:extLst>
              <a:ext uri="{FF2B5EF4-FFF2-40B4-BE49-F238E27FC236}">
                <a16:creationId xmlns:a16="http://schemas.microsoft.com/office/drawing/2014/main" id="{C0CD3C97-315D-979C-8B97-BC99B751C835}"/>
              </a:ext>
            </a:extLst>
          </p:cNvPr>
          <p:cNvSpPr/>
          <p:nvPr/>
        </p:nvSpPr>
        <p:spPr>
          <a:xfrm>
            <a:off x="9579808" y="5366282"/>
            <a:ext cx="548640" cy="273755"/>
          </a:xfrm>
          <a:prstGeom prst="rect">
            <a:avLst/>
          </a:prstGeom>
          <a:solidFill>
            <a:srgbClr val="FFFF00"/>
          </a:solidFill>
          <a:ln w="9525" cap="flat" cmpd="sng" algn="ctr">
            <a:solidFill>
              <a:srgbClr val="000000"/>
            </a:solidFill>
            <a:prstDash val="solid"/>
          </a:ln>
          <a:effectLst/>
        </p:spPr>
        <p:txBody>
          <a:bodyPr lIns="0" rIns="0"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 D5.0 </a:t>
            </a:r>
          </a:p>
        </p:txBody>
      </p:sp>
      <p:grpSp>
        <p:nvGrpSpPr>
          <p:cNvPr id="43" name="Group 42">
            <a:extLst>
              <a:ext uri="{FF2B5EF4-FFF2-40B4-BE49-F238E27FC236}">
                <a16:creationId xmlns:a16="http://schemas.microsoft.com/office/drawing/2014/main" id="{CDCEDEF3-C383-F27C-599A-3C64AC93950E}"/>
              </a:ext>
            </a:extLst>
          </p:cNvPr>
          <p:cNvGrpSpPr/>
          <p:nvPr/>
        </p:nvGrpSpPr>
        <p:grpSpPr>
          <a:xfrm>
            <a:off x="10488175" y="2215423"/>
            <a:ext cx="846911" cy="583719"/>
            <a:chOff x="8748009" y="2135494"/>
            <a:chExt cx="846911" cy="583719"/>
          </a:xfrm>
        </p:grpSpPr>
        <p:sp>
          <p:nvSpPr>
            <p:cNvPr id="37" name="Isosceles Triangle 36">
              <a:extLst>
                <a:ext uri="{FF2B5EF4-FFF2-40B4-BE49-F238E27FC236}">
                  <a16:creationId xmlns:a16="http://schemas.microsoft.com/office/drawing/2014/main" id="{BE275D04-0E55-783A-2F10-024343DE6C21}"/>
                </a:ext>
              </a:extLst>
            </p:cNvPr>
            <p:cNvSpPr>
              <a:spLocks noChangeArrowheads="1"/>
            </p:cNvSpPr>
            <p:nvPr/>
          </p:nvSpPr>
          <p:spPr bwMode="auto">
            <a:xfrm flipH="1">
              <a:off x="9065917" y="2135494"/>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38" name="Text Box 26">
              <a:extLst>
                <a:ext uri="{FF2B5EF4-FFF2-40B4-BE49-F238E27FC236}">
                  <a16:creationId xmlns:a16="http://schemas.microsoft.com/office/drawing/2014/main" id="{925CCA4D-2238-A360-9DEE-5E20B6E27453}"/>
                </a:ext>
              </a:extLst>
            </p:cNvPr>
            <p:cNvSpPr txBox="1">
              <a:spLocks noChangeArrowheads="1"/>
            </p:cNvSpPr>
            <p:nvPr/>
          </p:nvSpPr>
          <p:spPr bwMode="auto">
            <a:xfrm flipH="1">
              <a:off x="8748009" y="2328583"/>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SA</a:t>
              </a:r>
            </a:p>
            <a:p>
              <a:pPr algn="ctr"/>
              <a:r>
                <a:rPr lang="en-US" altLang="en-US" sz="1000" dirty="0">
                  <a:latin typeface="Arial" panose="020B0604020202020204" pitchFamily="34" charset="0"/>
                  <a:cs typeface="Arial" panose="020B0604020202020204" pitchFamily="34" charset="0"/>
                </a:rPr>
                <a:t>11/24</a:t>
              </a:r>
            </a:p>
          </p:txBody>
        </p:sp>
      </p:grpSp>
      <p:sp>
        <p:nvSpPr>
          <p:cNvPr id="39" name="Isosceles Triangle 38">
            <a:extLst>
              <a:ext uri="{FF2B5EF4-FFF2-40B4-BE49-F238E27FC236}">
                <a16:creationId xmlns:a16="http://schemas.microsoft.com/office/drawing/2014/main" id="{AC2FE1C4-C3F9-35B8-7706-22D6CDA0ECD9}"/>
              </a:ext>
            </a:extLst>
          </p:cNvPr>
          <p:cNvSpPr>
            <a:spLocks noChangeArrowheads="1"/>
          </p:cNvSpPr>
          <p:nvPr/>
        </p:nvSpPr>
        <p:spPr bwMode="auto">
          <a:xfrm flipH="1">
            <a:off x="10368054" y="272676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40" name="Text Box 26">
            <a:extLst>
              <a:ext uri="{FF2B5EF4-FFF2-40B4-BE49-F238E27FC236}">
                <a16:creationId xmlns:a16="http://schemas.microsoft.com/office/drawing/2014/main" id="{6C22E9D8-CD61-9ED2-FCE5-B0D7BA4FC6A1}"/>
              </a:ext>
            </a:extLst>
          </p:cNvPr>
          <p:cNvSpPr txBox="1">
            <a:spLocks noChangeArrowheads="1"/>
          </p:cNvSpPr>
          <p:nvPr/>
        </p:nvSpPr>
        <p:spPr bwMode="auto">
          <a:xfrm flipH="1">
            <a:off x="10114798" y="291985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SA </a:t>
            </a:r>
            <a:r>
              <a:rPr lang="en-US" altLang="en-US" sz="1000" dirty="0" err="1">
                <a:latin typeface="Arial" panose="020B0604020202020204" pitchFamily="34" charset="0"/>
                <a:cs typeface="Arial" panose="020B0604020202020204" pitchFamily="34" charset="0"/>
              </a:rPr>
              <a:t>Recir</a:t>
            </a:r>
            <a:r>
              <a:rPr lang="en-US" altLang="en-US" sz="1000" dirty="0">
                <a:latin typeface="Arial" panose="020B0604020202020204" pitchFamily="34" charset="0"/>
                <a:cs typeface="Arial" panose="020B0604020202020204" pitchFamily="34" charset="0"/>
              </a:rPr>
              <a:t>.</a:t>
            </a:r>
          </a:p>
          <a:p>
            <a:pPr algn="ctr"/>
            <a:r>
              <a:rPr lang="en-US" altLang="en-US" sz="1000" dirty="0">
                <a:latin typeface="Arial" panose="020B0604020202020204" pitchFamily="34" charset="0"/>
                <a:cs typeface="Arial" panose="020B0604020202020204" pitchFamily="34" charset="0"/>
              </a:rPr>
              <a:t>11/24</a:t>
            </a:r>
          </a:p>
        </p:txBody>
      </p:sp>
      <p:cxnSp>
        <p:nvCxnSpPr>
          <p:cNvPr id="36" name="Straight Connector 35">
            <a:extLst>
              <a:ext uri="{FF2B5EF4-FFF2-40B4-BE49-F238E27FC236}">
                <a16:creationId xmlns:a16="http://schemas.microsoft.com/office/drawing/2014/main" id="{A2B0BAAA-5A8A-A4AA-3819-F13D9F3D7FF0}"/>
              </a:ext>
            </a:extLst>
          </p:cNvPr>
          <p:cNvCxnSpPr>
            <a:cxnSpLocks/>
          </p:cNvCxnSpPr>
          <p:nvPr/>
        </p:nvCxnSpPr>
        <p:spPr bwMode="auto">
          <a:xfrm flipV="1">
            <a:off x="6039272" y="4743072"/>
            <a:ext cx="13716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 name="Straight Connector 44">
            <a:extLst>
              <a:ext uri="{FF2B5EF4-FFF2-40B4-BE49-F238E27FC236}">
                <a16:creationId xmlns:a16="http://schemas.microsoft.com/office/drawing/2014/main" id="{D00E14D7-3DAE-7A86-C68B-AC0B40A9F897}"/>
              </a:ext>
            </a:extLst>
          </p:cNvPr>
          <p:cNvCxnSpPr>
            <a:cxnSpLocks/>
          </p:cNvCxnSpPr>
          <p:nvPr/>
        </p:nvCxnSpPr>
        <p:spPr bwMode="auto">
          <a:xfrm flipV="1">
            <a:off x="7446268" y="5181281"/>
            <a:ext cx="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Straight Connector 45">
            <a:extLst>
              <a:ext uri="{FF2B5EF4-FFF2-40B4-BE49-F238E27FC236}">
                <a16:creationId xmlns:a16="http://schemas.microsoft.com/office/drawing/2014/main" id="{5AE9E037-61B9-03A2-3325-E7554105BBD8}"/>
              </a:ext>
            </a:extLst>
          </p:cNvPr>
          <p:cNvCxnSpPr>
            <a:cxnSpLocks/>
          </p:cNvCxnSpPr>
          <p:nvPr/>
        </p:nvCxnSpPr>
        <p:spPr bwMode="auto">
          <a:xfrm flipV="1">
            <a:off x="7442236" y="5660582"/>
            <a:ext cx="128016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 name="Straight Connector 46">
            <a:extLst>
              <a:ext uri="{FF2B5EF4-FFF2-40B4-BE49-F238E27FC236}">
                <a16:creationId xmlns:a16="http://schemas.microsoft.com/office/drawing/2014/main" id="{C4F6F6F8-1DDC-5815-387B-7B872545E5C3}"/>
              </a:ext>
            </a:extLst>
          </p:cNvPr>
          <p:cNvCxnSpPr>
            <a:cxnSpLocks/>
          </p:cNvCxnSpPr>
          <p:nvPr/>
        </p:nvCxnSpPr>
        <p:spPr bwMode="auto">
          <a:xfrm flipV="1">
            <a:off x="7934762" y="5167580"/>
            <a:ext cx="82296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66208537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17BFA0-BCE7-453A-8C82-A7F68D4635E3}"/>
              </a:ext>
            </a:extLst>
          </p:cNvPr>
          <p:cNvSpPr>
            <a:spLocks noGrp="1"/>
          </p:cNvSpPr>
          <p:nvPr>
            <p:ph type="title"/>
          </p:nvPr>
        </p:nvSpPr>
        <p:spPr/>
        <p:txBody>
          <a:bodyPr/>
          <a:lstStyle/>
          <a:p>
            <a:r>
              <a:rPr lang="en-US" dirty="0"/>
              <a:t>AOB</a:t>
            </a:r>
          </a:p>
        </p:txBody>
      </p:sp>
      <p:sp>
        <p:nvSpPr>
          <p:cNvPr id="3" name="Content Placeholder 2">
            <a:extLst>
              <a:ext uri="{FF2B5EF4-FFF2-40B4-BE49-F238E27FC236}">
                <a16:creationId xmlns:a16="http://schemas.microsoft.com/office/drawing/2014/main" id="{D82B40CB-A2CE-4D8D-BDD2-B890E7E259F1}"/>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255059FC-827A-4A47-B3E6-F3CBDEDF682C}"/>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26885553-2CDB-46FB-9650-4B692E10F5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92BB460-F701-48A3-855E-C5C93BF5960A}"/>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52346443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sz="4000" dirty="0"/>
          </a:p>
          <a:p>
            <a:pPr algn="ctr"/>
            <a:r>
              <a:rPr lang="en-US" sz="6000" dirty="0">
                <a:solidFill>
                  <a:schemeClr val="tx1"/>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38454758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May IEEE Meeting –  May 16</a:t>
            </a:r>
            <a:r>
              <a:rPr lang="en-US" altLang="en-US" baseline="30000" dirty="0">
                <a:solidFill>
                  <a:schemeClr val="tx2"/>
                </a:solidFill>
              </a:rPr>
              <a:t>th</a:t>
            </a:r>
            <a:r>
              <a:rPr lang="en-US" altLang="en-US" dirty="0">
                <a:solidFill>
                  <a:schemeClr val="tx2"/>
                </a:solidFill>
              </a:rPr>
              <a:t> PM1</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submissions (as time permits)</a:t>
            </a:r>
          </a:p>
          <a:p>
            <a:pPr algn="just">
              <a:spcBef>
                <a:spcPct val="20000"/>
              </a:spcBef>
              <a:buFontTx/>
              <a:buChar char="•"/>
            </a:pPr>
            <a:r>
              <a:rPr lang="en-US" sz="1600" b="0" dirty="0"/>
              <a:t>Consider WG LB recirculation (15min – as time permits) – scheduled to next meeting slot.</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40528271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May 16</a:t>
            </a:r>
            <a:r>
              <a:rPr lang="en-US" altLang="en-US" baseline="30000" dirty="0">
                <a:solidFill>
                  <a:schemeClr val="tx2"/>
                </a:solidFill>
              </a:rPr>
              <a:t>th</a:t>
            </a:r>
            <a:r>
              <a:rPr lang="en-US" altLang="en-US" dirty="0">
                <a:solidFill>
                  <a:schemeClr val="tx2"/>
                </a:solidFill>
              </a:rPr>
              <a:t> PM1</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126822703"/>
              </p:ext>
            </p:extLst>
          </p:nvPr>
        </p:nvGraphicFramePr>
        <p:xfrm>
          <a:off x="914401" y="1260086"/>
          <a:ext cx="10460566" cy="2224928"/>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11-24-219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868341811"/>
                  </a:ext>
                </a:extLst>
              </a:tr>
              <a:tr h="0">
                <a:tc>
                  <a:txBody>
                    <a:bodyPr/>
                    <a:lstStyle/>
                    <a:p>
                      <a:r>
                        <a:rPr lang="en-US" sz="1400" dirty="0"/>
                        <a:t>11-24-788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Comment resolution for CIDs part 2</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highlight>
                          <a:srgbClr val="FFFF00"/>
                        </a:highlight>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369369368"/>
                  </a:ext>
                </a:extLst>
              </a:tr>
              <a:tr h="0">
                <a:tc>
                  <a:txBody>
                    <a:bodyPr/>
                    <a:lstStyle/>
                    <a:p>
                      <a:endParaRPr lang="en-US"/>
                    </a:p>
                  </a:txBody>
                  <a:tcPr marT="45712" marB="45712"/>
                </a:tc>
                <a:tc>
                  <a:txBody>
                    <a:bodyPr/>
                    <a:lstStyle/>
                    <a:p>
                      <a:endParaRPr lang="en-US" dirty="0"/>
                    </a:p>
                  </a:txBody>
                  <a:tcPr marT="45712" marB="45712"/>
                </a:tc>
                <a:tc>
                  <a:txBody>
                    <a:bodyPr/>
                    <a:lstStyle/>
                    <a:p>
                      <a:endParaRPr lang="en-US"/>
                    </a:p>
                  </a:txBody>
                  <a:tcPr marT="45712" marB="45712"/>
                </a:tc>
                <a:tc>
                  <a:txBody>
                    <a:bodyPr/>
                    <a:lstStyle/>
                    <a:p>
                      <a:endParaRPr lang="en-US" dirty="0"/>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164140012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68550318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F83E7-3A0B-4238-818F-C4D271BAEAA3}"/>
              </a:ext>
            </a:extLst>
          </p:cNvPr>
          <p:cNvSpPr>
            <a:spLocks noGrp="1"/>
          </p:cNvSpPr>
          <p:nvPr>
            <p:ph type="title"/>
          </p:nvPr>
        </p:nvSpPr>
        <p:spPr>
          <a:xfrm>
            <a:off x="914401" y="685802"/>
            <a:ext cx="10361084" cy="366606"/>
          </a:xfrm>
        </p:spPr>
        <p:txBody>
          <a:bodyPr/>
          <a:lstStyle/>
          <a:p>
            <a:r>
              <a:rPr lang="en-US" dirty="0" err="1"/>
              <a:t>TGbk</a:t>
            </a:r>
            <a:r>
              <a:rPr lang="en-US" dirty="0"/>
              <a:t> Projected Timeline </a:t>
            </a:r>
            <a:r>
              <a:rPr lang="en-US"/>
              <a:t>(previous)</a:t>
            </a:r>
            <a:endParaRPr lang="en-US" dirty="0"/>
          </a:p>
        </p:txBody>
      </p:sp>
      <p:sp>
        <p:nvSpPr>
          <p:cNvPr id="4" name="Slide Number Placeholder 3">
            <a:extLst>
              <a:ext uri="{FF2B5EF4-FFF2-40B4-BE49-F238E27FC236}">
                <a16:creationId xmlns:a16="http://schemas.microsoft.com/office/drawing/2014/main" id="{8DAA37FE-39E6-40C2-9771-486289537624}"/>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E0992612-7DBB-47B1-B68C-ED1BCC0650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25B61A1-8673-4A65-B4BE-D1B85DA04E5B}"/>
              </a:ext>
            </a:extLst>
          </p:cNvPr>
          <p:cNvSpPr>
            <a:spLocks noGrp="1"/>
          </p:cNvSpPr>
          <p:nvPr>
            <p:ph type="dt" idx="15"/>
          </p:nvPr>
        </p:nvSpPr>
        <p:spPr/>
        <p:txBody>
          <a:bodyPr/>
          <a:lstStyle/>
          <a:p>
            <a:r>
              <a:rPr lang="en-US"/>
              <a:t>July 2024</a:t>
            </a:r>
            <a:endParaRPr lang="en-GB" dirty="0"/>
          </a:p>
        </p:txBody>
      </p:sp>
      <p:sp>
        <p:nvSpPr>
          <p:cNvPr id="3" name="Rectangle 2">
            <a:extLst>
              <a:ext uri="{FF2B5EF4-FFF2-40B4-BE49-F238E27FC236}">
                <a16:creationId xmlns:a16="http://schemas.microsoft.com/office/drawing/2014/main" id="{B35EF855-DA72-576E-0DFC-4AF2E178E273}"/>
              </a:ext>
            </a:extLst>
          </p:cNvPr>
          <p:cNvSpPr>
            <a:spLocks noChangeArrowheads="1"/>
          </p:cNvSpPr>
          <p:nvPr/>
        </p:nvSpPr>
        <p:spPr bwMode="auto">
          <a:xfrm>
            <a:off x="873969" y="1700807"/>
            <a:ext cx="10285409" cy="4169797"/>
          </a:xfrm>
          <a:prstGeom prst="rect">
            <a:avLst/>
          </a:prstGeom>
          <a:noFill/>
          <a:ln w="25400"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sp>
        <p:nvSpPr>
          <p:cNvPr id="8" name="Rectangle 7">
            <a:extLst>
              <a:ext uri="{FF2B5EF4-FFF2-40B4-BE49-F238E27FC236}">
                <a16:creationId xmlns:a16="http://schemas.microsoft.com/office/drawing/2014/main" id="{590DE2D2-B929-A3D9-DCCA-042F8A735E83}"/>
              </a:ext>
            </a:extLst>
          </p:cNvPr>
          <p:cNvSpPr>
            <a:spLocks noChangeArrowheads="1"/>
          </p:cNvSpPr>
          <p:nvPr/>
        </p:nvSpPr>
        <p:spPr bwMode="auto">
          <a:xfrm>
            <a:off x="7295142"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2024</a:t>
            </a:r>
          </a:p>
        </p:txBody>
      </p:sp>
      <p:sp>
        <p:nvSpPr>
          <p:cNvPr id="9" name="Rectangle 8">
            <a:extLst>
              <a:ext uri="{FF2B5EF4-FFF2-40B4-BE49-F238E27FC236}">
                <a16:creationId xmlns:a16="http://schemas.microsoft.com/office/drawing/2014/main" id="{AAEB89CE-A539-831C-C499-61A3A9BA622E}"/>
              </a:ext>
            </a:extLst>
          </p:cNvPr>
          <p:cNvSpPr>
            <a:spLocks noChangeArrowheads="1"/>
          </p:cNvSpPr>
          <p:nvPr/>
        </p:nvSpPr>
        <p:spPr bwMode="auto">
          <a:xfrm>
            <a:off x="6029648" y="1694141"/>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2024</a:t>
            </a:r>
          </a:p>
        </p:txBody>
      </p:sp>
      <p:sp>
        <p:nvSpPr>
          <p:cNvPr id="10" name="Rectangle 9">
            <a:extLst>
              <a:ext uri="{FF2B5EF4-FFF2-40B4-BE49-F238E27FC236}">
                <a16:creationId xmlns:a16="http://schemas.microsoft.com/office/drawing/2014/main" id="{52CCEDC9-AF1A-2744-A58C-A51A8132CFD3}"/>
              </a:ext>
            </a:extLst>
          </p:cNvPr>
          <p:cNvSpPr>
            <a:spLocks noChangeArrowheads="1"/>
          </p:cNvSpPr>
          <p:nvPr/>
        </p:nvSpPr>
        <p:spPr bwMode="auto">
          <a:xfrm>
            <a:off x="3491541" y="1694141"/>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2023</a:t>
            </a:r>
          </a:p>
        </p:txBody>
      </p:sp>
      <p:sp>
        <p:nvSpPr>
          <p:cNvPr id="11" name="Rectangle 10">
            <a:extLst>
              <a:ext uri="{FF2B5EF4-FFF2-40B4-BE49-F238E27FC236}">
                <a16:creationId xmlns:a16="http://schemas.microsoft.com/office/drawing/2014/main" id="{393100F3-DB67-A234-D869-051CE120FC0A}"/>
              </a:ext>
            </a:extLst>
          </p:cNvPr>
          <p:cNvSpPr>
            <a:spLocks noChangeArrowheads="1"/>
          </p:cNvSpPr>
          <p:nvPr/>
        </p:nvSpPr>
        <p:spPr bwMode="auto">
          <a:xfrm>
            <a:off x="2118974" y="1694140"/>
            <a:ext cx="1372566"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2023</a:t>
            </a:r>
          </a:p>
        </p:txBody>
      </p:sp>
      <p:sp>
        <p:nvSpPr>
          <p:cNvPr id="12" name="Rectangle 11">
            <a:extLst>
              <a:ext uri="{FF2B5EF4-FFF2-40B4-BE49-F238E27FC236}">
                <a16:creationId xmlns:a16="http://schemas.microsoft.com/office/drawing/2014/main" id="{92D37167-5F2A-F8D9-C366-8C0EE0BC5C03}"/>
              </a:ext>
            </a:extLst>
          </p:cNvPr>
          <p:cNvSpPr>
            <a:spLocks noChangeArrowheads="1"/>
          </p:cNvSpPr>
          <p:nvPr/>
        </p:nvSpPr>
        <p:spPr bwMode="auto">
          <a:xfrm>
            <a:off x="903597" y="1694140"/>
            <a:ext cx="1215378"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2023</a:t>
            </a:r>
          </a:p>
        </p:txBody>
      </p:sp>
      <p:sp>
        <p:nvSpPr>
          <p:cNvPr id="13" name="Rectangle 12">
            <a:extLst>
              <a:ext uri="{FF2B5EF4-FFF2-40B4-BE49-F238E27FC236}">
                <a16:creationId xmlns:a16="http://schemas.microsoft.com/office/drawing/2014/main" id="{11908B82-46DC-48CE-056D-06B922C227DB}"/>
              </a:ext>
            </a:extLst>
          </p:cNvPr>
          <p:cNvSpPr>
            <a:spLocks noChangeArrowheads="1"/>
          </p:cNvSpPr>
          <p:nvPr/>
        </p:nvSpPr>
        <p:spPr bwMode="auto">
          <a:xfrm>
            <a:off x="4755255" y="1694140"/>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2023</a:t>
            </a:r>
          </a:p>
        </p:txBody>
      </p:sp>
      <p:sp>
        <p:nvSpPr>
          <p:cNvPr id="14" name="Rectangle 13">
            <a:extLst>
              <a:ext uri="{FF2B5EF4-FFF2-40B4-BE49-F238E27FC236}">
                <a16:creationId xmlns:a16="http://schemas.microsoft.com/office/drawing/2014/main" id="{F1A7E2BD-48DF-F8D8-2295-DA5029A22D5E}"/>
              </a:ext>
            </a:extLst>
          </p:cNvPr>
          <p:cNvSpPr>
            <a:spLocks noChangeArrowheads="1"/>
          </p:cNvSpPr>
          <p:nvPr/>
        </p:nvSpPr>
        <p:spPr bwMode="auto">
          <a:xfrm>
            <a:off x="8588220"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2024</a:t>
            </a:r>
          </a:p>
        </p:txBody>
      </p:sp>
      <p:sp>
        <p:nvSpPr>
          <p:cNvPr id="24" name="Line 15">
            <a:extLst>
              <a:ext uri="{FF2B5EF4-FFF2-40B4-BE49-F238E27FC236}">
                <a16:creationId xmlns:a16="http://schemas.microsoft.com/office/drawing/2014/main" id="{7CF910CB-6231-089E-1BCA-6DD466928CAC}"/>
              </a:ext>
            </a:extLst>
          </p:cNvPr>
          <p:cNvSpPr>
            <a:spLocks noChangeShapeType="1"/>
          </p:cNvSpPr>
          <p:nvPr/>
        </p:nvSpPr>
        <p:spPr bwMode="auto">
          <a:xfrm flipH="1">
            <a:off x="7386718" y="172815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6" name="Line 14">
            <a:extLst>
              <a:ext uri="{FF2B5EF4-FFF2-40B4-BE49-F238E27FC236}">
                <a16:creationId xmlns:a16="http://schemas.microsoft.com/office/drawing/2014/main" id="{959E0FD8-604C-681E-5960-8784CF4CAE9E}"/>
              </a:ext>
            </a:extLst>
          </p:cNvPr>
          <p:cNvSpPr>
            <a:spLocks noChangeShapeType="1"/>
          </p:cNvSpPr>
          <p:nvPr/>
        </p:nvSpPr>
        <p:spPr bwMode="auto">
          <a:xfrm flipH="1">
            <a:off x="4796263" y="1728155"/>
            <a:ext cx="7937"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7" name="Line 10">
            <a:extLst>
              <a:ext uri="{FF2B5EF4-FFF2-40B4-BE49-F238E27FC236}">
                <a16:creationId xmlns:a16="http://schemas.microsoft.com/office/drawing/2014/main" id="{F89E2DDE-8ACD-3FED-CF0F-6DB75B96C650}"/>
              </a:ext>
            </a:extLst>
          </p:cNvPr>
          <p:cNvSpPr>
            <a:spLocks noChangeShapeType="1"/>
          </p:cNvSpPr>
          <p:nvPr/>
        </p:nvSpPr>
        <p:spPr bwMode="auto">
          <a:xfrm>
            <a:off x="2122896"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8" name="Line 11">
            <a:extLst>
              <a:ext uri="{FF2B5EF4-FFF2-40B4-BE49-F238E27FC236}">
                <a16:creationId xmlns:a16="http://schemas.microsoft.com/office/drawing/2014/main" id="{639E277B-95ED-9E3B-A7B2-72214D0D2DD6}"/>
              </a:ext>
            </a:extLst>
          </p:cNvPr>
          <p:cNvSpPr>
            <a:spLocks noChangeShapeType="1"/>
          </p:cNvSpPr>
          <p:nvPr/>
        </p:nvSpPr>
        <p:spPr bwMode="auto">
          <a:xfrm>
            <a:off x="3491210"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9" name="Line 15">
            <a:extLst>
              <a:ext uri="{FF2B5EF4-FFF2-40B4-BE49-F238E27FC236}">
                <a16:creationId xmlns:a16="http://schemas.microsoft.com/office/drawing/2014/main" id="{2F725920-71A3-D2D7-622F-BCFB710C5DB1}"/>
              </a:ext>
            </a:extLst>
          </p:cNvPr>
          <p:cNvSpPr>
            <a:spLocks noChangeShapeType="1"/>
          </p:cNvSpPr>
          <p:nvPr/>
        </p:nvSpPr>
        <p:spPr bwMode="auto">
          <a:xfrm>
            <a:off x="6055001"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0" name="Line 15">
            <a:extLst>
              <a:ext uri="{FF2B5EF4-FFF2-40B4-BE49-F238E27FC236}">
                <a16:creationId xmlns:a16="http://schemas.microsoft.com/office/drawing/2014/main" id="{A926A33B-8DAE-1859-B396-0B57B9B3CB58}"/>
              </a:ext>
            </a:extLst>
          </p:cNvPr>
          <p:cNvSpPr>
            <a:spLocks noChangeShapeType="1"/>
          </p:cNvSpPr>
          <p:nvPr/>
        </p:nvSpPr>
        <p:spPr bwMode="auto">
          <a:xfrm flipH="1">
            <a:off x="8622878" y="1694141"/>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1" name="Rectangle 30">
            <a:extLst>
              <a:ext uri="{FF2B5EF4-FFF2-40B4-BE49-F238E27FC236}">
                <a16:creationId xmlns:a16="http://schemas.microsoft.com/office/drawing/2014/main" id="{3A3A0B94-1D55-E0CF-18E6-2689CCB13BBB}"/>
              </a:ext>
            </a:extLst>
          </p:cNvPr>
          <p:cNvSpPr>
            <a:spLocks noChangeArrowheads="1"/>
          </p:cNvSpPr>
          <p:nvPr/>
        </p:nvSpPr>
        <p:spPr bwMode="auto">
          <a:xfrm>
            <a:off x="9884353" y="1683662"/>
            <a:ext cx="1304652" cy="389474"/>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2024</a:t>
            </a:r>
          </a:p>
        </p:txBody>
      </p:sp>
      <p:sp>
        <p:nvSpPr>
          <p:cNvPr id="41" name="Line 15">
            <a:extLst>
              <a:ext uri="{FF2B5EF4-FFF2-40B4-BE49-F238E27FC236}">
                <a16:creationId xmlns:a16="http://schemas.microsoft.com/office/drawing/2014/main" id="{053822A8-72CF-97E5-2EF1-BB5F76DE75A2}"/>
              </a:ext>
            </a:extLst>
          </p:cNvPr>
          <p:cNvSpPr>
            <a:spLocks noChangeShapeType="1"/>
          </p:cNvSpPr>
          <p:nvPr/>
        </p:nvSpPr>
        <p:spPr bwMode="auto">
          <a:xfrm flipH="1">
            <a:off x="9919011" y="167699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endParaRPr>
          </a:p>
        </p:txBody>
      </p:sp>
      <p:sp>
        <p:nvSpPr>
          <p:cNvPr id="42" name="Text Box 26">
            <a:extLst>
              <a:ext uri="{FF2B5EF4-FFF2-40B4-BE49-F238E27FC236}">
                <a16:creationId xmlns:a16="http://schemas.microsoft.com/office/drawing/2014/main" id="{F26C83E6-9B8E-0A9C-7F87-FF8F3BA9EFCD}"/>
              </a:ext>
            </a:extLst>
          </p:cNvPr>
          <p:cNvSpPr txBox="1">
            <a:spLocks noChangeArrowheads="1"/>
          </p:cNvSpPr>
          <p:nvPr/>
        </p:nvSpPr>
        <p:spPr bwMode="auto">
          <a:xfrm flipH="1">
            <a:off x="803899" y="2361161"/>
            <a:ext cx="865662"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Formation</a:t>
            </a:r>
          </a:p>
        </p:txBody>
      </p:sp>
      <p:sp>
        <p:nvSpPr>
          <p:cNvPr id="44" name="Isosceles Triangle 43">
            <a:extLst>
              <a:ext uri="{FF2B5EF4-FFF2-40B4-BE49-F238E27FC236}">
                <a16:creationId xmlns:a16="http://schemas.microsoft.com/office/drawing/2014/main" id="{000650BE-08FB-CB96-BC5D-989DEC23D1D4}"/>
              </a:ext>
            </a:extLst>
          </p:cNvPr>
          <p:cNvSpPr>
            <a:spLocks noChangeArrowheads="1"/>
          </p:cNvSpPr>
          <p:nvPr/>
        </p:nvSpPr>
        <p:spPr bwMode="auto">
          <a:xfrm flipH="1">
            <a:off x="992268" y="2170682"/>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67" name="Rectangle 66">
            <a:extLst>
              <a:ext uri="{FF2B5EF4-FFF2-40B4-BE49-F238E27FC236}">
                <a16:creationId xmlns:a16="http://schemas.microsoft.com/office/drawing/2014/main" id="{52E743BA-E8AE-C177-7159-C87179743B5F}"/>
              </a:ext>
            </a:extLst>
          </p:cNvPr>
          <p:cNvSpPr/>
          <p:nvPr/>
        </p:nvSpPr>
        <p:spPr>
          <a:xfrm>
            <a:off x="1030624" y="3060111"/>
            <a:ext cx="1111020" cy="173402"/>
          </a:xfrm>
          <a:prstGeom prst="rect">
            <a:avLst/>
          </a:prstGeom>
          <a:gradFill flip="none" rotWithShape="1">
            <a:gsLst>
              <a:gs pos="0">
                <a:schemeClr val="accent1">
                  <a:lumMod val="5000"/>
                  <a:lumOff val="95000"/>
                </a:schemeClr>
              </a:gs>
              <a:gs pos="0">
                <a:schemeClr val="accent1"/>
              </a:gs>
              <a:gs pos="100000">
                <a:srgbClr val="FFFF00"/>
              </a:gs>
              <a:gs pos="99000">
                <a:schemeClr val="accent1"/>
              </a:gs>
              <a:gs pos="100000">
                <a:srgbClr val="FFFF00"/>
              </a:gs>
            </a:gsLst>
            <a:lin ang="0" scaled="1"/>
            <a:tileRect/>
          </a:gra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Framework</a:t>
            </a:r>
          </a:p>
        </p:txBody>
      </p:sp>
      <p:sp>
        <p:nvSpPr>
          <p:cNvPr id="68" name="Isosceles Triangle 67">
            <a:extLst>
              <a:ext uri="{FF2B5EF4-FFF2-40B4-BE49-F238E27FC236}">
                <a16:creationId xmlns:a16="http://schemas.microsoft.com/office/drawing/2014/main" id="{35CE6954-FDCC-5374-FCDA-B4104816996E}"/>
              </a:ext>
            </a:extLst>
          </p:cNvPr>
          <p:cNvSpPr>
            <a:spLocks noChangeArrowheads="1"/>
          </p:cNvSpPr>
          <p:nvPr/>
        </p:nvSpPr>
        <p:spPr bwMode="auto">
          <a:xfrm flipH="1">
            <a:off x="2018875" y="219773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69" name="Text Box 26">
            <a:extLst>
              <a:ext uri="{FF2B5EF4-FFF2-40B4-BE49-F238E27FC236}">
                <a16:creationId xmlns:a16="http://schemas.microsoft.com/office/drawing/2014/main" id="{BEDE620C-94EC-4F5F-964C-C55943428387}"/>
              </a:ext>
            </a:extLst>
          </p:cNvPr>
          <p:cNvSpPr txBox="1">
            <a:spLocks noChangeArrowheads="1"/>
          </p:cNvSpPr>
          <p:nvPr/>
        </p:nvSpPr>
        <p:spPr bwMode="auto">
          <a:xfrm flipH="1">
            <a:off x="1601364" y="2361161"/>
            <a:ext cx="1256193" cy="544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Framework completion</a:t>
            </a:r>
          </a:p>
          <a:p>
            <a:pPr algn="ctr"/>
            <a:r>
              <a:rPr lang="en-US" altLang="en-US" sz="1000" dirty="0">
                <a:latin typeface="Arial" panose="020B0604020202020204" pitchFamily="34" charset="0"/>
                <a:cs typeface="Arial" panose="020B0604020202020204" pitchFamily="34" charset="0"/>
              </a:rPr>
              <a:t>05/23</a:t>
            </a:r>
          </a:p>
        </p:txBody>
      </p:sp>
      <p:sp>
        <p:nvSpPr>
          <p:cNvPr id="70" name="Rectangle 69">
            <a:extLst>
              <a:ext uri="{FF2B5EF4-FFF2-40B4-BE49-F238E27FC236}">
                <a16:creationId xmlns:a16="http://schemas.microsoft.com/office/drawing/2014/main" id="{013418C8-0519-12D6-514D-5108F7D6D136}"/>
              </a:ext>
            </a:extLst>
          </p:cNvPr>
          <p:cNvSpPr/>
          <p:nvPr/>
        </p:nvSpPr>
        <p:spPr>
          <a:xfrm>
            <a:off x="2133167" y="3298940"/>
            <a:ext cx="8961120" cy="266858"/>
          </a:xfrm>
          <a:prstGeom prst="rect">
            <a:avLst/>
          </a:prstGeom>
          <a:gradFill flip="none" rotWithShape="1">
            <a:gsLst>
              <a:gs pos="0">
                <a:schemeClr val="accent1">
                  <a:lumMod val="5000"/>
                  <a:lumOff val="95000"/>
                </a:schemeClr>
              </a:gs>
              <a:gs pos="0">
                <a:schemeClr val="accent1"/>
              </a:gs>
              <a:gs pos="100000">
                <a:srgbClr val="FFFF00"/>
              </a:gs>
              <a:gs pos="40000">
                <a:schemeClr val="accent1"/>
              </a:gs>
              <a:gs pos="50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802.11bk amendment text development</a:t>
            </a:r>
          </a:p>
        </p:txBody>
      </p:sp>
      <p:cxnSp>
        <p:nvCxnSpPr>
          <p:cNvPr id="71" name="Straight Connector 70">
            <a:extLst>
              <a:ext uri="{FF2B5EF4-FFF2-40B4-BE49-F238E27FC236}">
                <a16:creationId xmlns:a16="http://schemas.microsoft.com/office/drawing/2014/main" id="{AC1612A4-07EB-1F0A-D76D-C9BD05850E7F}"/>
              </a:ext>
            </a:extLst>
          </p:cNvPr>
          <p:cNvCxnSpPr>
            <a:cxnSpLocks/>
          </p:cNvCxnSpPr>
          <p:nvPr/>
        </p:nvCxnSpPr>
        <p:spPr bwMode="auto">
          <a:xfrm flipV="1">
            <a:off x="1029481" y="3249993"/>
            <a:ext cx="10972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2" name="Isosceles Triangle 71">
            <a:extLst>
              <a:ext uri="{FF2B5EF4-FFF2-40B4-BE49-F238E27FC236}">
                <a16:creationId xmlns:a16="http://schemas.microsoft.com/office/drawing/2014/main" id="{26A92764-F114-9E79-FAEC-12F7F3BA950B}"/>
              </a:ext>
            </a:extLst>
          </p:cNvPr>
          <p:cNvSpPr>
            <a:spLocks noChangeArrowheads="1"/>
          </p:cNvSpPr>
          <p:nvPr/>
        </p:nvSpPr>
        <p:spPr bwMode="auto">
          <a:xfrm>
            <a:off x="5935888" y="218116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3" name="Text Box 26">
            <a:extLst>
              <a:ext uri="{FF2B5EF4-FFF2-40B4-BE49-F238E27FC236}">
                <a16:creationId xmlns:a16="http://schemas.microsoft.com/office/drawing/2014/main" id="{2E5EF2A9-C6DB-4D2C-54D0-C5C3AA82E8B6}"/>
              </a:ext>
            </a:extLst>
          </p:cNvPr>
          <p:cNvSpPr txBox="1">
            <a:spLocks noChangeArrowheads="1"/>
          </p:cNvSpPr>
          <p:nvPr/>
        </p:nvSpPr>
        <p:spPr bwMode="auto">
          <a:xfrm flipH="1">
            <a:off x="5682632"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WG ballot</a:t>
            </a:r>
          </a:p>
        </p:txBody>
      </p:sp>
      <p:grpSp>
        <p:nvGrpSpPr>
          <p:cNvPr id="19" name="Group 18">
            <a:extLst>
              <a:ext uri="{FF2B5EF4-FFF2-40B4-BE49-F238E27FC236}">
                <a16:creationId xmlns:a16="http://schemas.microsoft.com/office/drawing/2014/main" id="{E7BA46E3-5383-EB29-BEA4-05B6B9822161}"/>
              </a:ext>
            </a:extLst>
          </p:cNvPr>
          <p:cNvGrpSpPr/>
          <p:nvPr/>
        </p:nvGrpSpPr>
        <p:grpSpPr>
          <a:xfrm>
            <a:off x="6491434" y="2187710"/>
            <a:ext cx="846911" cy="583719"/>
            <a:chOff x="7321734" y="2168072"/>
            <a:chExt cx="846911" cy="583719"/>
          </a:xfrm>
        </p:grpSpPr>
        <p:sp>
          <p:nvSpPr>
            <p:cNvPr id="74" name="Isosceles Triangle 73">
              <a:extLst>
                <a:ext uri="{FF2B5EF4-FFF2-40B4-BE49-F238E27FC236}">
                  <a16:creationId xmlns:a16="http://schemas.microsoft.com/office/drawing/2014/main" id="{7EBE38FB-862D-F7EA-9496-BC4C3964FD4D}"/>
                </a:ext>
              </a:extLst>
            </p:cNvPr>
            <p:cNvSpPr>
              <a:spLocks noChangeArrowheads="1"/>
            </p:cNvSpPr>
            <p:nvPr/>
          </p:nvSpPr>
          <p:spPr bwMode="auto">
            <a:xfrm flipH="1">
              <a:off x="7635960" y="2168072"/>
              <a:ext cx="216000" cy="180000"/>
            </a:xfrm>
            <a:prstGeom prst="triangle">
              <a:avLst>
                <a:gd name="adj" fmla="val 50000"/>
              </a:avLst>
            </a:prstGeom>
            <a:solidFill>
              <a:srgbClr val="00B05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5" name="Text Box 26">
              <a:extLst>
                <a:ext uri="{FF2B5EF4-FFF2-40B4-BE49-F238E27FC236}">
                  <a16:creationId xmlns:a16="http://schemas.microsoft.com/office/drawing/2014/main" id="{3365A062-102D-1834-A813-C4D3B9BF37FF}"/>
                </a:ext>
              </a:extLst>
            </p:cNvPr>
            <p:cNvSpPr txBox="1">
              <a:spLocks noChangeArrowheads="1"/>
            </p:cNvSpPr>
            <p:nvPr/>
          </p:nvSpPr>
          <p:spPr bwMode="auto">
            <a:xfrm flipH="1">
              <a:off x="7321734"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Recirc 03/24</a:t>
              </a:r>
            </a:p>
          </p:txBody>
        </p:sp>
      </p:grpSp>
      <p:cxnSp>
        <p:nvCxnSpPr>
          <p:cNvPr id="78" name="Straight Connector 77">
            <a:extLst>
              <a:ext uri="{FF2B5EF4-FFF2-40B4-BE49-F238E27FC236}">
                <a16:creationId xmlns:a16="http://schemas.microsoft.com/office/drawing/2014/main" id="{2EE50FFE-09D5-3FE8-6FED-726676D84E30}"/>
              </a:ext>
            </a:extLst>
          </p:cNvPr>
          <p:cNvCxnSpPr>
            <a:cxnSpLocks/>
          </p:cNvCxnSpPr>
          <p:nvPr/>
        </p:nvCxnSpPr>
        <p:spPr bwMode="auto">
          <a:xfrm flipV="1">
            <a:off x="2141712" y="3602578"/>
            <a:ext cx="393192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Rectangle 6">
            <a:extLst>
              <a:ext uri="{FF2B5EF4-FFF2-40B4-BE49-F238E27FC236}">
                <a16:creationId xmlns:a16="http://schemas.microsoft.com/office/drawing/2014/main" id="{ED43BC3B-76A3-7EC9-8880-D99BCC601081}"/>
              </a:ext>
            </a:extLst>
          </p:cNvPr>
          <p:cNvSpPr/>
          <p:nvPr/>
        </p:nvSpPr>
        <p:spPr>
          <a:xfrm>
            <a:off x="6055001" y="3810213"/>
            <a:ext cx="822960" cy="266859"/>
          </a:xfrm>
          <a:prstGeom prst="rect">
            <a:avLst/>
          </a:prstGeom>
          <a:solidFill>
            <a:schemeClr val="accent1"/>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D2.0 </a:t>
            </a:r>
          </a:p>
        </p:txBody>
      </p:sp>
      <p:grpSp>
        <p:nvGrpSpPr>
          <p:cNvPr id="33" name="Group 32">
            <a:extLst>
              <a:ext uri="{FF2B5EF4-FFF2-40B4-BE49-F238E27FC236}">
                <a16:creationId xmlns:a16="http://schemas.microsoft.com/office/drawing/2014/main" id="{5F7A5DDD-FDCA-651B-4F6E-2B38E380AE54}"/>
              </a:ext>
            </a:extLst>
          </p:cNvPr>
          <p:cNvGrpSpPr/>
          <p:nvPr/>
        </p:nvGrpSpPr>
        <p:grpSpPr>
          <a:xfrm>
            <a:off x="7846162" y="2131684"/>
            <a:ext cx="1050648" cy="1087354"/>
            <a:chOff x="8705473" y="2168072"/>
            <a:chExt cx="1050648" cy="1087354"/>
          </a:xfrm>
        </p:grpSpPr>
        <p:sp>
          <p:nvSpPr>
            <p:cNvPr id="76" name="Isosceles Triangle 75">
              <a:extLst>
                <a:ext uri="{FF2B5EF4-FFF2-40B4-BE49-F238E27FC236}">
                  <a16:creationId xmlns:a16="http://schemas.microsoft.com/office/drawing/2014/main" id="{9D6EC8B7-F456-EBF3-CCF0-C1C708885108}"/>
                </a:ext>
              </a:extLst>
            </p:cNvPr>
            <p:cNvSpPr>
              <a:spLocks noChangeArrowheads="1"/>
            </p:cNvSpPr>
            <p:nvPr/>
          </p:nvSpPr>
          <p:spPr bwMode="auto">
            <a:xfrm flipH="1">
              <a:off x="9227118"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7" name="Text Box 26">
              <a:extLst>
                <a:ext uri="{FF2B5EF4-FFF2-40B4-BE49-F238E27FC236}">
                  <a16:creationId xmlns:a16="http://schemas.microsoft.com/office/drawing/2014/main" id="{A60D0AB6-5A3D-7C69-D9E1-817205D9A9F5}"/>
                </a:ext>
              </a:extLst>
            </p:cNvPr>
            <p:cNvSpPr txBox="1">
              <a:spLocks noChangeArrowheads="1"/>
            </p:cNvSpPr>
            <p:nvPr/>
          </p:nvSpPr>
          <p:spPr bwMode="auto">
            <a:xfrm flipH="1">
              <a:off x="8909210"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SA</a:t>
              </a:r>
            </a:p>
            <a:p>
              <a:pPr algn="ctr"/>
              <a:r>
                <a:rPr lang="en-US" altLang="en-US" sz="1000" dirty="0">
                  <a:latin typeface="Arial" panose="020B0604020202020204" pitchFamily="34" charset="0"/>
                  <a:cs typeface="Arial" panose="020B0604020202020204" pitchFamily="34" charset="0"/>
                </a:rPr>
                <a:t>07/24</a:t>
              </a:r>
            </a:p>
          </p:txBody>
        </p:sp>
        <p:sp>
          <p:nvSpPr>
            <p:cNvPr id="15" name="Isosceles Triangle 14">
              <a:extLst>
                <a:ext uri="{FF2B5EF4-FFF2-40B4-BE49-F238E27FC236}">
                  <a16:creationId xmlns:a16="http://schemas.microsoft.com/office/drawing/2014/main" id="{85B8D61D-2138-73A3-1D8C-C7684FBF6F81}"/>
                </a:ext>
              </a:extLst>
            </p:cNvPr>
            <p:cNvSpPr>
              <a:spLocks noChangeArrowheads="1"/>
            </p:cNvSpPr>
            <p:nvPr/>
          </p:nvSpPr>
          <p:spPr bwMode="auto">
            <a:xfrm flipH="1">
              <a:off x="8958729" y="2671707"/>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6" name="Text Box 26">
              <a:extLst>
                <a:ext uri="{FF2B5EF4-FFF2-40B4-BE49-F238E27FC236}">
                  <a16:creationId xmlns:a16="http://schemas.microsoft.com/office/drawing/2014/main" id="{B0BF20E2-E0A8-8D6F-3244-243AA2E39C1E}"/>
                </a:ext>
              </a:extLst>
            </p:cNvPr>
            <p:cNvSpPr txBox="1">
              <a:spLocks noChangeArrowheads="1"/>
            </p:cNvSpPr>
            <p:nvPr/>
          </p:nvSpPr>
          <p:spPr bwMode="auto">
            <a:xfrm flipH="1">
              <a:off x="8705473" y="2864796"/>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WG ballot 7/24</a:t>
              </a:r>
            </a:p>
          </p:txBody>
        </p:sp>
      </p:grpSp>
      <p:sp>
        <p:nvSpPr>
          <p:cNvPr id="17" name="Rectangle 16">
            <a:extLst>
              <a:ext uri="{FF2B5EF4-FFF2-40B4-BE49-F238E27FC236}">
                <a16:creationId xmlns:a16="http://schemas.microsoft.com/office/drawing/2014/main" id="{8DF4CEFA-24DB-B718-6CB4-42572EC91263}"/>
              </a:ext>
            </a:extLst>
          </p:cNvPr>
          <p:cNvSpPr/>
          <p:nvPr/>
        </p:nvSpPr>
        <p:spPr>
          <a:xfrm>
            <a:off x="6888088" y="4501170"/>
            <a:ext cx="1304375" cy="266858"/>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D3.0 </a:t>
            </a:r>
          </a:p>
        </p:txBody>
      </p:sp>
      <p:sp>
        <p:nvSpPr>
          <p:cNvPr id="18" name="Rectangle 17">
            <a:extLst>
              <a:ext uri="{FF2B5EF4-FFF2-40B4-BE49-F238E27FC236}">
                <a16:creationId xmlns:a16="http://schemas.microsoft.com/office/drawing/2014/main" id="{4C4DEE5D-91E7-90BF-A2A0-F99364717F3C}"/>
              </a:ext>
            </a:extLst>
          </p:cNvPr>
          <p:cNvSpPr/>
          <p:nvPr/>
        </p:nvSpPr>
        <p:spPr>
          <a:xfrm>
            <a:off x="6885205" y="4159943"/>
            <a:ext cx="677543" cy="241730"/>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MDR</a:t>
            </a:r>
          </a:p>
        </p:txBody>
      </p:sp>
      <p:grpSp>
        <p:nvGrpSpPr>
          <p:cNvPr id="20" name="Group 19">
            <a:extLst>
              <a:ext uri="{FF2B5EF4-FFF2-40B4-BE49-F238E27FC236}">
                <a16:creationId xmlns:a16="http://schemas.microsoft.com/office/drawing/2014/main" id="{029EADD2-CC4F-C24E-8232-55230CB6EA9B}"/>
              </a:ext>
            </a:extLst>
          </p:cNvPr>
          <p:cNvGrpSpPr/>
          <p:nvPr/>
        </p:nvGrpSpPr>
        <p:grpSpPr>
          <a:xfrm>
            <a:off x="6470224" y="2735131"/>
            <a:ext cx="846911" cy="429831"/>
            <a:chOff x="7321734" y="2168072"/>
            <a:chExt cx="846911" cy="429831"/>
          </a:xfrm>
        </p:grpSpPr>
        <p:sp>
          <p:nvSpPr>
            <p:cNvPr id="21" name="Isosceles Triangle 20">
              <a:extLst>
                <a:ext uri="{FF2B5EF4-FFF2-40B4-BE49-F238E27FC236}">
                  <a16:creationId xmlns:a16="http://schemas.microsoft.com/office/drawing/2014/main" id="{43F5E3CB-F677-C745-D20E-C8A417C54820}"/>
                </a:ext>
              </a:extLst>
            </p:cNvPr>
            <p:cNvSpPr>
              <a:spLocks noChangeArrowheads="1"/>
            </p:cNvSpPr>
            <p:nvPr/>
          </p:nvSpPr>
          <p:spPr bwMode="auto">
            <a:xfrm flipH="1">
              <a:off x="7635960"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22" name="Text Box 26">
              <a:extLst>
                <a:ext uri="{FF2B5EF4-FFF2-40B4-BE49-F238E27FC236}">
                  <a16:creationId xmlns:a16="http://schemas.microsoft.com/office/drawing/2014/main" id="{9D19D750-E3E8-6118-AD44-DC0FEB6935A5}"/>
                </a:ext>
              </a:extLst>
            </p:cNvPr>
            <p:cNvSpPr txBox="1">
              <a:spLocks noChangeArrowheads="1"/>
            </p:cNvSpPr>
            <p:nvPr/>
          </p:nvSpPr>
          <p:spPr bwMode="auto">
            <a:xfrm flipH="1">
              <a:off x="7321734" y="2361161"/>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MDR start</a:t>
              </a:r>
            </a:p>
          </p:txBody>
        </p:sp>
      </p:grpSp>
      <p:grpSp>
        <p:nvGrpSpPr>
          <p:cNvPr id="23" name="Group 22">
            <a:extLst>
              <a:ext uri="{FF2B5EF4-FFF2-40B4-BE49-F238E27FC236}">
                <a16:creationId xmlns:a16="http://schemas.microsoft.com/office/drawing/2014/main" id="{EC02E0EA-8455-6517-69C1-C28F8C82F1C6}"/>
              </a:ext>
            </a:extLst>
          </p:cNvPr>
          <p:cNvGrpSpPr/>
          <p:nvPr/>
        </p:nvGrpSpPr>
        <p:grpSpPr>
          <a:xfrm>
            <a:off x="7118015" y="2739043"/>
            <a:ext cx="846911" cy="429831"/>
            <a:chOff x="7321734" y="2168072"/>
            <a:chExt cx="846911" cy="429831"/>
          </a:xfrm>
        </p:grpSpPr>
        <p:sp>
          <p:nvSpPr>
            <p:cNvPr id="25" name="Isosceles Triangle 24">
              <a:extLst>
                <a:ext uri="{FF2B5EF4-FFF2-40B4-BE49-F238E27FC236}">
                  <a16:creationId xmlns:a16="http://schemas.microsoft.com/office/drawing/2014/main" id="{2CF913C1-0695-71EF-803F-F0FD2B318186}"/>
                </a:ext>
              </a:extLst>
            </p:cNvPr>
            <p:cNvSpPr>
              <a:spLocks noChangeArrowheads="1"/>
            </p:cNvSpPr>
            <p:nvPr/>
          </p:nvSpPr>
          <p:spPr bwMode="auto">
            <a:xfrm flipH="1">
              <a:off x="7635960"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32" name="Text Box 26">
              <a:extLst>
                <a:ext uri="{FF2B5EF4-FFF2-40B4-BE49-F238E27FC236}">
                  <a16:creationId xmlns:a16="http://schemas.microsoft.com/office/drawing/2014/main" id="{2110EAA4-D4E4-0F99-78FF-A4B093A97B35}"/>
                </a:ext>
              </a:extLst>
            </p:cNvPr>
            <p:cNvSpPr txBox="1">
              <a:spLocks noChangeArrowheads="1"/>
            </p:cNvSpPr>
            <p:nvPr/>
          </p:nvSpPr>
          <p:spPr bwMode="auto">
            <a:xfrm flipH="1">
              <a:off x="7321734" y="2361161"/>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MDR </a:t>
              </a:r>
              <a:r>
                <a:rPr lang="en-US" altLang="en-US" sz="1000" dirty="0" err="1">
                  <a:latin typeface="Arial" panose="020B0604020202020204" pitchFamily="34" charset="0"/>
                  <a:cs typeface="Arial" panose="020B0604020202020204" pitchFamily="34" charset="0"/>
                </a:rPr>
                <a:t>cmp</a:t>
              </a:r>
              <a:endParaRPr lang="en-US" altLang="en-US" sz="1000" dirty="0">
                <a:latin typeface="Arial" panose="020B0604020202020204" pitchFamily="34" charset="0"/>
                <a:cs typeface="Arial" panose="020B0604020202020204" pitchFamily="34" charset="0"/>
              </a:endParaRPr>
            </a:p>
          </p:txBody>
        </p:sp>
      </p:grpSp>
      <p:sp>
        <p:nvSpPr>
          <p:cNvPr id="34" name="Rectangle 33">
            <a:extLst>
              <a:ext uri="{FF2B5EF4-FFF2-40B4-BE49-F238E27FC236}">
                <a16:creationId xmlns:a16="http://schemas.microsoft.com/office/drawing/2014/main" id="{816A9EB5-357B-C1F0-C6F4-C069F8E97C1D}"/>
              </a:ext>
            </a:extLst>
          </p:cNvPr>
          <p:cNvSpPr/>
          <p:nvPr/>
        </p:nvSpPr>
        <p:spPr>
          <a:xfrm>
            <a:off x="8475807" y="4501170"/>
            <a:ext cx="548640" cy="266858"/>
          </a:xfrm>
          <a:prstGeom prst="rect">
            <a:avLst/>
          </a:prstGeom>
          <a:solidFill>
            <a:srgbClr val="FFFF00"/>
          </a:solidFill>
          <a:ln w="9525" cap="flat" cmpd="sng" algn="ctr">
            <a:solidFill>
              <a:srgbClr val="000000"/>
            </a:solidFill>
            <a:prstDash val="solid"/>
          </a:ln>
          <a:effectLst/>
        </p:spPr>
        <p:txBody>
          <a:bodyPr lIns="0" rIns="0"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 D4.0 </a:t>
            </a:r>
          </a:p>
        </p:txBody>
      </p:sp>
      <p:sp>
        <p:nvSpPr>
          <p:cNvPr id="35" name="Rectangle 34">
            <a:extLst>
              <a:ext uri="{FF2B5EF4-FFF2-40B4-BE49-F238E27FC236}">
                <a16:creationId xmlns:a16="http://schemas.microsoft.com/office/drawing/2014/main" id="{C0CD3C97-315D-979C-8B97-BC99B751C835}"/>
              </a:ext>
            </a:extLst>
          </p:cNvPr>
          <p:cNvSpPr/>
          <p:nvPr/>
        </p:nvSpPr>
        <p:spPr>
          <a:xfrm>
            <a:off x="9022777" y="4494272"/>
            <a:ext cx="548640" cy="273755"/>
          </a:xfrm>
          <a:prstGeom prst="rect">
            <a:avLst/>
          </a:prstGeom>
          <a:solidFill>
            <a:srgbClr val="FFFF00"/>
          </a:solidFill>
          <a:ln w="9525" cap="flat" cmpd="sng" algn="ctr">
            <a:solidFill>
              <a:srgbClr val="000000"/>
            </a:solidFill>
            <a:prstDash val="solid"/>
          </a:ln>
          <a:effectLst/>
        </p:spPr>
        <p:txBody>
          <a:bodyPr lIns="0" rIns="0"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 D5.0 </a:t>
            </a:r>
          </a:p>
        </p:txBody>
      </p:sp>
      <p:grpSp>
        <p:nvGrpSpPr>
          <p:cNvPr id="43" name="Group 42">
            <a:extLst>
              <a:ext uri="{FF2B5EF4-FFF2-40B4-BE49-F238E27FC236}">
                <a16:creationId xmlns:a16="http://schemas.microsoft.com/office/drawing/2014/main" id="{CDCEDEF3-C383-F27C-599A-3C64AC93950E}"/>
              </a:ext>
            </a:extLst>
          </p:cNvPr>
          <p:cNvGrpSpPr/>
          <p:nvPr/>
        </p:nvGrpSpPr>
        <p:grpSpPr>
          <a:xfrm>
            <a:off x="10167180" y="2170682"/>
            <a:ext cx="846911" cy="583719"/>
            <a:chOff x="8748009" y="2135494"/>
            <a:chExt cx="846911" cy="583719"/>
          </a:xfrm>
        </p:grpSpPr>
        <p:sp>
          <p:nvSpPr>
            <p:cNvPr id="37" name="Isosceles Triangle 36">
              <a:extLst>
                <a:ext uri="{FF2B5EF4-FFF2-40B4-BE49-F238E27FC236}">
                  <a16:creationId xmlns:a16="http://schemas.microsoft.com/office/drawing/2014/main" id="{BE275D04-0E55-783A-2F10-024343DE6C21}"/>
                </a:ext>
              </a:extLst>
            </p:cNvPr>
            <p:cNvSpPr>
              <a:spLocks noChangeArrowheads="1"/>
            </p:cNvSpPr>
            <p:nvPr/>
          </p:nvSpPr>
          <p:spPr bwMode="auto">
            <a:xfrm flipH="1">
              <a:off x="9065917" y="2135494"/>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38" name="Text Box 26">
              <a:extLst>
                <a:ext uri="{FF2B5EF4-FFF2-40B4-BE49-F238E27FC236}">
                  <a16:creationId xmlns:a16="http://schemas.microsoft.com/office/drawing/2014/main" id="{925CCA4D-2238-A360-9DEE-5E20B6E27453}"/>
                </a:ext>
              </a:extLst>
            </p:cNvPr>
            <p:cNvSpPr txBox="1">
              <a:spLocks noChangeArrowheads="1"/>
            </p:cNvSpPr>
            <p:nvPr/>
          </p:nvSpPr>
          <p:spPr bwMode="auto">
            <a:xfrm flipH="1">
              <a:off x="8748009" y="2328583"/>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SA</a:t>
              </a:r>
            </a:p>
            <a:p>
              <a:pPr algn="ctr"/>
              <a:r>
                <a:rPr lang="en-US" altLang="en-US" sz="1000" dirty="0">
                  <a:latin typeface="Arial" panose="020B0604020202020204" pitchFamily="34" charset="0"/>
                  <a:cs typeface="Arial" panose="020B0604020202020204" pitchFamily="34" charset="0"/>
                </a:rPr>
                <a:t>11/24</a:t>
              </a:r>
            </a:p>
          </p:txBody>
        </p:sp>
      </p:grpSp>
      <p:sp>
        <p:nvSpPr>
          <p:cNvPr id="39" name="Isosceles Triangle 38">
            <a:extLst>
              <a:ext uri="{FF2B5EF4-FFF2-40B4-BE49-F238E27FC236}">
                <a16:creationId xmlns:a16="http://schemas.microsoft.com/office/drawing/2014/main" id="{AC2FE1C4-C3F9-35B8-7706-22D6CDA0ECD9}"/>
              </a:ext>
            </a:extLst>
          </p:cNvPr>
          <p:cNvSpPr>
            <a:spLocks noChangeArrowheads="1"/>
          </p:cNvSpPr>
          <p:nvPr/>
        </p:nvSpPr>
        <p:spPr bwMode="auto">
          <a:xfrm flipH="1">
            <a:off x="8797528" y="2639129"/>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40" name="Text Box 26">
            <a:extLst>
              <a:ext uri="{FF2B5EF4-FFF2-40B4-BE49-F238E27FC236}">
                <a16:creationId xmlns:a16="http://schemas.microsoft.com/office/drawing/2014/main" id="{6C22E9D8-CD61-9ED2-FCE5-B0D7BA4FC6A1}"/>
              </a:ext>
            </a:extLst>
          </p:cNvPr>
          <p:cNvSpPr txBox="1">
            <a:spLocks noChangeArrowheads="1"/>
          </p:cNvSpPr>
          <p:nvPr/>
        </p:nvSpPr>
        <p:spPr bwMode="auto">
          <a:xfrm flipH="1">
            <a:off x="8544272" y="2832218"/>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SA </a:t>
            </a:r>
            <a:r>
              <a:rPr lang="en-US" altLang="en-US" sz="1000" dirty="0" err="1">
                <a:latin typeface="Arial" panose="020B0604020202020204" pitchFamily="34" charset="0"/>
                <a:cs typeface="Arial" panose="020B0604020202020204" pitchFamily="34" charset="0"/>
              </a:rPr>
              <a:t>Recir</a:t>
            </a:r>
            <a:r>
              <a:rPr lang="en-US" altLang="en-US" sz="1000" dirty="0">
                <a:latin typeface="Arial" panose="020B0604020202020204" pitchFamily="34" charset="0"/>
                <a:cs typeface="Arial" panose="020B0604020202020204" pitchFamily="34" charset="0"/>
              </a:rPr>
              <a:t>.</a:t>
            </a:r>
          </a:p>
          <a:p>
            <a:pPr algn="ctr"/>
            <a:r>
              <a:rPr lang="en-US" altLang="en-US" sz="1000" dirty="0">
                <a:latin typeface="Arial" panose="020B0604020202020204" pitchFamily="34" charset="0"/>
                <a:cs typeface="Arial" panose="020B0604020202020204" pitchFamily="34" charset="0"/>
              </a:rPr>
              <a:t>10/24</a:t>
            </a:r>
          </a:p>
        </p:txBody>
      </p:sp>
    </p:spTree>
    <p:extLst>
      <p:ext uri="{BB962C8B-B14F-4D97-AF65-F5344CB8AC3E}">
        <p14:creationId xmlns:p14="http://schemas.microsoft.com/office/powerpoint/2010/main" val="374664097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July 2024</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271602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dirty="0"/>
              <a:t>May 28</a:t>
            </a:r>
            <a:r>
              <a:rPr lang="en-US" altLang="en-US" kern="0" baseline="30000" dirty="0"/>
              <a:t>th</a:t>
            </a:r>
            <a:r>
              <a:rPr lang="en-US" altLang="en-US" kern="0" dirty="0"/>
              <a:t> 		10:00 am PT/13:00 ET (2hrs) – Memorial day on the 27</a:t>
            </a:r>
            <a:r>
              <a:rPr lang="en-US" altLang="en-US" kern="0" baseline="30000" dirty="0"/>
              <a:t>th</a:t>
            </a:r>
            <a:r>
              <a:rPr lang="en-US" altLang="en-US" kern="0" dirty="0"/>
              <a:t> </a:t>
            </a:r>
          </a:p>
          <a:p>
            <a:pPr lvl="1">
              <a:buFont typeface="Arial" panose="020B0604020202020204" pitchFamily="34" charset="0"/>
              <a:buChar char="•"/>
            </a:pPr>
            <a:r>
              <a:rPr lang="en-US" altLang="en-US" kern="0" dirty="0"/>
              <a:t>June 4</a:t>
            </a:r>
            <a:r>
              <a:rPr lang="en-US" altLang="en-US" kern="0" baseline="30000" dirty="0"/>
              <a:t>th</a:t>
            </a:r>
            <a:r>
              <a:rPr lang="en-US" altLang="en-US" kern="0" dirty="0"/>
              <a:t> 		10:00 am PT/13:00 ET (2hrs).</a:t>
            </a:r>
          </a:p>
          <a:p>
            <a:pPr lvl="1">
              <a:buFont typeface="Arial" panose="020B0604020202020204" pitchFamily="34" charset="0"/>
              <a:buChar char="•"/>
            </a:pPr>
            <a:r>
              <a:rPr lang="en-US" altLang="en-US" kern="0" dirty="0"/>
              <a:t>June 11</a:t>
            </a:r>
            <a:r>
              <a:rPr lang="en-US" altLang="en-US" kern="0" baseline="30000" dirty="0"/>
              <a:t>th</a:t>
            </a:r>
            <a:r>
              <a:rPr lang="en-US" altLang="en-US" kern="0" dirty="0"/>
              <a:t> 		10:00 am PT/13:00 ET (2hrs).</a:t>
            </a:r>
          </a:p>
          <a:p>
            <a:pPr lvl="1">
              <a:buFont typeface="Arial" panose="020B0604020202020204" pitchFamily="34" charset="0"/>
              <a:buChar char="•"/>
            </a:pPr>
            <a:r>
              <a:rPr lang="en-US" altLang="en-US" kern="0" dirty="0"/>
              <a:t>June 18</a:t>
            </a:r>
            <a:r>
              <a:rPr lang="en-US" altLang="en-US" kern="0" baseline="30000" dirty="0"/>
              <a:t>th</a:t>
            </a:r>
            <a:r>
              <a:rPr lang="en-US" altLang="en-US" kern="0" dirty="0"/>
              <a:t> 		10:00 am PT/13:00 ET (2hrs) – Juneteenth on the 18</a:t>
            </a:r>
            <a:r>
              <a:rPr lang="en-US" altLang="en-US" kern="0" baseline="30000" dirty="0"/>
              <a:t>th</a:t>
            </a:r>
            <a:r>
              <a:rPr lang="en-US" altLang="en-US" kern="0" dirty="0"/>
              <a:t> </a:t>
            </a:r>
          </a:p>
          <a:p>
            <a:pPr lvl="1">
              <a:buFont typeface="Arial" panose="020B0604020202020204" pitchFamily="34" charset="0"/>
              <a:buChar char="•"/>
            </a:pPr>
            <a:r>
              <a:rPr lang="en-US" altLang="en-US" kern="0" dirty="0"/>
              <a:t>June 25</a:t>
            </a:r>
            <a:r>
              <a:rPr lang="en-US" altLang="en-US" kern="0" baseline="30000" dirty="0"/>
              <a:t>th</a:t>
            </a:r>
            <a:r>
              <a:rPr lang="en-US" altLang="en-US" kern="0" dirty="0"/>
              <a:t> 		10:00 am PT/13:00 ET (2hrs)</a:t>
            </a:r>
            <a:r>
              <a:rPr lang="en-US" altLang="en-US" sz="2000" b="0" kern="0" baseline="30000" dirty="0">
                <a:solidFill>
                  <a:schemeClr val="tx1"/>
                </a:solidFill>
              </a:rPr>
              <a:t> ┼</a:t>
            </a:r>
            <a:r>
              <a:rPr lang="en-US" altLang="en-US" kern="0" dirty="0"/>
              <a:t>  </a:t>
            </a:r>
          </a:p>
          <a:p>
            <a:pPr lvl="1">
              <a:buFont typeface="Arial" panose="020B0604020202020204" pitchFamily="34" charset="0"/>
              <a:buChar char="•"/>
            </a:pPr>
            <a:r>
              <a:rPr lang="en-US" altLang="en-US" kern="0" dirty="0"/>
              <a:t>July 2</a:t>
            </a:r>
            <a:r>
              <a:rPr lang="en-US" altLang="en-US" kern="0" baseline="30000" dirty="0"/>
              <a:t>nd</a:t>
            </a:r>
            <a:r>
              <a:rPr lang="en-US" altLang="en-US" kern="0" dirty="0"/>
              <a:t>		10:00 am PT/13:00 ET (2hrs) - Independence day on the 4</a:t>
            </a:r>
            <a:r>
              <a:rPr lang="en-US" altLang="en-US" kern="0" baseline="30000" dirty="0"/>
              <a:t>th</a:t>
            </a:r>
            <a:r>
              <a:rPr lang="en-US" altLang="en-US" kern="0" dirty="0"/>
              <a:t> </a:t>
            </a:r>
          </a:p>
          <a:p>
            <a:pPr lvl="1">
              <a:buFont typeface="Arial" panose="020B0604020202020204" pitchFamily="34" charset="0"/>
              <a:buChar char="•"/>
            </a:pPr>
            <a:endParaRPr lang="en-US" altLang="en-US" kern="0" dirty="0"/>
          </a:p>
          <a:p>
            <a:pPr lvl="1">
              <a:buFont typeface="Arial" panose="020B0604020202020204" pitchFamily="34" charset="0"/>
              <a:buChar char="•"/>
            </a:pPr>
            <a:endParaRPr lang="en-US" altLang="en-US" kern="0" dirty="0"/>
          </a:p>
          <a:p>
            <a:pPr lvl="1">
              <a:buFont typeface="Arial" panose="020B0604020202020204" pitchFamily="34" charset="0"/>
              <a:buChar char="•"/>
            </a:pPr>
            <a:endParaRPr lang="en-US" altLang="en-US" kern="0" dirty="0"/>
          </a:p>
          <a:p>
            <a:pPr marL="457200" lvl="1" indent="0"/>
            <a:endParaRPr lang="en-US" altLang="en-US" kern="0" dirty="0"/>
          </a:p>
          <a:p>
            <a:pPr lvl="1">
              <a:buFont typeface="Arial" panose="020B0604020202020204" pitchFamily="34" charset="0"/>
              <a:buChar char="•"/>
            </a:pPr>
            <a:endParaRPr lang="en-US" altLang="en-US" kern="0" baseline="30000" dirty="0"/>
          </a:p>
          <a:p>
            <a:pPr marL="0" indent="0"/>
            <a:endParaRPr lang="en-US" altLang="en-US" sz="2000" b="0" kern="0" dirty="0"/>
          </a:p>
          <a:p>
            <a:pPr marL="0"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84775"/>
          </a:xfrm>
          <a:prstGeom prst="rect">
            <a:avLst/>
          </a:prstGeom>
          <a:noFill/>
        </p:spPr>
        <p:txBody>
          <a:bodyPr wrap="square" rtlCol="0">
            <a:spAutoFit/>
          </a:bodyPr>
          <a:lstStyle/>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17465926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for the July IEEE 802 wireless plenary session:</a:t>
            </a:r>
            <a:endParaRPr lang="en-US" sz="2000" b="0" dirty="0"/>
          </a:p>
          <a:p>
            <a:pPr>
              <a:buFont typeface="Arial" panose="020B0604020202020204" pitchFamily="34" charset="0"/>
              <a:buChar char="•"/>
            </a:pPr>
            <a:r>
              <a:rPr lang="en-US" sz="2000" b="0" dirty="0"/>
              <a:t>This meeting is part of the July IEEE 802 plenary session.</a:t>
            </a:r>
          </a:p>
          <a:p>
            <a:pPr>
              <a:buFont typeface="Arial" panose="020B0604020202020204" pitchFamily="34" charset="0"/>
              <a:buChar char="•"/>
            </a:pPr>
            <a:r>
              <a:rPr lang="en-US" sz="2000" b="0" dirty="0"/>
              <a:t>You must pay the registration fee whether attending in-person or remotely</a:t>
            </a:r>
          </a:p>
          <a:p>
            <a:pPr>
              <a:buFont typeface="Arial" panose="020B0604020202020204" pitchFamily="34" charset="0"/>
              <a:buChar char="•"/>
            </a:pPr>
            <a:r>
              <a:rPr lang="en-US" sz="2000" b="0" dirty="0"/>
              <a:t>If you have not already done so, you can register </a:t>
            </a:r>
            <a:r>
              <a:rPr lang="en-US" sz="2000" b="0" dirty="0">
                <a:hlinkClick r:id="rId2"/>
              </a:rPr>
              <a:t>here</a:t>
            </a:r>
            <a:r>
              <a:rPr lang="en-US" sz="2000" b="0" dirty="0"/>
              <a:t>.</a:t>
            </a:r>
          </a:p>
          <a:p>
            <a:pPr>
              <a:buFont typeface="Arial" panose="020B0604020202020204" pitchFamily="34" charset="0"/>
              <a:buChar char="•"/>
            </a:pPr>
            <a:r>
              <a:rPr lang="en-US" sz="2000" b="0"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55044820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60825482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802.11bk draft, instruct the technical editor to incorporate it in the 802.11bk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TGbk</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TGbk</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TGbk</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TGbk</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TGbk</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TGbk</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P802.11bk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59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 Please verify your voting status prior to voting.</a:t>
            </a:r>
          </a:p>
          <a:p>
            <a:r>
              <a:rPr lang="en-US" altLang="en-US" sz="1800" b="0" dirty="0"/>
              <a:t>	We will use WebEx for motion and </a:t>
            </a:r>
            <a:r>
              <a:rPr lang="en-US" altLang="en-US" sz="1800" b="0" dirty="0" err="1"/>
              <a:t>strawpoll</a:t>
            </a:r>
            <a:r>
              <a:rPr lang="en-US" altLang="en-US" sz="1800" b="0" dirty="0"/>
              <a:t> voting, make sure you are logged in during the meeting. </a:t>
            </a:r>
          </a:p>
          <a:p>
            <a:endParaRPr lang="en-US" altLang="en-US" sz="9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TGbk</a:t>
            </a:r>
            <a:r>
              <a:rPr lang="en-US" altLang="en-US" sz="1800" dirty="0"/>
              <a:t>” folder for documents relating to the </a:t>
            </a:r>
            <a:r>
              <a:rPr lang="en-US" altLang="en-US" sz="1800" dirty="0" err="1"/>
              <a:t>TGbk</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60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61</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950F3-A6AC-4DD5-BA51-76F0BEFDC7C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C949BD2-6B91-43AE-8C2E-2F7C5B77515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C6604B5-A30F-495F-AFF7-749DE439E6EF}"/>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56CFA9C4-F650-4F2C-86B7-6502F58A21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4008356-9290-4F51-9130-DF936638A439}"/>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41692447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
  <TotalTime>153640</TotalTime>
  <Words>5658</Words>
  <Application>Microsoft Office PowerPoint</Application>
  <PresentationFormat>Widescreen</PresentationFormat>
  <Paragraphs>873</Paragraphs>
  <Slides>62</Slides>
  <Notes>14</Notes>
  <HiddenSlides>0</HiddenSlides>
  <MMClips>0</MMClips>
  <ScaleCrop>false</ScaleCrop>
  <HeadingPairs>
    <vt:vector size="8" baseType="variant">
      <vt:variant>
        <vt:lpstr>Fonts Used</vt:lpstr>
      </vt:variant>
      <vt:variant>
        <vt:i4>10</vt:i4>
      </vt:variant>
      <vt:variant>
        <vt:lpstr>Theme</vt:lpstr>
      </vt:variant>
      <vt:variant>
        <vt:i4>2</vt:i4>
      </vt:variant>
      <vt:variant>
        <vt:lpstr>Embedded OLE Servers</vt:lpstr>
      </vt:variant>
      <vt:variant>
        <vt:i4>1</vt:i4>
      </vt:variant>
      <vt:variant>
        <vt:lpstr>Slide Titles</vt:lpstr>
      </vt:variant>
      <vt:variant>
        <vt:i4>62</vt:i4>
      </vt:variant>
    </vt:vector>
  </HeadingPairs>
  <TitlesOfParts>
    <vt:vector size="75" baseType="lpstr">
      <vt:lpstr>Aptos</vt:lpstr>
      <vt:lpstr>Aptos Display</vt:lpstr>
      <vt:lpstr>Arial</vt:lpstr>
      <vt:lpstr>Arial Unicode MS</vt:lpstr>
      <vt:lpstr>Calibri</vt:lpstr>
      <vt:lpstr>DejaVu Sans</vt:lpstr>
      <vt:lpstr>Monotype Sorts</vt:lpstr>
      <vt:lpstr>Montserrat</vt:lpstr>
      <vt:lpstr>Times</vt:lpstr>
      <vt:lpstr>Times New Roman</vt:lpstr>
      <vt:lpstr>Office Theme</vt:lpstr>
      <vt:lpstr>Custom Design</vt:lpstr>
      <vt:lpstr>Document</vt:lpstr>
      <vt:lpstr>TGbk Next Generation Positioning  Agenda for the July Plenary Meeting and  the Following Telecons</vt:lpstr>
      <vt:lpstr>IEEE 802.11 Task Group BK 320MHz Positioning</vt:lpstr>
      <vt:lpstr>Task Group BK Leadership 320MHz Positioning</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July IEEE  802.11 Plenary Meeting Week Agenda</vt:lpstr>
      <vt:lpstr>Submission List for the week (1)</vt:lpstr>
      <vt:lpstr>July IEEE Meeting –  July 15th PM2 </vt:lpstr>
      <vt:lpstr>Submission List for the July 15th meeting</vt:lpstr>
      <vt:lpstr>Consider Motions</vt:lpstr>
      <vt:lpstr>Review TG next steps and plans for the week</vt:lpstr>
      <vt:lpstr>LB 286 and MDR feedback Status </vt:lpstr>
      <vt:lpstr>Review Submissions</vt:lpstr>
      <vt:lpstr>PowerPoint Presentation</vt:lpstr>
      <vt:lpstr>July IEEE Meeting –  July 16th AM1</vt:lpstr>
      <vt:lpstr>Submission List for the July 16th AM1</vt:lpstr>
      <vt:lpstr>Consider telecon minutes </vt:lpstr>
      <vt:lpstr>Review Submissions</vt:lpstr>
      <vt:lpstr>PowerPoint Presentation</vt:lpstr>
      <vt:lpstr>July IEEE Meeting –  16th PM1</vt:lpstr>
      <vt:lpstr>Submission List for the May 16th PM1 meeting</vt:lpstr>
      <vt:lpstr>Scheduled TGbk telecons</vt:lpstr>
      <vt:lpstr>July Meeting Progress and Targets Towards the Sep. Meeting</vt:lpstr>
      <vt:lpstr>TGbk Projected Timeline (updated)</vt:lpstr>
      <vt:lpstr>TGbk Projected Timeline (updated)</vt:lpstr>
      <vt:lpstr>AOB</vt:lpstr>
      <vt:lpstr>PowerPoint Presentation</vt:lpstr>
      <vt:lpstr>May IEEE Meeting –  May 16th PM1</vt:lpstr>
      <vt:lpstr>Submission List for the May 16th PM1</vt:lpstr>
      <vt:lpstr>Review Submissions</vt:lpstr>
      <vt:lpstr>TGbk Projected Timeline (previous)</vt:lpstr>
      <vt:lpstr>Scheduled TGbk telecons</vt:lpstr>
      <vt:lpstr>PowerPoint Presentation</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769</cp:revision>
  <cp:lastPrinted>1601-01-01T00:00:00Z</cp:lastPrinted>
  <dcterms:created xsi:type="dcterms:W3CDTF">2018-08-06T10:28:59Z</dcterms:created>
  <dcterms:modified xsi:type="dcterms:W3CDTF">2024-07-16T18:06:58Z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