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61"/>
  </p:notesMasterIdLst>
  <p:handoutMasterIdLst>
    <p:handoutMasterId r:id="rId62"/>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2" r:id="rId30"/>
    <p:sldId id="2690" r:id="rId31"/>
    <p:sldId id="2691" r:id="rId32"/>
    <p:sldId id="680" r:id="rId33"/>
    <p:sldId id="2530" r:id="rId34"/>
    <p:sldId id="2531" r:id="rId35"/>
    <p:sldId id="2533" r:id="rId36"/>
    <p:sldId id="2673" r:id="rId37"/>
    <p:sldId id="2535" r:id="rId38"/>
    <p:sldId id="2536" r:id="rId39"/>
    <p:sldId id="2537" r:id="rId40"/>
    <p:sldId id="2551" r:id="rId41"/>
    <p:sldId id="2527" r:id="rId42"/>
    <p:sldId id="2675" r:id="rId43"/>
    <p:sldId id="2676" r:id="rId44"/>
    <p:sldId id="2661" r:id="rId45"/>
    <p:sldId id="2680" r:id="rId46"/>
    <p:sldId id="2585" r:id="rId47"/>
    <p:sldId id="2666" r:id="rId48"/>
    <p:sldId id="2667" r:id="rId49"/>
    <p:sldId id="315" r:id="rId50"/>
    <p:sldId id="312" r:id="rId51"/>
    <p:sldId id="318" r:id="rId52"/>
    <p:sldId id="472" r:id="rId53"/>
    <p:sldId id="473" r:id="rId54"/>
    <p:sldId id="474" r:id="rId55"/>
    <p:sldId id="480" r:id="rId56"/>
    <p:sldId id="259" r:id="rId57"/>
    <p:sldId id="260" r:id="rId58"/>
    <p:sldId id="261" r:id="rId59"/>
    <p:sldId id="2525" r:id="rId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5th - July IEEE meeting week" id="{DE843586-E506-4D30-A655-52B441F0114A}">
          <p14:sldIdLst>
            <p14:sldId id="690"/>
            <p14:sldId id="694"/>
            <p14:sldId id="2568"/>
            <p14:sldId id="2692"/>
            <p14:sldId id="2690"/>
            <p14:sldId id="2691"/>
            <p14:sldId id="680"/>
          </p14:sldIdLst>
        </p14:section>
        <p14:section name="July 16th AM1 - July IEEE meeting week" id="{D686ED55-D2EA-43E3-A87F-725BDBE41CF2}">
          <p14:sldIdLst>
            <p14:sldId id="2530"/>
            <p14:sldId id="2531"/>
            <p14:sldId id="2533"/>
            <p14:sldId id="2673"/>
            <p14:sldId id="2535"/>
          </p14:sldIdLst>
        </p14:section>
        <p14:section name="July 16th PM1 - July IEEE meeting week" id="{8E838D38-B45C-442C-8603-25CE94919C41}">
          <p14:sldIdLst>
            <p14:sldId id="2536"/>
            <p14:sldId id="2537"/>
            <p14:sldId id="2551"/>
            <p14:sldId id="2527"/>
          </p14:sldIdLst>
        </p14:section>
        <p14:section name="backup" id="{FF6EDB1C-C306-49D7-A384-68EFB90F1F12}">
          <p14:sldIdLst>
            <p14:sldId id="2675"/>
            <p14:sldId id="2676"/>
            <p14:sldId id="2661"/>
            <p14:sldId id="2680"/>
            <p14:sldId id="2585"/>
            <p14:sldId id="2666"/>
            <p14:sldId id="266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7EBF83-5E6B-46D8-9243-9B836D84B112}" v="1" dt="2024-07-15T20:25:16.328"/>
    <p1510:client id="{CA74790A-B3B6-4B67-855D-860B5CDAA196}" v="66" dt="2024-07-15T17:11:28.60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p:scale>
          <a:sx n="125" d="100"/>
          <a:sy n="125" d="100"/>
        </p:scale>
        <p:origin x="186" y="-27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notesMaster" Target="notesMasters/notesMaster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microsoft.com/office/2015/10/relationships/revisionInfo" Target="revisionInfo.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A002-4891-A508-C8F8069E6BB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A002-4891-A508-C8F8069E6BB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fld id="{EFD2B09E-7645-4A1F-B8C2-84456902BA33}" type="datetimeFigureOut">
              <a:rPr lang="en-US" smtClean="0"/>
              <a:t>7/15/2024</a:t>
            </a:fld>
            <a:endParaRPr lang="en-US"/>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fld id="{EFD2B09E-7645-4A1F-B8C2-84456902BA33}" type="datetimeFigureOut">
              <a:rPr lang="en-US" smtClean="0"/>
              <a:t>7/15/2024</a:t>
            </a:fld>
            <a:endParaRPr lang="en-US"/>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fld id="{EFD2B09E-7645-4A1F-B8C2-84456902BA33}" type="datetimeFigureOut">
              <a:rPr lang="en-US" smtClean="0"/>
              <a:t>7/15/2024</a:t>
            </a:fld>
            <a:endParaRPr lang="en-US"/>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fld id="{EFD2B09E-7645-4A1F-B8C2-84456902BA33}" type="datetimeFigureOut">
              <a:rPr lang="en-US" smtClean="0"/>
              <a:t>7/15/2024</a:t>
            </a:fld>
            <a:endParaRPr lang="en-US"/>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fld id="{EFD2B09E-7645-4A1F-B8C2-84456902BA33}" type="datetimeFigureOut">
              <a:rPr lang="en-US" smtClean="0"/>
              <a:t>7/15/2024</a:t>
            </a:fld>
            <a:endParaRPr lang="en-US"/>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fld id="{EFD2B09E-7645-4A1F-B8C2-84456902BA33}" type="datetimeFigureOut">
              <a:rPr lang="en-US" smtClean="0"/>
              <a:t>7/15/2024</a:t>
            </a:fld>
            <a:endParaRPr lang="en-US"/>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fld id="{EFD2B09E-7645-4A1F-B8C2-84456902BA33}" type="datetimeFigureOut">
              <a:rPr lang="en-US" smtClean="0"/>
              <a:t>7/15/2024</a:t>
            </a:fld>
            <a:endParaRPr lang="en-US"/>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fld id="{EFD2B09E-7645-4A1F-B8C2-84456902BA33}" type="datetimeFigureOut">
              <a:rPr lang="en-US" smtClean="0"/>
              <a:t>7/15/2024</a:t>
            </a:fld>
            <a:endParaRPr lang="en-US"/>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fld id="{EFD2B09E-7645-4A1F-B8C2-84456902BA33}" type="datetimeFigureOut">
              <a:rPr lang="en-US" smtClean="0"/>
              <a:t>7/15/2024</a:t>
            </a:fld>
            <a:endParaRPr lang="en-US"/>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fld id="{EFD2B09E-7645-4A1F-B8C2-84456902BA33}" type="datetimeFigureOut">
              <a:rPr lang="en-US" smtClean="0"/>
              <a:t>7/15/2024</a:t>
            </a:fld>
            <a:endParaRPr lang="en-US"/>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fld id="{EFD2B09E-7645-4A1F-B8C2-84456902BA33}" type="datetimeFigureOut">
              <a:rPr lang="en-US" smtClean="0"/>
              <a:t>7/15/2024</a:t>
            </a:fld>
            <a:endParaRPr lang="en-US"/>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802.11-24/945r1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FD2B09E-7645-4A1F-B8C2-84456902BA33}" type="datetimeFigureOut">
              <a:rPr lang="en-US" smtClean="0"/>
              <a:t>7/15/2024</a:t>
            </a:fld>
            <a:endParaRPr lang="en-US"/>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dkO9BB"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2024-07-15</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September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TG next steps and resulting plans for the week.</a:t>
            </a:r>
          </a:p>
          <a:p>
            <a:pPr algn="just">
              <a:spcBef>
                <a:spcPct val="20000"/>
              </a:spcBef>
              <a:buFontTx/>
              <a:buChar char="•"/>
            </a:pPr>
            <a:r>
              <a:rPr lang="en-US" sz="1800" b="0" dirty="0"/>
              <a:t>Review MDR status and any opens to MDR feedback.</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needed.</a:t>
            </a:r>
          </a:p>
          <a:p>
            <a:pPr algn="just">
              <a:spcBef>
                <a:spcPct val="20000"/>
              </a:spcBef>
              <a:buFontTx/>
              <a:buChar char="•"/>
            </a:pPr>
            <a:r>
              <a:rPr lang="en-US" sz="1800" b="0" kern="0" dirty="0"/>
              <a:t>Approve draft recirculation (special order). </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8699789"/>
              </p:ext>
            </p:extLst>
          </p:nvPr>
        </p:nvGraphicFramePr>
        <p:xfrm>
          <a:off x="911424" y="1265032"/>
          <a:ext cx="9330483" cy="3809824"/>
        </p:xfrm>
        <a:graphic>
          <a:graphicData uri="http://schemas.openxmlformats.org/drawingml/2006/table">
            <a:tbl>
              <a:tblPr firstRow="1" bandRow="1">
                <a:tableStyleId>{21E4AEA4-8DFA-4A89-87EB-49C32662AFE0}</a:tableStyleId>
              </a:tblPr>
              <a:tblGrid>
                <a:gridCol w="1045206">
                  <a:extLst>
                    <a:ext uri="{9D8B030D-6E8A-4147-A177-3AD203B41FA5}">
                      <a16:colId xmlns:a16="http://schemas.microsoft.com/office/drawing/2014/main" val="20000"/>
                    </a:ext>
                  </a:extLst>
                </a:gridCol>
                <a:gridCol w="1552408">
                  <a:extLst>
                    <a:ext uri="{9D8B030D-6E8A-4147-A177-3AD203B41FA5}">
                      <a16:colId xmlns:a16="http://schemas.microsoft.com/office/drawing/2014/main" val="20001"/>
                    </a:ext>
                  </a:extLst>
                </a:gridCol>
                <a:gridCol w="5163071">
                  <a:extLst>
                    <a:ext uri="{9D8B030D-6E8A-4147-A177-3AD203B41FA5}">
                      <a16:colId xmlns:a16="http://schemas.microsoft.com/office/drawing/2014/main" val="20002"/>
                    </a:ext>
                  </a:extLst>
                </a:gridCol>
                <a:gridCol w="156979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 10 mins</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 20 mins</a:t>
                      </a:r>
                    </a:p>
                  </a:txBody>
                  <a:tcPr marT="45712" marB="45712"/>
                </a:tc>
                <a:extLst>
                  <a:ext uri="{0D108BD9-81ED-4DB2-BD59-A6C34878D82A}">
                    <a16:rowId xmlns:a16="http://schemas.microsoft.com/office/drawing/2014/main" val="123762907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11-24-954</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30 mins</a:t>
                      </a:r>
                    </a:p>
                    <a:p>
                      <a:endParaRPr lang="en-US" sz="1400" dirty="0"/>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11-24-1080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LB286 comment resolution CID2003</a:t>
                      </a:r>
                    </a:p>
                  </a:txBody>
                  <a:tcPr marT="45712" marB="45712"/>
                </a:tc>
                <a:tc>
                  <a:txBody>
                    <a:bodyPr/>
                    <a:lstStyle/>
                    <a:p>
                      <a:r>
                        <a:rPr lang="en-US" sz="1400" dirty="0"/>
                        <a:t>CR, 20min</a:t>
                      </a:r>
                    </a:p>
                  </a:txBody>
                  <a:tcPr marT="45712" marB="45712"/>
                </a:tc>
                <a:extLst>
                  <a:ext uri="{0D108BD9-81ED-4DB2-BD59-A6C34878D82A}">
                    <a16:rowId xmlns:a16="http://schemas.microsoft.com/office/drawing/2014/main" val="208133428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457751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15</a:t>
            </a:r>
            <a:r>
              <a:rPr lang="en-US" altLang="en-US" baseline="30000" dirty="0">
                <a:solidFill>
                  <a:schemeClr val="tx2"/>
                </a:solidFill>
              </a:rPr>
              <a:t>th</a:t>
            </a:r>
            <a:r>
              <a:rPr lang="en-US" altLang="en-US" dirty="0">
                <a:solidFill>
                  <a:schemeClr val="tx2"/>
                </a:solidFill>
              </a:rPr>
              <a:t> PM2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TG next steps and resulting plans for the week.</a:t>
            </a:r>
          </a:p>
          <a:p>
            <a:pPr algn="just">
              <a:spcBef>
                <a:spcPct val="20000"/>
              </a:spcBef>
              <a:buFontTx/>
              <a:buChar char="•"/>
            </a:pPr>
            <a:r>
              <a:rPr lang="en-US" sz="1600" b="0" dirty="0"/>
              <a:t>Review MDR status and any opens to MDR feedback.</a:t>
            </a:r>
          </a:p>
          <a:p>
            <a:pPr algn="just">
              <a:spcBef>
                <a:spcPct val="20000"/>
              </a:spcBef>
              <a:buFontTx/>
              <a:buChar char="•"/>
            </a:pPr>
            <a:r>
              <a:rPr lang="en-US" sz="1600" b="0" dirty="0"/>
              <a:t>LB286 Comment resolution.</a:t>
            </a:r>
            <a:endParaRPr lang="en-US" altLang="en-US" sz="1600" b="0" dirty="0"/>
          </a:p>
          <a:p>
            <a:pPr algn="just">
              <a:spcBef>
                <a:spcPct val="20000"/>
              </a:spcBef>
              <a:buFontTx/>
              <a:buChar char="•"/>
            </a:pPr>
            <a:r>
              <a:rPr lang="en-US" sz="1600" b="0" dirty="0"/>
              <a:t>Review LB286 progress and MDR feedback plans – editor.</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69426875"/>
              </p:ext>
            </p:extLst>
          </p:nvPr>
        </p:nvGraphicFramePr>
        <p:xfrm>
          <a:off x="914401" y="1260086"/>
          <a:ext cx="10460566" cy="237732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 10min</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25min</a:t>
                      </a:r>
                    </a:p>
                  </a:txBody>
                  <a:tcPr marT="45712" marB="45712"/>
                </a:tc>
                <a:extLst>
                  <a:ext uri="{0D108BD9-81ED-4DB2-BD59-A6C34878D82A}">
                    <a16:rowId xmlns:a16="http://schemas.microsoft.com/office/drawing/2014/main" val="3066023250"/>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283045369"/>
                  </a:ext>
                </a:extLst>
              </a:tr>
              <a:tr h="0">
                <a:tc>
                  <a:txBody>
                    <a:bodyPr/>
                    <a:lstStyle/>
                    <a:p>
                      <a:r>
                        <a:rPr lang="en-US" sz="1400" kern="1200" dirty="0">
                          <a:solidFill>
                            <a:schemeClr val="dk1"/>
                          </a:solidFill>
                          <a:latin typeface="+mn-lt"/>
                          <a:ea typeface="+mn-ea"/>
                          <a:cs typeface="+mn-cs"/>
                        </a:rPr>
                        <a:t>11-24-1080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LB286 comment resolution CID2003</a:t>
                      </a:r>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0691B-B40C-3B78-DAC0-7EA73FFC3F9A}"/>
              </a:ext>
            </a:extLst>
          </p:cNvPr>
          <p:cNvSpPr>
            <a:spLocks noGrp="1"/>
          </p:cNvSpPr>
          <p:nvPr>
            <p:ph type="title"/>
          </p:nvPr>
        </p:nvSpPr>
        <p:spPr/>
        <p:txBody>
          <a:bodyPr/>
          <a:lstStyle/>
          <a:p>
            <a:r>
              <a:rPr lang="en-US" sz="4000" b="0" dirty="0"/>
              <a:t>Review TG next steps and plans for the week</a:t>
            </a:r>
            <a:endParaRPr lang="en-US" sz="4000" dirty="0"/>
          </a:p>
        </p:txBody>
      </p:sp>
      <p:sp>
        <p:nvSpPr>
          <p:cNvPr id="3" name="Content Placeholder 2">
            <a:extLst>
              <a:ext uri="{FF2B5EF4-FFF2-40B4-BE49-F238E27FC236}">
                <a16:creationId xmlns:a16="http://schemas.microsoft.com/office/drawing/2014/main" id="{5BFE6DAA-7385-5654-6BBA-8039F5A98202}"/>
              </a:ext>
            </a:extLst>
          </p:cNvPr>
          <p:cNvSpPr>
            <a:spLocks noGrp="1"/>
          </p:cNvSpPr>
          <p:nvPr>
            <p:ph idx="1"/>
          </p:nvPr>
        </p:nvSpPr>
        <p:spPr>
          <a:xfrm>
            <a:off x="914401" y="1981202"/>
            <a:ext cx="10361084" cy="1770880"/>
          </a:xfrm>
        </p:spPr>
        <p:txBody>
          <a:bodyPr/>
          <a:lstStyle/>
          <a:p>
            <a:pPr>
              <a:buFont typeface="Arial" panose="020B0604020202020204" pitchFamily="34" charset="0"/>
              <a:buChar char="•"/>
            </a:pPr>
            <a:r>
              <a:rPr lang="en-US" sz="2000" b="0" dirty="0"/>
              <a:t>Response to LB 286 and MDR feedback near completion.</a:t>
            </a:r>
          </a:p>
          <a:p>
            <a:pPr>
              <a:buFont typeface="Arial" panose="020B0604020202020204" pitchFamily="34" charset="0"/>
              <a:buChar char="•"/>
            </a:pPr>
            <a:r>
              <a:rPr lang="en-US" sz="2000" b="0" dirty="0"/>
              <a:t>D2.0 has substantial changes.</a:t>
            </a:r>
          </a:p>
          <a:p>
            <a:pPr>
              <a:buFont typeface="Arial" panose="020B0604020202020204" pitchFamily="34" charset="0"/>
              <a:buChar char="•"/>
            </a:pPr>
            <a:r>
              <a:rPr lang="en-US" sz="2000" b="0" dirty="0"/>
              <a:t>To go to SA ballot stage an unchanged draft is required.</a:t>
            </a:r>
          </a:p>
          <a:p>
            <a:pPr>
              <a:buFont typeface="Arial" panose="020B0604020202020204" pitchFamily="34" charset="0"/>
              <a:buChar char="•"/>
            </a:pPr>
            <a:r>
              <a:rPr lang="en-US" sz="2000" b="0" dirty="0"/>
              <a:t>Generate D3.0 out of the meeting.</a:t>
            </a:r>
          </a:p>
        </p:txBody>
      </p:sp>
      <p:sp>
        <p:nvSpPr>
          <p:cNvPr id="4" name="Slide Number Placeholder 3">
            <a:extLst>
              <a:ext uri="{FF2B5EF4-FFF2-40B4-BE49-F238E27FC236}">
                <a16:creationId xmlns:a16="http://schemas.microsoft.com/office/drawing/2014/main" id="{2EC99F61-7A4F-32DC-0324-EA272118331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A019A66-9A74-1900-8FA7-868F23834FC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E55671-AD9F-9382-974B-0BAEF2129DC8}"/>
              </a:ext>
            </a:extLst>
          </p:cNvPr>
          <p:cNvSpPr>
            <a:spLocks noGrp="1"/>
          </p:cNvSpPr>
          <p:nvPr>
            <p:ph type="dt" idx="15"/>
          </p:nvPr>
        </p:nvSpPr>
        <p:spPr/>
        <p:txBody>
          <a:bodyPr/>
          <a:lstStyle/>
          <a:p>
            <a:r>
              <a:rPr lang="en-US"/>
              <a:t>July 2024</a:t>
            </a:r>
            <a:endParaRPr lang="en-GB" dirty="0"/>
          </a:p>
        </p:txBody>
      </p:sp>
      <p:graphicFrame>
        <p:nvGraphicFramePr>
          <p:cNvPr id="7" name="Chart 6">
            <a:extLst>
              <a:ext uri="{FF2B5EF4-FFF2-40B4-BE49-F238E27FC236}">
                <a16:creationId xmlns:a16="http://schemas.microsoft.com/office/drawing/2014/main" id="{23E6F815-7389-4E26-18CA-419D64C88C91}"/>
              </a:ext>
            </a:extLst>
          </p:cNvPr>
          <p:cNvGraphicFramePr/>
          <p:nvPr>
            <p:extLst>
              <p:ext uri="{D42A27DB-BD31-4B8C-83A1-F6EECF244321}">
                <p14:modId xmlns:p14="http://schemas.microsoft.com/office/powerpoint/2010/main" val="3301393196"/>
              </p:ext>
            </p:extLst>
          </p:nvPr>
        </p:nvGraphicFramePr>
        <p:xfrm>
          <a:off x="7411453" y="3621632"/>
          <a:ext cx="4661211" cy="2903712"/>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2">
            <a:extLst>
              <a:ext uri="{FF2B5EF4-FFF2-40B4-BE49-F238E27FC236}">
                <a16:creationId xmlns:a16="http://schemas.microsoft.com/office/drawing/2014/main" id="{81FB0260-FB85-61C6-D635-6BDC98921B60}"/>
              </a:ext>
            </a:extLst>
          </p:cNvPr>
          <p:cNvSpPr txBox="1">
            <a:spLocks/>
          </p:cNvSpPr>
          <p:nvPr/>
        </p:nvSpPr>
        <p:spPr bwMode="auto">
          <a:xfrm>
            <a:off x="914401" y="3476498"/>
            <a:ext cx="6765775" cy="24727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Go to a recirculation ballot and receive minimal comments.</a:t>
            </a:r>
          </a:p>
          <a:p>
            <a:pPr>
              <a:buFont typeface="Arial" panose="020B0604020202020204" pitchFamily="34" charset="0"/>
              <a:buChar char="•"/>
            </a:pPr>
            <a:r>
              <a:rPr lang="en-US" sz="2000" b="0" kern="0" dirty="0"/>
              <a:t>Comments results in no changes to D3.0.</a:t>
            </a:r>
          </a:p>
          <a:p>
            <a:pPr>
              <a:buFont typeface="Arial" panose="020B0604020202020204" pitchFamily="34" charset="0"/>
              <a:buChar char="•"/>
            </a:pPr>
            <a:r>
              <a:rPr lang="en-US" sz="2000" b="0" kern="0" dirty="0"/>
              <a:t>Generate a report to EC on unsatisfied commenters.</a:t>
            </a:r>
          </a:p>
          <a:p>
            <a:pPr>
              <a:buFont typeface="Arial" panose="020B0604020202020204" pitchFamily="34" charset="0"/>
              <a:buChar char="•"/>
            </a:pPr>
            <a:r>
              <a:rPr lang="en-US" sz="2000" b="0" kern="0" dirty="0"/>
              <a:t>Request an unconditional SA ballot initiation out of the September meeting. </a:t>
            </a:r>
          </a:p>
        </p:txBody>
      </p:sp>
    </p:spTree>
    <p:extLst>
      <p:ext uri="{BB962C8B-B14F-4D97-AF65-F5344CB8AC3E}">
        <p14:creationId xmlns:p14="http://schemas.microsoft.com/office/powerpoint/2010/main" val="2885587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and MDR feedback Status </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a:t>TGbk</a:t>
            </a:r>
            <a:r>
              <a:rPr lang="en-US" dirty="0"/>
              <a:t> editor led discussion.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and progress: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resolution status (received/resolved):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 72/66</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983536446"/>
              </p:ext>
            </p:extLst>
          </p:nvPr>
        </p:nvGraphicFramePr>
        <p:xfrm>
          <a:off x="7622649" y="1268760"/>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496021876"/>
              </p:ext>
            </p:extLst>
          </p:nvPr>
        </p:nvGraphicFramePr>
        <p:xfrm>
          <a:off x="7192996" y="3787748"/>
          <a:ext cx="4661211" cy="26397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16</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16</a:t>
            </a:r>
            <a:r>
              <a:rPr lang="en-US" altLang="en-US" baseline="30000" dirty="0">
                <a:solidFill>
                  <a:schemeClr val="tx2"/>
                </a:solidFill>
              </a:rPr>
              <a:t>th</a:t>
            </a:r>
            <a:r>
              <a:rPr lang="en-US" altLang="en-US" dirty="0">
                <a:solidFill>
                  <a:schemeClr val="tx2"/>
                </a:solidFill>
              </a:rPr>
              <a:t> AM1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7750054"/>
              </p:ext>
            </p:extLst>
          </p:nvPr>
        </p:nvGraphicFramePr>
        <p:xfrm>
          <a:off x="914401" y="1260086"/>
          <a:ext cx="10460566" cy="20725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731993483"/>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15min (motion)</a:t>
                      </a:r>
                    </a:p>
                  </a:txBody>
                  <a:tcPr marT="45712" marB="45712"/>
                </a:tc>
                <a:extLst>
                  <a:ext uri="{0D108BD9-81ED-4DB2-BD59-A6C34878D82A}">
                    <a16:rowId xmlns:a16="http://schemas.microsoft.com/office/drawing/2014/main" val="702414741"/>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2974165296"/>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LB279 completion status (5min – Roy)</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03332890"/>
              </p:ext>
            </p:extLst>
          </p:nvPr>
        </p:nvGraphicFramePr>
        <p:xfrm>
          <a:off x="914401" y="1260086"/>
          <a:ext cx="10460566" cy="32612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15min (motion)</a:t>
                      </a:r>
                    </a:p>
                  </a:txBody>
                  <a:tcPr marT="45712" marB="45712"/>
                </a:tc>
                <a:extLst>
                  <a:ext uri="{0D108BD9-81ED-4DB2-BD59-A6C34878D82A}">
                    <a16:rowId xmlns:a16="http://schemas.microsoft.com/office/drawing/2014/main" val="2568658642"/>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5565443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C0C0C0"/>
                        </a:highlight>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26453959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2024 IEEE 802.11 meeting week, and teleconferences running between the July and September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682270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July IEEE 802 wireless plenary session:</a:t>
            </a:r>
            <a:endParaRPr lang="en-US" sz="2000" b="0" dirty="0"/>
          </a:p>
          <a:p>
            <a:pPr>
              <a:buFont typeface="Arial" panose="020B0604020202020204" pitchFamily="34" charset="0"/>
              <a:buChar char="•"/>
            </a:pPr>
            <a:r>
              <a:rPr lang="en-US" sz="2000" b="0" dirty="0"/>
              <a:t>This meeting is part of the July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153604</TotalTime>
  <Words>5358</Words>
  <Application>Microsoft Office PowerPoint</Application>
  <PresentationFormat>Widescreen</PresentationFormat>
  <Paragraphs>783</Paragraphs>
  <Slides>58</Slides>
  <Notes>14</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58</vt:i4>
      </vt:variant>
    </vt:vector>
  </HeadingPairs>
  <TitlesOfParts>
    <vt:vector size="71" baseType="lpstr">
      <vt:lpstr>Aptos</vt:lpstr>
      <vt:lpstr>Aptos Display</vt:lpstr>
      <vt:lpstr>Arial</vt:lpstr>
      <vt:lpstr>Arial Unicode MS</vt:lpstr>
      <vt:lpstr>Calibri</vt:lpstr>
      <vt:lpstr>DejaVu Sans</vt:lpstr>
      <vt:lpstr>Monotype Sorts</vt:lpstr>
      <vt:lpstr>Montserrat</vt:lpstr>
      <vt:lpstr>Times</vt:lpstr>
      <vt:lpstr>Times New Roman</vt:lpstr>
      <vt:lpstr>Office Theme</vt:lpstr>
      <vt:lpstr>Custom Design</vt:lpstr>
      <vt:lpstr>Document</vt:lpstr>
      <vt:lpstr>TGbk Next Generation Positioning  Agenda for the July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Plenary Meeting Week Agenda</vt:lpstr>
      <vt:lpstr>Submission List for the week (1)</vt:lpstr>
      <vt:lpstr>July IEEE Meeting –  July 15th PM2 </vt:lpstr>
      <vt:lpstr>Submission List for the July 15th meeting</vt:lpstr>
      <vt:lpstr>Consider Motions</vt:lpstr>
      <vt:lpstr>Review TG next steps and plans for the week</vt:lpstr>
      <vt:lpstr>LB 286 and MDR feedback Status </vt:lpstr>
      <vt:lpstr>Review Submissions</vt:lpstr>
      <vt:lpstr>PowerPoint Presentation</vt:lpstr>
      <vt:lpstr>July IEEE Meeting –  July 16th AM1</vt:lpstr>
      <vt:lpstr>Submission List for the July 16th AM1</vt:lpstr>
      <vt:lpstr>Consider telecon minutes </vt:lpstr>
      <vt:lpstr>Review Submissions</vt:lpstr>
      <vt:lpstr>PowerPoint Presentation</vt:lpstr>
      <vt:lpstr>July IEEE Meeting –  16th PM1</vt:lpstr>
      <vt:lpstr>Submission List for the May 16th PM1 meeting</vt:lpstr>
      <vt:lpstr>AOB</vt:lpstr>
      <vt:lpstr>PowerPoint Presentation</vt:lpstr>
      <vt:lpstr>May IEEE Meeting –  May 16th PM1</vt:lpstr>
      <vt:lpstr>Submission List for the May 16th PM1</vt:lpstr>
      <vt:lpstr>Review Submissions</vt:lpstr>
      <vt:lpstr>TGbk Projected Timeline (previous)</vt:lpstr>
      <vt:lpstr>Scheduled TGbk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Ali Raissinia</cp:lastModifiedBy>
  <cp:revision>765</cp:revision>
  <cp:lastPrinted>1601-01-01T00:00:00Z</cp:lastPrinted>
  <dcterms:created xsi:type="dcterms:W3CDTF">2018-08-06T10:28:59Z</dcterms:created>
  <dcterms:modified xsi:type="dcterms:W3CDTF">2024-07-15T22:04:05Z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