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3"/>
    <p:sldId id="369" r:id="rId4"/>
    <p:sldId id="380" r:id="rId5"/>
    <p:sldId id="404" r:id="rId6"/>
    <p:sldId id="389" r:id="rId7"/>
    <p:sldId id="391" r:id="rId8"/>
    <p:sldId id="390" r:id="rId9"/>
    <p:sldId id="397" r:id="rId10"/>
    <p:sldId id="399" r:id="rId11"/>
    <p:sldId id="400" r:id="rId12"/>
    <p:sldId id="386" r:id="rId13"/>
    <p:sldId id="265" r:id="rId14"/>
    <p:sldId id="29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4-07-09T17:10:01.980" idx="2">
    <p:pos x="7000" y="986"/>
    <p:text>service interruption time?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4-07-09T17:46:26.614" idx="3">
    <p:pos x="7114" y="442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85667" y="332740"/>
            <a:ext cx="3175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934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970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Jun.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Some thought on the data plane of seamless roaming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PTKSA &amp; PTKSA transfer topic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If the group agree the PTKSA can transfer from one AP MLD to another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Then it’s possible for a non-AP MLD to receive the same buffered data via two links that are set up with AP MLD1 and AP MLD2 respectively.</a:t>
            </a:r>
            <a:endParaRPr lang="en-US"/>
          </a:p>
          <a:p>
            <a:endParaRPr lang="en-US"/>
          </a:p>
          <a:p>
            <a:r>
              <a:rPr lang="en-US">
                <a:sym typeface="+mn-ea"/>
              </a:rPr>
              <a:t>If the group disagree that the PTKSA transfer between two AP MLDs</a:t>
            </a:r>
            <a:endParaRPr lang="en-US">
              <a:sym typeface="+mn-ea"/>
            </a:endParaRPr>
          </a:p>
          <a:p>
            <a:pPr marL="571500" lvl="2" indent="-342900">
              <a:buFont typeface="Wingdings" panose="05000000000000000000" charset="0"/>
              <a:buChar char="Ø"/>
            </a:pPr>
            <a:r>
              <a:rPr lang="en-US" sz="2000">
                <a:sym typeface="+mn-ea"/>
              </a:rPr>
              <a:t> Then the non-AP MLD should receive the buffered data using PTK1 via AP1.</a:t>
            </a:r>
            <a:endParaRPr lang="en-US" sz="2000">
              <a:sym typeface="+mn-ea"/>
            </a:endParaRPr>
          </a:p>
          <a:p>
            <a:pPr marL="571500" lvl="2" indent="-342900">
              <a:buFont typeface="Wingdings" panose="05000000000000000000" charset="0"/>
              <a:buChar char="Ø"/>
            </a:pPr>
            <a:r>
              <a:rPr lang="en-US" sz="1800">
                <a:sym typeface="+mn-ea"/>
              </a:rPr>
              <a:t> And t</a:t>
            </a:r>
            <a:r>
              <a:rPr lang="en-US" sz="2000">
                <a:sym typeface="+mn-ea"/>
              </a:rPr>
              <a:t>he n</a:t>
            </a:r>
            <a:r>
              <a:rPr lang="en-US" sz="2000">
                <a:sym typeface="+mn-ea"/>
              </a:rPr>
              <a:t>on-AP MLD should switch its PTK from PTK1 to PTK2 to receive the buffered data via AP2.</a:t>
            </a:r>
            <a:endParaRPr lang="en-US" sz="180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We analyse the status and make some comparison between different roaming solution</a:t>
            </a:r>
            <a:endParaRPr lang="en-US"/>
          </a:p>
          <a:p>
            <a:r>
              <a:rPr lang="en-US"/>
              <a:t>Provide some ideas on data plane enhancement solution for seamless roaming</a:t>
            </a:r>
            <a:endParaRPr lang="en-US"/>
          </a:p>
          <a:p>
            <a:r>
              <a:rPr lang="en-US"/>
              <a:t>Provide some thought on BA session and PKTSA transfer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24/0679r0 thoughts-on-functionality-and-security-architecture-for-uhr-seamless-roaming.pptx</a:t>
            </a:r>
            <a:endParaRPr lang="en-US" dirty="0"/>
          </a:p>
          <a:p>
            <a:r>
              <a:rPr lang="en-US" dirty="0"/>
              <a:t>24/0349r3 enhanced-fast-bss-transition.pptx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815320" cy="4572000"/>
          </a:xfrm>
        </p:spPr>
        <p:txBody>
          <a:bodyPr/>
          <a:p>
            <a:r>
              <a:rPr lang="en-US"/>
              <a:t>A blunch of seamless roaming contributions discussed with following aspects in UHR and TGbn</a:t>
            </a:r>
            <a:endParaRPr lang="en-US"/>
          </a:p>
          <a:p>
            <a:pPr lvl="1"/>
            <a:r>
              <a:rPr lang="en-US"/>
              <a:t>Based on PTKSA shared solution</a:t>
            </a:r>
            <a:endParaRPr lang="en-US"/>
          </a:p>
          <a:p>
            <a:pPr lvl="1"/>
            <a:r>
              <a:rPr lang="en-US"/>
              <a:t>Based on FT enhancment solution</a:t>
            </a:r>
            <a:endParaRPr lang="en-US"/>
          </a:p>
          <a:p>
            <a:pPr lvl="1"/>
            <a:r>
              <a:rPr lang="en-US"/>
              <a:t>Context shared solution</a:t>
            </a:r>
            <a:endParaRPr lang="en-US"/>
          </a:p>
          <a:p>
            <a:pPr lvl="1"/>
            <a:r>
              <a:rPr lang="en-US"/>
              <a:t>Set-up links with two AP MLDs during roaming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Regardless any design of control plane, we focus on the DL data plane enhancement for seamless roaming i</a:t>
            </a:r>
            <a:r>
              <a:rPr lang="en-US">
                <a:sym typeface="+mn-ea"/>
              </a:rPr>
              <a:t>n this contributions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the service interruption issue on FT feature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24275" y="3471545"/>
            <a:ext cx="7422515" cy="303149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694690" y="1549400"/>
            <a:ext cx="1040257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The following figure depicts the exactly service interruption issue based on FT protocol(copy from Reference1), that’s, the totally duration is up to 22ms(5ms+5ms+12ms), that’s, 22 buffered packets are dropped on AP1.</a:t>
            </a:r>
            <a:endParaRPr lang="en-US"/>
          </a:p>
          <a:p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/>
              <a:t>Customer’s test method</a:t>
            </a:r>
            <a:endParaRPr lang="en-US" b="1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/>
              <a:t>UDP </a:t>
            </a:r>
            <a:r>
              <a:rPr lang="en-US" dirty="0" err="1">
                <a:sym typeface="+mn-ea"/>
              </a:rPr>
              <a:t>DL</a:t>
            </a:r>
            <a:r>
              <a:rPr lang="en-US" dirty="0">
                <a:sym typeface="+mn-ea"/>
              </a:rPr>
              <a:t> traffic flows from the bridge on DS to the STA with the iperf tool (small packets every 1ms).</a:t>
            </a:r>
            <a:endParaRPr lang="en-US" dirty="0">
              <a:sym typeface="+mn-ea"/>
            </a:endParaRPr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/>
              <a:t>Calculate the </a:t>
            </a:r>
            <a:r>
              <a:rPr lang="en-US">
                <a:sym typeface="+mn-ea"/>
              </a:rPr>
              <a:t>number(N) of </a:t>
            </a:r>
            <a:r>
              <a:rPr lang="en-US"/>
              <a:t>data missing during roaming, and then the interruption delay equal to N ms (N*1ms).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 a kind of implemention of VBSS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 2"/>
          <p:cNvSpPr/>
          <p:nvPr/>
        </p:nvSpPr>
        <p:spPr bwMode="auto">
          <a:xfrm>
            <a:off x="7484110" y="2390775"/>
            <a:ext cx="111125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652760" y="2393950"/>
            <a:ext cx="110236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60314" y="2248440"/>
            <a:ext cx="68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 dirty="0"/>
              <a:t>DS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947658" y="2114550"/>
            <a:ext cx="335280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964249" y="2114550"/>
            <a:ext cx="0" cy="2764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>
            <a:endCxn id="7" idx="0"/>
          </p:cNvCxnSpPr>
          <p:nvPr/>
        </p:nvCxnSpPr>
        <p:spPr bwMode="auto">
          <a:xfrm>
            <a:off x="11203940" y="2114550"/>
            <a:ext cx="0" cy="2794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8994943" y="3311163"/>
            <a:ext cx="12954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STA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>
            <a:endCxn id="21" idx="0"/>
          </p:cNvCxnSpPr>
          <p:nvPr/>
        </p:nvCxnSpPr>
        <p:spPr bwMode="auto">
          <a:xfrm>
            <a:off x="8138158" y="2904858"/>
            <a:ext cx="1504485" cy="4063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7" idx="2"/>
            <a:endCxn id="21" idx="0"/>
          </p:cNvCxnSpPr>
          <p:nvPr/>
        </p:nvCxnSpPr>
        <p:spPr bwMode="auto">
          <a:xfrm flipH="1">
            <a:off x="9642475" y="2851245"/>
            <a:ext cx="1561465" cy="4597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Arc 27"/>
          <p:cNvSpPr/>
          <p:nvPr/>
        </p:nvSpPr>
        <p:spPr bwMode="auto">
          <a:xfrm>
            <a:off x="8890400" y="2930090"/>
            <a:ext cx="1371600" cy="482506"/>
          </a:xfrm>
          <a:prstGeom prst="arc">
            <a:avLst>
              <a:gd name="adj1" fmla="val 10992350"/>
              <a:gd name="adj2" fmla="val 0"/>
            </a:avLst>
          </a:prstGeom>
          <a:noFill/>
          <a:ln w="34925" cap="flat" cmpd="sng" algn="ctr">
            <a:solidFill>
              <a:srgbClr val="92D050"/>
            </a:solidFill>
            <a:prstDash val="solid"/>
            <a:round/>
            <a:headEnd type="triangl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9215224" y="1888595"/>
            <a:ext cx="876300" cy="362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switch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9624059" y="1693901"/>
            <a:ext cx="0" cy="192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8"/>
          <p:cNvSpPr txBox="1"/>
          <p:nvPr/>
        </p:nvSpPr>
        <p:spPr>
          <a:xfrm>
            <a:off x="8595360" y="263207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-50dbm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9968865" y="272605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-50dbm</a:t>
            </a:r>
            <a:endParaRPr lang="en-US"/>
          </a:p>
        </p:txBody>
      </p:sp>
      <p:sp>
        <p:nvSpPr>
          <p:cNvPr id="15" name="Text Box 14"/>
          <p:cNvSpPr txBox="1"/>
          <p:nvPr/>
        </p:nvSpPr>
        <p:spPr>
          <a:xfrm>
            <a:off x="61595" y="2042795"/>
            <a:ext cx="8223885" cy="41160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/>
              <a:t>At the begining, STA(non-AP MLD) associate with AP1(AP MLD1).</a:t>
            </a:r>
            <a:endParaRPr lang="en-US" sz="2000" b="1"/>
          </a:p>
          <a:p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/>
              <a:t>Once the network detect the STA move far from AP1(on router1)</a:t>
            </a:r>
            <a:endParaRPr lang="en-US" sz="2000" b="1"/>
          </a:p>
          <a:p>
            <a:pPr marL="742950" lvl="1" indent="-285750">
              <a:buFont typeface="Wingdings" panose="05000000000000000000" charset="0"/>
              <a:buChar char="Ø"/>
            </a:pPr>
            <a:r>
              <a:rPr lang="en-US"/>
              <a:t>e.g. RSSI is droppred from -40dbm to -50dbm.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/>
              <a:t>The network will clone AP1(AP11) on router2 when the old link quality is still good.</a:t>
            </a:r>
            <a:endParaRPr lang="en-US" sz="20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DS switches to new AP1</a:t>
            </a:r>
            <a:endParaRPr lang="en-US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Context transfer(PN,SN) along with PTK from AP1 to AP11.</a:t>
            </a:r>
            <a:endParaRPr lang="en-US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Deliver all the buffered data to STA via AP1, and then close AP1.</a:t>
            </a:r>
            <a:endParaRPr lang="en-US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AP11 on router2 becomes a new serving AP </a:t>
            </a:r>
            <a:endParaRPr lang="en-US"/>
          </a:p>
          <a:p>
            <a:pPr indent="0">
              <a:buFont typeface="Arial" panose="020B0604020202020204" pitchFamily="34" charset="0"/>
              <a:buNone/>
            </a:pPr>
            <a:endParaRPr lang="en-US" sz="20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/>
              <a:t>AP1 following STA’s movement moves from one router to another in the same ESS, and it’s a network dominant roaming solution.</a:t>
            </a:r>
            <a:endParaRPr lang="en-US" sz="2000" b="1"/>
          </a:p>
          <a:p>
            <a:pPr marL="800100" lvl="1" indent="-342900">
              <a:buFont typeface="Wingdings" panose="05000000000000000000" charset="0"/>
              <a:buChar char="Ø"/>
            </a:pPr>
            <a:r>
              <a:rPr lang="en-US"/>
              <a:t>STA isn’t aware of the roaming happened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status of roaming delay in different neworks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06760" cy="4572000"/>
          </a:xfrm>
        </p:spPr>
        <p:txBody>
          <a:bodyPr/>
          <a:p>
            <a:r>
              <a:rPr lang="en-US"/>
              <a:t>11r: the interruption delay is about 20ms</a:t>
            </a:r>
            <a:endParaRPr lang="en-US"/>
          </a:p>
          <a:p>
            <a:endParaRPr lang="en-US"/>
          </a:p>
          <a:p>
            <a:r>
              <a:rPr lang="en-US"/>
              <a:t>VBSS: Known from the commerical market, the </a:t>
            </a:r>
            <a:r>
              <a:rPr lang="en-US">
                <a:sym typeface="+mn-ea"/>
              </a:rPr>
              <a:t>interruption </a:t>
            </a:r>
            <a:r>
              <a:rPr lang="en-US"/>
              <a:t>delay is less than 10ms.</a:t>
            </a:r>
            <a:endParaRPr lang="en-US"/>
          </a:p>
          <a:p>
            <a:endParaRPr lang="en-US"/>
          </a:p>
          <a:p>
            <a:r>
              <a:rPr lang="en-US"/>
              <a:t>11bn seamless roaming: It will be attractive to the customer only if the </a:t>
            </a:r>
            <a:r>
              <a:rPr lang="en-US">
                <a:sym typeface="+mn-ea"/>
              </a:rPr>
              <a:t>interruption </a:t>
            </a:r>
            <a:r>
              <a:rPr lang="en-US"/>
              <a:t>delay can be less than 5ms(or 0 packets lost).</a:t>
            </a:r>
            <a:endParaRPr lang="en-US"/>
          </a:p>
          <a:p>
            <a:endParaRPr lang="en-US"/>
          </a:p>
          <a:p>
            <a:pPr marL="0" lvl="1"/>
            <a:r>
              <a:rPr lang="en-US" dirty="0">
                <a:solidFill>
                  <a:srgbClr val="FF0000"/>
                </a:solidFill>
                <a:sym typeface="+mn-ea"/>
              </a:rPr>
              <a:t>Note: Assuming the backhaul is wired backhaul(Interruption delay in wireless backhaul, who cares?)</a:t>
            </a:r>
            <a:endParaRPr lang="en-US" kern="0" dirty="0">
              <a:solidFill>
                <a:srgbClr val="FF0000"/>
              </a:solidFill>
            </a:endParaRPr>
          </a:p>
          <a:p>
            <a:endParaRPr lang="en-US" kern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3251"/>
            <a:ext cx="10363200" cy="914399"/>
          </a:xfrm>
        </p:spPr>
        <p:txBody>
          <a:bodyPr/>
          <a:p>
            <a:r>
              <a:rPr lang="en-US"/>
              <a:t>The comparision between different roaming directions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945" y="1174750"/>
            <a:ext cx="6881495" cy="4996180"/>
          </a:xfrm>
        </p:spPr>
        <p:txBody>
          <a:bodyPr/>
          <a:p>
            <a:r>
              <a:rPr lang="en-US" sz="2000"/>
              <a:t>802.11r </a:t>
            </a:r>
            <a:endParaRPr lang="en-US" sz="2000"/>
          </a:p>
          <a:p>
            <a:pPr lvl="1">
              <a:buFont typeface="Wingdings" panose="05000000000000000000" charset="0"/>
              <a:buChar char="Ø"/>
            </a:pPr>
            <a:r>
              <a:rPr lang="en-US" sz="1800" b="0"/>
              <a:t>It features STA dominant roaming framework</a:t>
            </a:r>
            <a:endParaRPr lang="en-US" sz="1800" b="0"/>
          </a:p>
          <a:p>
            <a:pPr lvl="1">
              <a:buFont typeface="Wingdings" panose="05000000000000000000" charset="0"/>
              <a:buChar char="Ø"/>
            </a:pPr>
            <a:r>
              <a:rPr lang="en-US" sz="1800" b="0"/>
              <a:t>STA decides to reassociate with another AP based very week RSSI(-75dbm),</a:t>
            </a:r>
            <a:endParaRPr lang="en-US" sz="1800" b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b="1"/>
              <a:t>VBSS</a:t>
            </a:r>
            <a:endParaRPr lang="en-US" sz="2000" b="1"/>
          </a:p>
          <a:p>
            <a:pPr lvl="1">
              <a:buFont typeface="Wingdings" panose="05000000000000000000" charset="0"/>
              <a:buChar char="Ø"/>
            </a:pPr>
            <a:r>
              <a:rPr lang="en-US" sz="1800"/>
              <a:t>It features AP dominant roaming framework</a:t>
            </a:r>
            <a:endParaRPr lang="en-US" sz="1800"/>
          </a:p>
          <a:p>
            <a:pPr lvl="1">
              <a:buFont typeface="Wingdings" panose="05000000000000000000" charset="0"/>
              <a:buChar char="Ø"/>
            </a:pPr>
            <a:r>
              <a:rPr lang="en-US" sz="1800"/>
              <a:t>DS switches and AP1 drains the buffered data to STA at the very early stage, e.g. -50dbm</a:t>
            </a:r>
            <a:endParaRPr lang="en-US" sz="1800"/>
          </a:p>
          <a:p>
            <a:pPr lvl="1">
              <a:buFont typeface="Wingdings" panose="05000000000000000000" charset="0"/>
              <a:buChar char="Ø"/>
            </a:pPr>
            <a:r>
              <a:rPr lang="en-US" sz="1800"/>
              <a:t>No need to consider the data missing issue on AP1</a:t>
            </a:r>
            <a:endParaRPr lang="en-US" sz="180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/>
              <a:t>Proposals in TGbn</a:t>
            </a:r>
            <a:endParaRPr lang="en-US" sz="2000"/>
          </a:p>
          <a:p>
            <a:pPr lvl="1">
              <a:buFont typeface="Wingdings" panose="05000000000000000000" charset="0"/>
              <a:buChar char="Ø"/>
            </a:pPr>
            <a:r>
              <a:rPr lang="en-US" sz="1800">
                <a:sym typeface="+mn-ea"/>
              </a:rPr>
              <a:t>Some contribution propose to continue to deliver the buffered data to STA via AP1(bad quality link) after DS switching. </a:t>
            </a:r>
            <a:endParaRPr lang="en-US" sz="1800" b="0"/>
          </a:p>
          <a:p>
            <a:pPr lvl="1">
              <a:buFont typeface="Wingdings" panose="05000000000000000000" charset="0"/>
              <a:buChar char="Ø"/>
            </a:pPr>
            <a:r>
              <a:rPr lang="en-US" sz="1800">
                <a:sym typeface="+mn-ea"/>
              </a:rPr>
              <a:t>It will cause a higher transmission failure issue via a </a:t>
            </a:r>
            <a:r>
              <a:rPr lang="en-US" sz="1800">
                <a:sym typeface="+mn-ea"/>
              </a:rPr>
              <a:t>bad quality link</a:t>
            </a:r>
            <a:r>
              <a:rPr lang="en-US" sz="1800">
                <a:sym typeface="+mn-ea"/>
              </a:rPr>
              <a:t>, the lower interruption delay requirement can’t be met.</a:t>
            </a:r>
            <a:endParaRPr lang="en-US" sz="1800" b="0"/>
          </a:p>
          <a:p>
            <a:pPr lvl="1">
              <a:buFont typeface="Wingdings" panose="05000000000000000000" charset="0"/>
              <a:buChar char="Ø"/>
            </a:pPr>
            <a:r>
              <a:rPr lang="en-US" sz="1800">
                <a:sym typeface="+mn-ea"/>
              </a:rPr>
              <a:t>Worse case, no much gain compared with current FT protocol.</a:t>
            </a:r>
            <a:endParaRPr lang="en-US" sz="1800" b="0"/>
          </a:p>
          <a:p>
            <a:pPr marL="457200" lvl="1" indent="0">
              <a:buFont typeface="Wingdings" panose="05000000000000000000" charset="0"/>
              <a:buNone/>
            </a:pPr>
            <a:endParaRPr lang="en-US" sz="18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 2"/>
          <p:cNvSpPr/>
          <p:nvPr/>
        </p:nvSpPr>
        <p:spPr bwMode="auto">
          <a:xfrm>
            <a:off x="6986268" y="2242452"/>
            <a:ext cx="1295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339070" y="2245455"/>
            <a:ext cx="1295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6624" y="2099850"/>
            <a:ext cx="68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 dirty="0"/>
              <a:t>DS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633968" y="1965960"/>
            <a:ext cx="335280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7650559" y="1965960"/>
            <a:ext cx="0" cy="2764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>
            <a:endCxn id="7" idx="0"/>
          </p:cNvCxnSpPr>
          <p:nvPr/>
        </p:nvCxnSpPr>
        <p:spPr bwMode="auto">
          <a:xfrm>
            <a:off x="10986770" y="1965960"/>
            <a:ext cx="0" cy="2794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8681253" y="3162573"/>
            <a:ext cx="12954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STA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>
            <a:endCxn id="21" idx="0"/>
          </p:cNvCxnSpPr>
          <p:nvPr/>
        </p:nvCxnSpPr>
        <p:spPr bwMode="auto">
          <a:xfrm>
            <a:off x="7824468" y="2756268"/>
            <a:ext cx="1504485" cy="4063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7" idx="2"/>
            <a:endCxn id="21" idx="0"/>
          </p:cNvCxnSpPr>
          <p:nvPr/>
        </p:nvCxnSpPr>
        <p:spPr bwMode="auto">
          <a:xfrm flipH="1">
            <a:off x="9328953" y="2702655"/>
            <a:ext cx="1657817" cy="4599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Arc 27"/>
          <p:cNvSpPr/>
          <p:nvPr/>
        </p:nvSpPr>
        <p:spPr bwMode="auto">
          <a:xfrm>
            <a:off x="8576710" y="2781500"/>
            <a:ext cx="1371600" cy="482506"/>
          </a:xfrm>
          <a:prstGeom prst="arc">
            <a:avLst>
              <a:gd name="adj1" fmla="val 10992350"/>
              <a:gd name="adj2" fmla="val 0"/>
            </a:avLst>
          </a:prstGeom>
          <a:noFill/>
          <a:ln w="34925" cap="flat" cmpd="sng" algn="ctr">
            <a:solidFill>
              <a:srgbClr val="92D050"/>
            </a:solidFill>
            <a:prstDash val="solid"/>
            <a:round/>
            <a:headEnd type="triangl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901534" y="1740005"/>
            <a:ext cx="876300" cy="362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switch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9310369" y="1545311"/>
            <a:ext cx="0" cy="192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8"/>
          <p:cNvSpPr txBox="1"/>
          <p:nvPr/>
        </p:nvSpPr>
        <p:spPr>
          <a:xfrm>
            <a:off x="8281670" y="248348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-75dbm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9655175" y="257746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-40dbm</a:t>
            </a:r>
            <a:endParaRPr lang="en-US"/>
          </a:p>
        </p:txBody>
      </p:sp>
      <p:sp>
        <p:nvSpPr>
          <p:cNvPr id="15" name="Text Box 14"/>
          <p:cNvSpPr txBox="1"/>
          <p:nvPr/>
        </p:nvSpPr>
        <p:spPr>
          <a:xfrm>
            <a:off x="7192010" y="4445000"/>
            <a:ext cx="4707890" cy="16338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b="1"/>
              <a:t>Conclusion</a:t>
            </a:r>
            <a:endParaRPr lang="en-US"/>
          </a:p>
          <a:p>
            <a:r>
              <a:rPr lang="en-US"/>
              <a:t>If TGbn still walk on the STA dominant roaming direction, we should consider to deliver partial or all the buffered data via AP2.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on </a:t>
            </a:r>
            <a:r>
              <a:rPr lang="en-US">
                <a:sym typeface="+mn-ea"/>
              </a:rPr>
              <a:t>data plane enhancement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165"/>
            <a:ext cx="10831195" cy="4963160"/>
          </a:xfrm>
        </p:spPr>
        <p:txBody>
          <a:bodyPr/>
          <a:p>
            <a:r>
              <a:rPr lang="en-US"/>
              <a:t>The network should recycle or copy the buffered data from AP1 and sends them to STA via AP2.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E.g. transmit a portion of buffered data via AP1(at T1). Meanwhile, copy the </a:t>
            </a:r>
            <a:r>
              <a:rPr lang="en-US">
                <a:sym typeface="+mn-ea"/>
              </a:rPr>
              <a:t>the leftover buffered data from AP1 to AP2, and then </a:t>
            </a:r>
            <a:r>
              <a:rPr lang="en-US"/>
              <a:t>transmits the leftover buffered data via AP2(at T2, T2&gt; T1) 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E.g. transmit all the buffered data via AP1(at T1),</a:t>
            </a:r>
            <a:r>
              <a:rPr lang="en-US">
                <a:sym typeface="+mn-ea"/>
              </a:rPr>
              <a:t>Meanwhile, copy all the</a:t>
            </a:r>
            <a:r>
              <a:rPr lang="en-US">
                <a:sym typeface="+mn-ea"/>
              </a:rPr>
              <a:t> buffered data from AP1 to AP2,</a:t>
            </a:r>
            <a:r>
              <a:rPr lang="en-US"/>
              <a:t> and retransmitted the data via AP2(at T2, T2&gt;T1).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 Other aspects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STA may retrieve AP1’s DL buffer status and decide whether to receive buffered DL data via AP1 during roaming procedure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STA may provide some threshold on the number of data it intends to receive via AP1 during the roaming procedure.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 figure dipicts the buffered data delivery during roaming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Rectangle 2"/>
          <p:cNvSpPr/>
          <p:nvPr/>
        </p:nvSpPr>
        <p:spPr bwMode="auto">
          <a:xfrm>
            <a:off x="4855843" y="3666122"/>
            <a:ext cx="1295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08645" y="3669125"/>
            <a:ext cx="1295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AP2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16199" y="3523520"/>
            <a:ext cx="68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600" dirty="0"/>
              <a:t>DS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503543" y="3389630"/>
            <a:ext cx="335280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520134" y="3389630"/>
            <a:ext cx="0" cy="2764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>
            <a:endCxn id="7" idx="0"/>
          </p:cNvCxnSpPr>
          <p:nvPr/>
        </p:nvCxnSpPr>
        <p:spPr bwMode="auto">
          <a:xfrm>
            <a:off x="8856345" y="3389630"/>
            <a:ext cx="0" cy="27949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6550828" y="4586243"/>
            <a:ext cx="12954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STA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>
            <a:endCxn id="21" idx="0"/>
          </p:cNvCxnSpPr>
          <p:nvPr/>
        </p:nvCxnSpPr>
        <p:spPr bwMode="auto">
          <a:xfrm>
            <a:off x="5694043" y="4179938"/>
            <a:ext cx="1504485" cy="4063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7" idx="2"/>
            <a:endCxn id="21" idx="0"/>
          </p:cNvCxnSpPr>
          <p:nvPr/>
        </p:nvCxnSpPr>
        <p:spPr bwMode="auto">
          <a:xfrm flipH="1">
            <a:off x="7198528" y="4126325"/>
            <a:ext cx="1657817" cy="4599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8" name="Arc 27"/>
          <p:cNvSpPr/>
          <p:nvPr/>
        </p:nvSpPr>
        <p:spPr bwMode="auto">
          <a:xfrm>
            <a:off x="6446285" y="4205170"/>
            <a:ext cx="1371600" cy="482506"/>
          </a:xfrm>
          <a:prstGeom prst="arc">
            <a:avLst>
              <a:gd name="adj1" fmla="val 10992350"/>
              <a:gd name="adj2" fmla="val 0"/>
            </a:avLst>
          </a:prstGeom>
          <a:noFill/>
          <a:ln w="34925" cap="flat" cmpd="sng" algn="ctr">
            <a:solidFill>
              <a:srgbClr val="92D050"/>
            </a:solidFill>
            <a:prstDash val="solid"/>
            <a:round/>
            <a:headEnd type="triangle" w="sm" len="sm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771109" y="3163675"/>
            <a:ext cx="876300" cy="3628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2000" dirty="0"/>
              <a:t>switch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7179944" y="2968981"/>
            <a:ext cx="0" cy="192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8"/>
          <p:cNvSpPr txBox="1"/>
          <p:nvPr/>
        </p:nvSpPr>
        <p:spPr>
          <a:xfrm>
            <a:off x="6151245" y="390715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-75dbm</a:t>
            </a:r>
            <a:endParaRPr lang="en-US"/>
          </a:p>
        </p:txBody>
      </p:sp>
      <p:sp>
        <p:nvSpPr>
          <p:cNvPr id="13" name="Text Box 12"/>
          <p:cNvSpPr txBox="1"/>
          <p:nvPr/>
        </p:nvSpPr>
        <p:spPr>
          <a:xfrm>
            <a:off x="7524750" y="4001135"/>
            <a:ext cx="1167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-50dbm</a:t>
            </a:r>
            <a:endParaRPr lang="en-US"/>
          </a:p>
        </p:txBody>
      </p:sp>
      <p:graphicFrame>
        <p:nvGraphicFramePr>
          <p:cNvPr id="15" name="Table 14"/>
          <p:cNvGraphicFramePr/>
          <p:nvPr/>
        </p:nvGraphicFramePr>
        <p:xfrm>
          <a:off x="3842385" y="2407920"/>
          <a:ext cx="70739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39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20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>
                          <a:ea typeface="宋体" panose="02010600030101010101" pitchFamily="2" charset="-122"/>
                        </a:rPr>
                        <a:t>...</a:t>
                      </a: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4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3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2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1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Elbow Connector 16"/>
          <p:cNvCxnSpPr/>
          <p:nvPr/>
        </p:nvCxnSpPr>
        <p:spPr>
          <a:xfrm flipV="1">
            <a:off x="4579620" y="2566035"/>
            <a:ext cx="5133340" cy="8890"/>
          </a:xfrm>
          <a:prstGeom prst="bentConnector3">
            <a:avLst>
              <a:gd name="adj1" fmla="val 5001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sm" len="sm"/>
          </a:ln>
        </p:spPr>
      </p:cxnSp>
      <p:graphicFrame>
        <p:nvGraphicFramePr>
          <p:cNvPr id="18" name="Table 17"/>
          <p:cNvGraphicFramePr/>
          <p:nvPr/>
        </p:nvGraphicFramePr>
        <p:xfrm>
          <a:off x="9747885" y="2410460"/>
          <a:ext cx="70739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39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20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>
                          <a:ea typeface="宋体" panose="02010600030101010101" pitchFamily="2" charset="-122"/>
                        </a:rPr>
                        <a:t>...</a:t>
                      </a:r>
                      <a:endParaRPr lang="en-US" altLang="zh-CN" sz="1400"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4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3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2</a:t>
                      </a:r>
                      <a:endParaRPr lang="en-US" sz="1400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400"/>
                        <a:t>1</a:t>
                      </a:r>
                      <a:endParaRPr 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 Box 18"/>
          <p:cNvSpPr txBox="1"/>
          <p:nvPr/>
        </p:nvSpPr>
        <p:spPr>
          <a:xfrm>
            <a:off x="5839460" y="2202180"/>
            <a:ext cx="34188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Copy buffered data to AP2(T1)</a:t>
            </a:r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360000">
            <a:off x="4686935" y="4704080"/>
            <a:ext cx="1515745" cy="192405"/>
          </a:xfrm>
          <a:prstGeom prst="rightArrow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Text Box 21"/>
          <p:cNvSpPr txBox="1"/>
          <p:nvPr/>
        </p:nvSpPr>
        <p:spPr>
          <a:xfrm rot="240000">
            <a:off x="5070475" y="4406900"/>
            <a:ext cx="7480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T1</a:t>
            </a:r>
            <a:endParaRPr lang="en-US" sz="1400"/>
          </a:p>
        </p:txBody>
      </p:sp>
      <p:sp>
        <p:nvSpPr>
          <p:cNvPr id="24" name="Right Arrow 23"/>
          <p:cNvSpPr/>
          <p:nvPr/>
        </p:nvSpPr>
        <p:spPr>
          <a:xfrm rot="9720000">
            <a:off x="7917815" y="4599940"/>
            <a:ext cx="1515745" cy="192405"/>
          </a:xfrm>
          <a:prstGeom prst="rightArrow">
            <a:avLst/>
          </a:prstGeom>
          <a:ln w="9525" cap="flat" cmpd="sng" algn="ctr">
            <a:solidFill>
              <a:schemeClr val="accent1"/>
            </a:solidFill>
            <a:prstDash val="dash"/>
            <a:headEnd type="none" w="sm" len="sm"/>
            <a:tailEnd type="none" w="sm" len="sm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Text Box 25"/>
          <p:cNvSpPr txBox="1"/>
          <p:nvPr/>
        </p:nvSpPr>
        <p:spPr>
          <a:xfrm rot="20220000">
            <a:off x="8123555" y="4370070"/>
            <a:ext cx="7480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/>
              <a:t>T2</a:t>
            </a:r>
            <a:endParaRPr 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 session &amp; BA context transfer topic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3077"/>
            <a:ext cx="10363200" cy="4571990"/>
          </a:xfrm>
        </p:spPr>
        <p:txBody>
          <a:bodyPr/>
          <a:p>
            <a:r>
              <a:rPr lang="en-US"/>
              <a:t>Recap the context transfer and performace status in VBSS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Context transfer: only include PN,SN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In some </a:t>
            </a:r>
            <a:r>
              <a:rPr lang="en-US">
                <a:sym typeface="+mn-ea"/>
              </a:rPr>
              <a:t>demonstration, deleting BA on AP1 and setting up a new BA on AP2 </a:t>
            </a:r>
            <a:r>
              <a:rPr lang="en-US">
                <a:sym typeface="+mn-ea"/>
              </a:rPr>
              <a:t>after the roaming procedure</a:t>
            </a:r>
            <a:r>
              <a:rPr lang="en-US">
                <a:sym typeface="+mn-ea"/>
              </a:rPr>
              <a:t>(single ACK mode during roaming procedure) won’t cause the performace drop issue.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sym typeface="+mn-ea"/>
              </a:rPr>
              <a:t>The proposal on BA session during roaming procedure</a:t>
            </a:r>
            <a:endParaRPr lang="en-US" b="1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>
                <a:sym typeface="+mn-ea"/>
              </a:rPr>
              <a:t>Simpler way: </a:t>
            </a:r>
            <a:r>
              <a:rPr lang="en-US">
                <a:sym typeface="+mn-ea"/>
              </a:rPr>
              <a:t>single ACK mode during roaming procedure</a:t>
            </a: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Reference 1 agrees with the extra gain after applying the BA transfer operation, but BA transfer operation makes the implementation become more complicated, it should be an optional step.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5461</Words>
  <Application>WPS Presentation</Application>
  <PresentationFormat>Widescreen</PresentationFormat>
  <Paragraphs>228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Some thought on data plane of seamless roaming</vt:lpstr>
      <vt:lpstr>Introduction</vt:lpstr>
      <vt:lpstr>Recap the service interruption issue on FT feature</vt:lpstr>
      <vt:lpstr>Recap a kind of implemention of VBSS</vt:lpstr>
      <vt:lpstr>The status of roaming delay in different neworks </vt:lpstr>
      <vt:lpstr>The comparision between different roaming directions</vt:lpstr>
      <vt:lpstr>The proposal on data plane enhancement</vt:lpstr>
      <vt:lpstr>The follow figure dipicts the buffered data delivery during roaming</vt:lpstr>
      <vt:lpstr>BA session &amp; BA context transfer topic</vt:lpstr>
      <vt:lpstr>PTKSA &amp; PTKSA transfer topic</vt:lpstr>
      <vt:lpstr>Summary</vt:lpstr>
      <vt:lpstr>PowerPoint 演示文稿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301</cp:revision>
  <dcterms:created xsi:type="dcterms:W3CDTF">2020-11-25T01:30:00Z</dcterms:created>
  <dcterms:modified xsi:type="dcterms:W3CDTF">2024-07-10T06:58:57Z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5F64C969DB034A2B882A7AA0D96D71B3_13</vt:lpwstr>
  </property>
  <property fmtid="{D5CDD505-2E9C-101B-9397-08002B2CF9AE}" pid="5" name="KSOProductBuildVer">
    <vt:lpwstr>1033-12.2.0.13201</vt:lpwstr>
  </property>
</Properties>
</file>