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379" r:id="rId3"/>
    <p:sldId id="396" r:id="rId4"/>
    <p:sldId id="394" r:id="rId5"/>
    <p:sldId id="395" r:id="rId6"/>
    <p:sldId id="397" r:id="rId7"/>
    <p:sldId id="398" r:id="rId8"/>
    <p:sldId id="399" r:id="rId9"/>
    <p:sldId id="400" r:id="rId10"/>
    <p:sldId id="401" r:id="rId11"/>
    <p:sldId id="387" r:id="rId12"/>
    <p:sldId id="359" r:id="rId13"/>
    <p:sldId id="391" r:id="rId14"/>
  </p:sldIdLst>
  <p:sldSz cx="12190413" cy="6859588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977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955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49339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99119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ver Page" id="{7E367D55-C77A-3F4F-941C-92F6A234F7F7}">
          <p14:sldIdLst>
            <p14:sldId id="287"/>
          </p14:sldIdLst>
        </p14:section>
        <p14:section name="Presentation" id="{423C3B5B-A901-8240-AD93-EF2BDAB31CDF}">
          <p14:sldIdLst>
            <p14:sldId id="379"/>
            <p14:sldId id="396"/>
            <p14:sldId id="394"/>
            <p14:sldId id="395"/>
            <p14:sldId id="397"/>
            <p14:sldId id="398"/>
            <p14:sldId id="399"/>
            <p14:sldId id="400"/>
            <p14:sldId id="401"/>
            <p14:sldId id="387"/>
            <p14:sldId id="359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y Verso" initials="B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6424" autoAdjust="0"/>
  </p:normalViewPr>
  <p:slideViewPr>
    <p:cSldViewPr>
      <p:cViewPr varScale="1">
        <p:scale>
          <a:sx n="92" d="100"/>
          <a:sy n="92" d="100"/>
        </p:scale>
        <p:origin x="81" y="123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24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12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2309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02D7F57-CF25-5744-BB38-A746692E5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3450" eaLnBrk="0" hangingPunct="0"/>
            <a:r>
              <a:rPr lang="en-US" dirty="0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273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5763" y="701675"/>
            <a:ext cx="61626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4150747-EEFC-F243-90C1-8A0124CC4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78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65" charset="-128"/>
        <a:cs typeface="ＭＳ Ｐゴシック" pitchFamily="-65" charset="-128"/>
      </a:defRPr>
    </a:lvl1pPr>
    <a:lvl2pPr marL="1244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24890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3733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497799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doc.: IEEE 802.15-&lt;15-09-0758-00-004e&gt;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&lt;month year&gt;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Page </a:t>
            </a:r>
            <a:fld id="{866C5DAD-7524-994C-A6BA-A3A5EEF4EA5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701675"/>
            <a:ext cx="6162675" cy="34686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6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3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82" y="685959"/>
            <a:ext cx="10361851" cy="10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251" tIns="50126" rIns="100251" bIns="50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82" y="1981659"/>
            <a:ext cx="10361851" cy="41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99967" y="382085"/>
            <a:ext cx="52825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4" algn="r" eaLnBrk="0" hangingPunct="0"/>
            <a:r>
              <a:rPr lang="en-US" sz="1500" b="1" dirty="0"/>
              <a:t>doc</a:t>
            </a:r>
            <a:r>
              <a:rPr lang="en-US" sz="1500" b="1" dirty="0" smtClean="0"/>
              <a:t>.:</a:t>
            </a:r>
            <a:r>
              <a:rPr lang="en-US" sz="1500" b="1" baseline="0" dirty="0" smtClean="0"/>
              <a:t> </a:t>
            </a:r>
            <a:r>
              <a:rPr lang="en-US" altLang="zh-CN" sz="1500" b="1" baseline="0" dirty="0" smtClean="0"/>
              <a:t>IEEE </a:t>
            </a:r>
            <a:r>
              <a:rPr lang="en-US" altLang="zh-CN" sz="1500" b="1" baseline="0" dirty="0" smtClean="0"/>
              <a:t>802.11-24/0924r0</a:t>
            </a:r>
            <a:endParaRPr lang="en-US" sz="15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7933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 dirty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07934" y="6376877"/>
            <a:ext cx="1107295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507935" y="279465"/>
            <a:ext cx="20317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500" dirty="0" smtClean="0"/>
              <a:t>May </a:t>
            </a:r>
            <a:r>
              <a:rPr lang="en-US" sz="1500" baseline="0" dirty="0" smtClean="0"/>
              <a:t>2024</a:t>
            </a:r>
            <a:endParaRPr lang="en-US" sz="1500" dirty="0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6298381" y="6472367"/>
            <a:ext cx="52825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dirty="0"/>
              <a:t>Wei</a:t>
            </a:r>
            <a:r>
              <a:rPr lang="en-US" baseline="0" dirty="0"/>
              <a:t> Lin </a:t>
            </a:r>
            <a:r>
              <a:rPr lang="en-US" dirty="0"/>
              <a:t>(</a:t>
            </a:r>
            <a:r>
              <a:rPr lang="en-US" altLang="zh-CN" dirty="0"/>
              <a:t>Huawei</a:t>
            </a:r>
            <a:r>
              <a:rPr lang="en-US" dirty="0"/>
              <a:t>)</a:t>
            </a:r>
          </a:p>
        </p:txBody>
      </p:sp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507935" y="612917"/>
            <a:ext cx="111745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5621135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fld id="{AD8365B0-1DCB-374B-8D2E-32E02956BE58}" type="slidenum">
              <a:rPr lang="en-US" smtClean="0"/>
              <a:pPr marL="0" marR="0" lvl="0" indent="0" algn="l" defTabSz="9955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5pPr>
      <a:lvl6pPr marL="4977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6pPr>
      <a:lvl7pPr marL="9955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7pPr>
      <a:lvl8pPr marL="1493398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8pPr>
      <a:lvl9pPr marL="199119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9pPr>
    </p:titleStyle>
    <p:bodyStyle>
      <a:lvl1pPr marL="373350" indent="-37335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08924" indent="-3111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822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09" charset="-128"/>
        </a:defRPr>
      </a:lvl3pPr>
      <a:lvl4pPr marL="1555623" indent="-2489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9289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5pPr>
      <a:lvl6pPr marL="2426772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245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23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8pPr>
      <a:lvl9pPr marL="3920170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98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1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7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395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EB80220-6DDA-46D8-A532-4F8294B75F35}"/>
              </a:ext>
            </a:extLst>
          </p:cNvPr>
          <p:cNvSpPr txBox="1">
            <a:spLocks noChangeArrowheads="1"/>
          </p:cNvSpPr>
          <p:nvPr/>
        </p:nvSpPr>
        <p:spPr>
          <a:xfrm>
            <a:off x="304006" y="762794"/>
            <a:ext cx="11430000" cy="1136396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5pPr>
            <a:lvl6pPr marL="497799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6pPr>
            <a:lvl7pPr marL="995599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7pPr>
            <a:lvl8pPr marL="1493398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8pPr>
            <a:lvl9pPr marL="1991197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9pPr>
          </a:lstStyle>
          <a:p>
            <a:r>
              <a:rPr lang="en-GB" altLang="en-US" sz="3600" b="1" kern="0" dirty="0" smtClean="0"/>
              <a:t>Initial Discussion on Possible LDPC </a:t>
            </a:r>
          </a:p>
          <a:p>
            <a:r>
              <a:rPr lang="en-GB" altLang="en-US" sz="3600" b="1" kern="0" dirty="0" smtClean="0"/>
              <a:t>Improvements in WLAN</a:t>
            </a:r>
            <a:endParaRPr lang="en-GB" altLang="en-US" sz="3600" b="1" kern="0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989931" y="2286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2024-0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99406" y="2958052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409"/>
              </p:ext>
            </p:extLst>
          </p:nvPr>
        </p:nvGraphicFramePr>
        <p:xfrm>
          <a:off x="1675606" y="3658395"/>
          <a:ext cx="8763001" cy="1731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9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3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198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60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 Lin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Huawei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lin.linwei@huawei.com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 Gan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Ross Jian Yu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 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11n LDPC vs. NR LDPC: </a:t>
            </a:r>
            <a:r>
              <a:rPr lang="en-US" altLang="zh-CN" sz="3600" dirty="0" smtClean="0"/>
              <a:t>R = 5/6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28606" y="1756818"/>
            <a:ext cx="4953000" cy="4263776"/>
          </a:xfrm>
        </p:spPr>
        <p:txBody>
          <a:bodyPr/>
          <a:lstStyle/>
          <a:p>
            <a:r>
              <a:rPr lang="en-US" altLang="zh-CN" sz="1600" dirty="0" smtClean="0"/>
              <a:t>For K = 1620, N = 1944 11n LDPC code and NR LDPC code (BG1 with Z = 80), the NR </a:t>
            </a:r>
            <a:r>
              <a:rPr lang="en-US" altLang="zh-CN" sz="1600" dirty="0"/>
              <a:t>LDPC outperforms 11n LDPC for around </a:t>
            </a:r>
            <a:r>
              <a:rPr lang="en-US" altLang="zh-CN" sz="1600" dirty="0" smtClean="0"/>
              <a:t>0.45 </a:t>
            </a:r>
            <a:r>
              <a:rPr lang="en-US" altLang="zh-CN" sz="1600" dirty="0"/>
              <a:t>dB at BLER = 10</a:t>
            </a:r>
            <a:r>
              <a:rPr lang="en-US" altLang="zh-CN" sz="1600" baseline="30000" dirty="0"/>
              <a:t>-3</a:t>
            </a:r>
            <a:endParaRPr lang="en-US" altLang="zh-CN" sz="1600" baseline="300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For </a:t>
            </a:r>
            <a:r>
              <a:rPr lang="en-US" altLang="zh-CN" sz="1600" dirty="0"/>
              <a:t>K = 8</a:t>
            </a:r>
            <a:r>
              <a:rPr lang="en-US" altLang="zh-CN" sz="1600" dirty="0" smtClean="0"/>
              <a:t>448, </a:t>
            </a:r>
            <a:r>
              <a:rPr lang="en-US" altLang="zh-CN" sz="1600" dirty="0"/>
              <a:t>N = </a:t>
            </a:r>
            <a:r>
              <a:rPr lang="en-US" altLang="zh-CN" sz="1600" dirty="0" smtClean="0"/>
              <a:t>10138 NR LDPC code (BG1 with Z = 384) and 6 </a:t>
            </a:r>
            <a:r>
              <a:rPr lang="en-US" altLang="zh-CN" sz="1600" dirty="0" err="1" smtClean="0"/>
              <a:t>codewords</a:t>
            </a:r>
            <a:r>
              <a:rPr lang="en-US" altLang="zh-CN" sz="1600" dirty="0" smtClean="0"/>
              <a:t> of 11n 1944 </a:t>
            </a:r>
            <a:r>
              <a:rPr lang="en-US" altLang="zh-CN" sz="1600" dirty="0"/>
              <a:t>LDPC </a:t>
            </a:r>
            <a:r>
              <a:rPr lang="en-US" altLang="zh-CN" sz="1600" dirty="0" smtClean="0"/>
              <a:t>code, the </a:t>
            </a:r>
            <a:r>
              <a:rPr lang="en-US" altLang="zh-CN" sz="1600" dirty="0"/>
              <a:t>NR LDPC outperforms 11n </a:t>
            </a:r>
            <a:r>
              <a:rPr lang="en-US" altLang="zh-CN" sz="1600" dirty="0" smtClean="0"/>
              <a:t>LDPC for </a:t>
            </a:r>
            <a:r>
              <a:rPr lang="en-US" altLang="zh-CN" sz="1600" dirty="0"/>
              <a:t>around </a:t>
            </a:r>
            <a:r>
              <a:rPr lang="en-US" altLang="zh-CN" sz="1600" dirty="0" smtClean="0"/>
              <a:t>0.7 </a:t>
            </a:r>
            <a:r>
              <a:rPr lang="en-US" altLang="zh-CN" sz="1600" dirty="0"/>
              <a:t>dB at BLER = 10</a:t>
            </a:r>
            <a:r>
              <a:rPr lang="en-US" altLang="zh-CN" sz="1600" baseline="30000" dirty="0"/>
              <a:t>-3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6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of 11n 1944 LDPC </a:t>
            </a:r>
            <a:r>
              <a:rPr lang="en-US" altLang="zh-CN" sz="1600" dirty="0" smtClean="0"/>
              <a:t>code is obtained by scaling 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single </a:t>
            </a:r>
            <a:r>
              <a:rPr lang="en-US" altLang="zh-CN" sz="1600" dirty="0" err="1" smtClean="0"/>
              <a:t>codeword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            </a:t>
            </a:r>
            <a:r>
              <a:rPr lang="en-US" altLang="zh-CN" sz="1600" dirty="0" err="1" smtClean="0"/>
              <a:t>FER_Num</a:t>
            </a:r>
            <a:r>
              <a:rPr lang="en-US" altLang="zh-CN" sz="1600" dirty="0" smtClean="0"/>
              <a:t> = 1 – (1 – FER_1)</a:t>
            </a:r>
            <a:r>
              <a:rPr lang="en-US" altLang="zh-CN" sz="1600" baseline="30000" dirty="0" err="1" smtClean="0"/>
              <a:t>Num</a:t>
            </a:r>
            <a:endParaRPr lang="en-US" altLang="zh-CN" sz="1600" baseline="30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" y="1314004"/>
            <a:ext cx="5684137" cy="50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 smtClean="0"/>
              <a:t>Summary</a:t>
            </a:r>
            <a:endParaRPr lang="en-US" sz="36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0997471" cy="4876799"/>
          </a:xfrm>
        </p:spPr>
        <p:txBody>
          <a:bodyPr/>
          <a:lstStyle/>
          <a:p>
            <a:pPr algn="just"/>
            <a:r>
              <a:rPr lang="en-US" altLang="zh-CN" sz="2000" dirty="0" smtClean="0"/>
              <a:t>With the increase of </a:t>
            </a:r>
            <a:r>
              <a:rPr lang="en-US" altLang="zh-CN" sz="2000" dirty="0" err="1" smtClean="0"/>
              <a:t>codeword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lengths, the NR LDPC outperforms the longest 11n LDPC at various code rates </a:t>
            </a:r>
            <a:r>
              <a:rPr lang="en-US" altLang="zh-CN" sz="2000" dirty="0" smtClean="0">
                <a:sym typeface="Wingdings" panose="05000000000000000000" pitchFamily="2" charset="2"/>
              </a:rPr>
              <a:t> </a:t>
            </a:r>
            <a:r>
              <a:rPr lang="en-US" altLang="zh-CN" sz="2000" dirty="0" smtClean="0"/>
              <a:t>over 1 dB at rate-1/2</a:t>
            </a:r>
          </a:p>
          <a:p>
            <a:pPr algn="just"/>
            <a:endParaRPr lang="en-US" altLang="zh-CN" sz="2000" dirty="0" smtClean="0"/>
          </a:p>
          <a:p>
            <a:pPr algn="just"/>
            <a:r>
              <a:rPr lang="en-US" altLang="zh-CN" sz="2000" dirty="0" smtClean="0"/>
              <a:t>Coding gain of NR LDPC over 11n LDPC </a:t>
            </a:r>
            <a:r>
              <a:rPr lang="en-US" altLang="zh-CN" sz="2000" dirty="0"/>
              <a:t>is largest for </a:t>
            </a:r>
            <a:r>
              <a:rPr lang="en-US" altLang="zh-CN" sz="2000" dirty="0" smtClean="0"/>
              <a:t>rate-1/2, and varies for different rates</a:t>
            </a:r>
            <a:r>
              <a:rPr lang="en-US" altLang="zh-CN" sz="2000" dirty="0"/>
              <a:t> </a:t>
            </a:r>
            <a:r>
              <a:rPr lang="en-US" altLang="zh-CN" sz="2000" dirty="0" smtClean="0">
                <a:sym typeface="Wingdings" panose="05000000000000000000" pitchFamily="2" charset="2"/>
              </a:rPr>
              <a:t></a:t>
            </a:r>
            <a:r>
              <a:rPr lang="en-US" altLang="zh-CN" sz="2000" dirty="0" smtClean="0"/>
              <a:t> the main reason is that the longest NR LDPC keep the same info. bits of 8448, and the code length decrease with the increase of rate </a:t>
            </a:r>
          </a:p>
          <a:p>
            <a:pPr lvl="1" defTabSz="914400"/>
            <a:r>
              <a:rPr lang="en-US" altLang="zh-CN" sz="1800" dirty="0" smtClean="0">
                <a:solidFill>
                  <a:srgbClr val="000000"/>
                </a:solidFill>
              </a:rPr>
              <a:t>For longest NR LDPC, N = 16896 for R = 1/2, </a:t>
            </a:r>
            <a:r>
              <a:rPr lang="en-US" altLang="zh-CN" sz="1800" dirty="0">
                <a:solidFill>
                  <a:srgbClr val="000000"/>
                </a:solidFill>
              </a:rPr>
              <a:t>N = </a:t>
            </a:r>
            <a:r>
              <a:rPr lang="en-US" altLang="zh-CN" sz="1800" dirty="0"/>
              <a:t>12672 </a:t>
            </a:r>
            <a:r>
              <a:rPr lang="en-US" altLang="zh-CN" sz="1800" dirty="0" smtClean="0">
                <a:solidFill>
                  <a:srgbClr val="000000"/>
                </a:solidFill>
              </a:rPr>
              <a:t>for </a:t>
            </a:r>
            <a:r>
              <a:rPr lang="en-US" altLang="zh-CN" sz="1800" dirty="0">
                <a:solidFill>
                  <a:srgbClr val="000000"/>
                </a:solidFill>
              </a:rPr>
              <a:t>R = </a:t>
            </a:r>
            <a:r>
              <a:rPr lang="en-US" altLang="zh-CN" sz="1800" dirty="0" smtClean="0">
                <a:solidFill>
                  <a:srgbClr val="000000"/>
                </a:solidFill>
              </a:rPr>
              <a:t>2/3, </a:t>
            </a:r>
            <a:r>
              <a:rPr lang="en-US" altLang="zh-CN" sz="1800" dirty="0">
                <a:solidFill>
                  <a:srgbClr val="000000"/>
                </a:solidFill>
              </a:rPr>
              <a:t>N = </a:t>
            </a:r>
            <a:r>
              <a:rPr lang="en-US" altLang="zh-CN" sz="1800" dirty="0"/>
              <a:t>11264 </a:t>
            </a:r>
            <a:r>
              <a:rPr lang="en-US" altLang="zh-CN" sz="1800" dirty="0" smtClean="0">
                <a:solidFill>
                  <a:srgbClr val="000000"/>
                </a:solidFill>
              </a:rPr>
              <a:t>for </a:t>
            </a:r>
            <a:r>
              <a:rPr lang="en-US" altLang="zh-CN" sz="1800" dirty="0">
                <a:solidFill>
                  <a:srgbClr val="000000"/>
                </a:solidFill>
              </a:rPr>
              <a:t>R = </a:t>
            </a:r>
            <a:r>
              <a:rPr lang="en-US" altLang="zh-CN" sz="1800" dirty="0" smtClean="0">
                <a:solidFill>
                  <a:srgbClr val="000000"/>
                </a:solidFill>
              </a:rPr>
              <a:t>3/4, </a:t>
            </a:r>
            <a:r>
              <a:rPr lang="en-US" altLang="zh-CN" sz="1800" dirty="0">
                <a:solidFill>
                  <a:srgbClr val="000000"/>
                </a:solidFill>
              </a:rPr>
              <a:t>N = </a:t>
            </a:r>
            <a:r>
              <a:rPr lang="en-US" altLang="zh-CN" sz="1800" dirty="0"/>
              <a:t>10138 </a:t>
            </a:r>
            <a:r>
              <a:rPr lang="en-US" altLang="zh-CN" sz="1800" dirty="0" smtClean="0">
                <a:solidFill>
                  <a:srgbClr val="000000"/>
                </a:solidFill>
              </a:rPr>
              <a:t>for </a:t>
            </a:r>
            <a:r>
              <a:rPr lang="en-US" altLang="zh-CN" sz="1800" dirty="0">
                <a:solidFill>
                  <a:srgbClr val="000000"/>
                </a:solidFill>
              </a:rPr>
              <a:t>R = </a:t>
            </a:r>
            <a:r>
              <a:rPr lang="en-US" altLang="zh-CN" sz="1800" dirty="0" smtClean="0">
                <a:solidFill>
                  <a:srgbClr val="000000"/>
                </a:solidFill>
              </a:rPr>
              <a:t>5/6</a:t>
            </a:r>
          </a:p>
          <a:p>
            <a:pPr lvl="1" defTabSz="914400"/>
            <a:endParaRPr lang="en-US" altLang="zh-CN" sz="1600" dirty="0" smtClean="0">
              <a:solidFill>
                <a:srgbClr val="000000"/>
              </a:solidFill>
            </a:endParaRPr>
          </a:p>
          <a:p>
            <a:pPr algn="just"/>
            <a:r>
              <a:rPr lang="en-US" altLang="zh-CN" sz="2000" dirty="0" smtClean="0">
                <a:sym typeface="Wingdings" panose="05000000000000000000" pitchFamily="2" charset="2"/>
              </a:rPr>
              <a:t>11be </a:t>
            </a:r>
            <a:r>
              <a:rPr lang="en-US" altLang="zh-CN" sz="2000" dirty="0">
                <a:sym typeface="Wingdings" panose="05000000000000000000" pitchFamily="2" charset="2"/>
              </a:rPr>
              <a:t>supports </a:t>
            </a:r>
            <a:r>
              <a:rPr lang="en-US" altLang="zh-CN" sz="2000" dirty="0">
                <a:solidFill>
                  <a:srgbClr val="000000"/>
                </a:solidFill>
              </a:rPr>
              <a:t>largest BW &gt;= 320M, 8 spatial streams, </a:t>
            </a:r>
            <a:r>
              <a:rPr lang="en-US" altLang="zh-CN" sz="2000" dirty="0" smtClean="0">
                <a:solidFill>
                  <a:srgbClr val="000000"/>
                </a:solidFill>
              </a:rPr>
              <a:t>4096QAM, however, the </a:t>
            </a:r>
            <a:r>
              <a:rPr lang="en-US" altLang="zh-CN" sz="2000" dirty="0" smtClean="0"/>
              <a:t>highest rate of 11n LDPC is 5/6, while NR LDPC can support rate as high as 8/9</a:t>
            </a:r>
          </a:p>
        </p:txBody>
      </p:sp>
    </p:spTree>
    <p:extLst>
      <p:ext uri="{BB962C8B-B14F-4D97-AF65-F5344CB8AC3E}">
        <p14:creationId xmlns:p14="http://schemas.microsoft.com/office/powerpoint/2010/main" val="4721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2489"/>
            <a:ext cx="12190413" cy="654530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pPr algn="ctr"/>
            <a:r>
              <a:rPr lang="en-IE" sz="3600" b="1" dirty="0"/>
              <a:t>Than</a:t>
            </a:r>
            <a:r>
              <a:rPr lang="en-US" sz="3600" b="1" dirty="0"/>
              <a:t>k You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145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 smtClean="0"/>
              <a:t>Appendix: SNR for real and complex signals</a:t>
            </a:r>
            <a:endParaRPr lang="en-US" sz="36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33816" y="1448594"/>
            <a:ext cx="10921271" cy="4495800"/>
          </a:xfrm>
        </p:spPr>
        <p:txBody>
          <a:bodyPr/>
          <a:lstStyle/>
          <a:p>
            <a:pPr algn="just"/>
            <a:r>
              <a:rPr lang="en-US" altLang="zh-CN" sz="2000" dirty="0" err="1" smtClean="0"/>
              <a:t>Es</a:t>
            </a:r>
            <a:r>
              <a:rPr lang="en-US" altLang="zh-CN" sz="2000" dirty="0" smtClean="0"/>
              <a:t>/N0, </a:t>
            </a:r>
            <a:r>
              <a:rPr lang="en-US" altLang="zh-CN" sz="2000" dirty="0" err="1" smtClean="0"/>
              <a:t>Eb</a:t>
            </a:r>
            <a:r>
              <a:rPr lang="en-US" altLang="zh-CN" sz="2000" dirty="0" smtClean="0"/>
              <a:t>/N0 and SNR:</a:t>
            </a:r>
          </a:p>
          <a:p>
            <a:pPr lvl="1" algn="just">
              <a:defRPr/>
            </a:pPr>
            <a:r>
              <a:rPr lang="en-US" altLang="zh-CN" sz="1800" dirty="0" err="1" smtClean="0"/>
              <a:t>Es</a:t>
            </a:r>
            <a:r>
              <a:rPr lang="en-US" altLang="zh-CN" sz="1800" dirty="0" smtClean="0"/>
              <a:t>/N0 = (</a:t>
            </a:r>
            <a:r>
              <a:rPr lang="en-US" altLang="zh-CN" sz="1800" dirty="0" err="1" smtClean="0"/>
              <a:t>Eb</a:t>
            </a:r>
            <a:r>
              <a:rPr lang="en-US" altLang="zh-CN" sz="1800" dirty="0" smtClean="0"/>
              <a:t>*R)/N0</a:t>
            </a:r>
          </a:p>
          <a:p>
            <a:pPr lvl="1" algn="just">
              <a:defRPr/>
            </a:pPr>
            <a:r>
              <a:rPr lang="en-US" altLang="zh-CN" sz="1800" dirty="0" err="1"/>
              <a:t>Es</a:t>
            </a:r>
            <a:r>
              <a:rPr lang="en-US" altLang="zh-CN" sz="1800" dirty="0"/>
              <a:t>/N0 </a:t>
            </a:r>
            <a:r>
              <a:rPr lang="en-US" altLang="zh-CN" sz="1800" dirty="0" smtClean="0"/>
              <a:t>and SNR: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pPr lvl="1" algn="just">
              <a:defRPr/>
            </a:pPr>
            <a:endParaRPr lang="en-US" altLang="zh-CN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defRPr/>
            </a:pPr>
            <a:endParaRPr lang="en-US" altLang="zh-CN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defRPr/>
            </a:pPr>
            <a:endParaRPr lang="en-US" altLang="zh-CN" sz="1800" dirty="0" smtClean="0">
              <a:solidFill>
                <a:srgbClr val="000000"/>
              </a:solidFill>
            </a:endParaRPr>
          </a:p>
          <a:p>
            <a:pPr lvl="1" algn="just">
              <a:defRPr/>
            </a:pPr>
            <a:r>
              <a:rPr lang="en-US" altLang="zh-CN" sz="1800" dirty="0" smtClean="0">
                <a:solidFill>
                  <a:srgbClr val="000000"/>
                </a:solidFill>
              </a:rPr>
              <a:t>When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Tsym</a:t>
            </a:r>
            <a:r>
              <a:rPr lang="en-US" altLang="zh-CN" sz="1800" dirty="0" smtClean="0">
                <a:solidFill>
                  <a:srgbClr val="000000"/>
                </a:solidFill>
              </a:rPr>
              <a:t> =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Tsamp</a:t>
            </a:r>
            <a:r>
              <a:rPr lang="en-US" altLang="zh-CN" sz="1800" dirty="0" smtClean="0">
                <a:solidFill>
                  <a:srgbClr val="000000"/>
                </a:solidFill>
              </a:rPr>
              <a:t>, </a:t>
            </a:r>
          </a:p>
          <a:p>
            <a:pPr lvl="2" algn="just"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F</a:t>
            </a:r>
            <a:r>
              <a:rPr lang="en-US" altLang="zh-CN" sz="1800" dirty="0" smtClean="0">
                <a:solidFill>
                  <a:srgbClr val="000000"/>
                </a:solidFill>
              </a:rPr>
              <a:t>or complex signals (QPSK):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Es</a:t>
            </a:r>
            <a:r>
              <a:rPr lang="en-US" altLang="zh-CN" sz="1800" dirty="0" smtClean="0"/>
              <a:t>/N0 = SNR</a:t>
            </a:r>
          </a:p>
          <a:p>
            <a:pPr lvl="2" algn="just">
              <a:defRPr/>
            </a:pPr>
            <a:r>
              <a:rPr lang="en-US" altLang="zh-CN" sz="1800" dirty="0" smtClean="0">
                <a:solidFill>
                  <a:srgbClr val="000000"/>
                </a:solidFill>
              </a:rPr>
              <a:t>For real signals (BPSK): </a:t>
            </a:r>
            <a:r>
              <a:rPr lang="en-US" altLang="zh-CN" sz="1800" dirty="0" err="1"/>
              <a:t>Es</a:t>
            </a:r>
            <a:r>
              <a:rPr lang="en-US" altLang="zh-CN" sz="1800" dirty="0"/>
              <a:t>/N0 = </a:t>
            </a:r>
            <a:r>
              <a:rPr lang="en-US" altLang="zh-CN" sz="1800" dirty="0" smtClean="0"/>
              <a:t>0.5*SNR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lvl="1" algn="just">
              <a:defRPr/>
            </a:pP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defRPr/>
            </a:pPr>
            <a:endParaRPr lang="en-US" altLang="zh-CN" sz="1800" dirty="0" smtClean="0">
              <a:solidFill>
                <a:srgbClr val="000000"/>
              </a:solidFill>
            </a:endParaRPr>
          </a:p>
          <a:p>
            <a:pPr lvl="1" algn="just">
              <a:defRPr/>
            </a:pPr>
            <a:r>
              <a:rPr lang="en-US" altLang="zh-CN" sz="1800" dirty="0" smtClean="0">
                <a:solidFill>
                  <a:srgbClr val="000000"/>
                </a:solidFill>
              </a:rPr>
              <a:t>To in line with the industrial </a:t>
            </a:r>
            <a:r>
              <a:rPr lang="en-US" altLang="zh-CN" sz="1800" dirty="0" smtClean="0"/>
              <a:t>custom, our SNRs are actually </a:t>
            </a:r>
            <a:r>
              <a:rPr lang="en-US" altLang="zh-CN" sz="1800" dirty="0" err="1" smtClean="0"/>
              <a:t>Es</a:t>
            </a:r>
            <a:r>
              <a:rPr lang="en-US" altLang="zh-CN" sz="1800" dirty="0" smtClean="0"/>
              <a:t>/N0 for BPSK, and the real SNR of BPSK shall be 2*</a:t>
            </a:r>
            <a:r>
              <a:rPr lang="en-US" altLang="zh-CN" sz="1800" dirty="0" err="1" smtClean="0"/>
              <a:t>Es</a:t>
            </a:r>
            <a:r>
              <a:rPr lang="en-US" altLang="zh-CN" sz="1800" dirty="0" smtClean="0"/>
              <a:t>/N0</a:t>
            </a:r>
            <a:endParaRPr lang="en-US" altLang="zh-CN" sz="1800" dirty="0" smtClean="0">
              <a:solidFill>
                <a:srgbClr val="000000"/>
              </a:solidFill>
            </a:endParaRPr>
          </a:p>
        </p:txBody>
      </p:sp>
      <p:pic>
        <p:nvPicPr>
          <p:cNvPr id="25" name="图片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206" y="2591594"/>
            <a:ext cx="6172200" cy="6777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609806" y="2938840"/>
            <a:ext cx="1464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BPSK &amp; PAMs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05824" y="2557840"/>
            <a:ext cx="1527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QPSK &amp; QAMs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9406" y="4572794"/>
            <a:ext cx="599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Source: </a:t>
            </a:r>
            <a:r>
              <a:rPr lang="zh-CN" altLang="en-US" sz="1400" dirty="0" smtClean="0"/>
              <a:t>Robert G</a:t>
            </a:r>
            <a:r>
              <a:rPr lang="en-US" altLang="zh-CN" sz="1400" dirty="0" smtClean="0"/>
              <a:t>. </a:t>
            </a:r>
            <a:r>
              <a:rPr lang="en-US" altLang="zh-CN" sz="1400" dirty="0" err="1" smtClean="0"/>
              <a:t>Gallager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Principles </a:t>
            </a:r>
            <a:r>
              <a:rPr lang="zh-CN" altLang="en-US" sz="1400" dirty="0"/>
              <a:t>of Digital Communication Gallager, </a:t>
            </a:r>
            <a:r>
              <a:rPr lang="en-US" altLang="zh-CN" sz="1400" dirty="0" smtClean="0"/>
              <a:t>2008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47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Discussion on Current WLAN LDPC Codes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The current 11n LDPC codes were designed and introduced for 802.11n in around 2004.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There are 4 code rates (1/2, 2/3, 3/4, 5/6) and 3 code lengths (648, 1296, 1944) supported in Wi-Fi systems since then </a:t>
            </a:r>
            <a:r>
              <a:rPr lang="en-US" altLang="zh-CN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Highest Rate = </a:t>
            </a:r>
            <a:r>
              <a:rPr lang="en-US" altLang="zh-CN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5/6</a:t>
            </a:r>
            <a:r>
              <a:rPr lang="en-US" altLang="zh-CN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, Longest Length = </a:t>
            </a:r>
            <a:r>
              <a:rPr lang="en-US" altLang="zh-CN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1944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The 12 different LDPC matrices were designed individually for each rate and length, i.e., they don’t share the same base matrix or set of permutation coefficients.</a:t>
            </a:r>
          </a:p>
          <a:p>
            <a:pPr lvl="1"/>
            <a:endParaRPr lang="en-US" altLang="zh-CN" sz="1600" dirty="0" smtClean="0"/>
          </a:p>
          <a:p>
            <a:r>
              <a:rPr lang="en-US" altLang="zh-CN" sz="2000" dirty="0" smtClean="0"/>
              <a:t>Since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invention of 11n LDPC codes, multiple LDPC codes were introduced for various industrial scenarios, e.g., 5G NR, 11ad/ay, DVB, ATSC 3.0, PON, etc.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Among the various industrial LDPC codes, 5G NR LDPC codes can support very large range of rates and lengths with 2 base matrices and 2 set </a:t>
            </a:r>
            <a:r>
              <a:rPr lang="en-US" altLang="zh-CN" sz="1600" dirty="0">
                <a:solidFill>
                  <a:srgbClr val="000000"/>
                </a:solidFill>
              </a:rPr>
              <a:t>of permutation </a:t>
            </a:r>
            <a:r>
              <a:rPr lang="en-US" altLang="zh-CN" sz="1600" dirty="0" smtClean="0">
                <a:solidFill>
                  <a:srgbClr val="000000"/>
                </a:solidFill>
              </a:rPr>
              <a:t>coefficients.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BG1 of size 46 x 68 can support rates of </a:t>
            </a:r>
            <a:r>
              <a:rPr lang="en-US" altLang="zh-CN" sz="1600" dirty="0"/>
              <a:t>1/3 ≤ R ≤ </a:t>
            </a:r>
            <a:r>
              <a:rPr lang="en-US" altLang="zh-CN" sz="1600" dirty="0" smtClean="0">
                <a:solidFill>
                  <a:srgbClr val="C00000"/>
                </a:solidFill>
              </a:rPr>
              <a:t>8/9</a:t>
            </a:r>
            <a:r>
              <a:rPr lang="en-US" altLang="zh-CN" sz="1600" dirty="0" smtClean="0"/>
              <a:t>, and information lengths </a:t>
            </a:r>
            <a:r>
              <a:rPr lang="en-US" altLang="zh-CN" sz="1600" dirty="0"/>
              <a:t>of 308 ≤ K ≤ </a:t>
            </a:r>
            <a:r>
              <a:rPr lang="en-US" altLang="zh-CN" sz="1600" dirty="0" smtClean="0">
                <a:solidFill>
                  <a:srgbClr val="C00000"/>
                </a:solidFill>
              </a:rPr>
              <a:t>8448</a:t>
            </a:r>
          </a:p>
          <a:p>
            <a:pPr lvl="1"/>
            <a:r>
              <a:rPr lang="en-US" altLang="zh-CN" sz="1600" dirty="0" smtClean="0">
                <a:solidFill>
                  <a:srgbClr val="000000"/>
                </a:solidFill>
              </a:rPr>
              <a:t>BG2 </a:t>
            </a:r>
            <a:r>
              <a:rPr lang="en-US" altLang="zh-CN" sz="1600" dirty="0">
                <a:solidFill>
                  <a:srgbClr val="000000"/>
                </a:solidFill>
              </a:rPr>
              <a:t>of size </a:t>
            </a:r>
            <a:r>
              <a:rPr lang="en-US" altLang="zh-CN" sz="1600" dirty="0" smtClean="0">
                <a:solidFill>
                  <a:srgbClr val="000000"/>
                </a:solidFill>
              </a:rPr>
              <a:t>42×52 </a:t>
            </a:r>
            <a:r>
              <a:rPr lang="en-US" altLang="zh-CN" sz="1600" dirty="0">
                <a:solidFill>
                  <a:srgbClr val="000000"/>
                </a:solidFill>
              </a:rPr>
              <a:t>can support rates of </a:t>
            </a:r>
            <a:r>
              <a:rPr lang="en-US" altLang="zh-CN" sz="1600" dirty="0" smtClean="0">
                <a:solidFill>
                  <a:srgbClr val="C00000"/>
                </a:solidFill>
              </a:rPr>
              <a:t>1/5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≤ R ≤ </a:t>
            </a:r>
            <a:r>
              <a:rPr lang="en-US" altLang="zh-CN" sz="1600" dirty="0" smtClean="0"/>
              <a:t>2/3, </a:t>
            </a:r>
            <a:r>
              <a:rPr lang="en-US" altLang="zh-CN" sz="1600" dirty="0"/>
              <a:t>and information lengths of 40 ≤ K ≤ 3840 </a:t>
            </a:r>
            <a:endParaRPr lang="en-US" altLang="zh-CN" sz="1600" dirty="0" smtClean="0"/>
          </a:p>
          <a:p>
            <a:pPr lvl="1"/>
            <a:endParaRPr lang="en-US" altLang="zh-CN" sz="1600" dirty="0"/>
          </a:p>
          <a:p>
            <a:r>
              <a:rPr lang="en-US" altLang="zh-CN" sz="2000" dirty="0" smtClean="0"/>
              <a:t>The 11n LDPC length of 1944 were designed for </a:t>
            </a:r>
            <a:r>
              <a:rPr lang="en-US" altLang="zh-CN" sz="2000" dirty="0"/>
              <a:t>BW </a:t>
            </a:r>
            <a:r>
              <a:rPr lang="en-US" altLang="zh-CN" sz="2000" dirty="0" smtClean="0"/>
              <a:t>≤ 40M, Streams ≤ 4, and Mod </a:t>
            </a:r>
            <a:r>
              <a:rPr lang="en-US" altLang="zh-CN" sz="2000" dirty="0"/>
              <a:t>≤ </a:t>
            </a:r>
            <a:r>
              <a:rPr lang="en-US" altLang="zh-CN" sz="2000" dirty="0" smtClean="0"/>
              <a:t>64QAM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In Wi-Fi 8, the highest throughput can be achieved with largest BW &gt;= 320M, 8 spatial streams, 4096QAM, thus the number of LDPC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codewords</a:t>
            </a:r>
            <a:r>
              <a:rPr lang="en-US" altLang="zh-CN" sz="1600" dirty="0" smtClean="0">
                <a:solidFill>
                  <a:srgbClr val="000000"/>
                </a:solidFill>
              </a:rPr>
              <a:t> can be very large with current length-1944 LDPC</a:t>
            </a:r>
          </a:p>
        </p:txBody>
      </p:sp>
    </p:spTree>
    <p:extLst>
      <p:ext uri="{BB962C8B-B14F-4D97-AF65-F5344CB8AC3E}">
        <p14:creationId xmlns:p14="http://schemas.microsoft.com/office/powerpoint/2010/main" val="2073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006" y="4542283"/>
            <a:ext cx="1734272" cy="1370289"/>
          </a:xfrm>
          <a:prstGeom prst="rect">
            <a:avLst/>
          </a:prstGeom>
        </p:spPr>
      </p:pic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11n LDPC vs. NR LDPC: Code Structures</a:t>
            </a:r>
            <a:endParaRPr lang="en-US" sz="3500" dirty="0">
              <a:latin typeface="Arial" charset="0"/>
            </a:endParaRPr>
          </a:p>
        </p:txBody>
      </p:sp>
      <p:sp>
        <p:nvSpPr>
          <p:cNvPr id="4" name="TextBox 85"/>
          <p:cNvSpPr txBox="1"/>
          <p:nvPr/>
        </p:nvSpPr>
        <p:spPr>
          <a:xfrm>
            <a:off x="1632506" y="6055039"/>
            <a:ext cx="22529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11n LDPC, Length = 1944, Z = 81 </a:t>
            </a:r>
            <a:endParaRPr lang="zh-CN" altLang="en-US" sz="11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46" y="1448594"/>
            <a:ext cx="4550259" cy="456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006" y="1620622"/>
            <a:ext cx="5656233" cy="2647372"/>
          </a:xfrm>
          <a:prstGeom prst="rect">
            <a:avLst/>
          </a:prstGeom>
        </p:spPr>
      </p:pic>
      <p:sp>
        <p:nvSpPr>
          <p:cNvPr id="8" name="TextBox 85"/>
          <p:cNvSpPr txBox="1"/>
          <p:nvPr/>
        </p:nvSpPr>
        <p:spPr>
          <a:xfrm>
            <a:off x="5456790" y="6056198"/>
            <a:ext cx="246721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b="1" dirty="0" smtClean="0"/>
              <a:t>NR LDPC BG1</a:t>
            </a:r>
            <a:r>
              <a:rPr lang="en-US" altLang="zh-CN" sz="900" b="1" dirty="0"/>
              <a:t>: 1/3 ≤ R ≤ </a:t>
            </a:r>
            <a:r>
              <a:rPr lang="en-US" altLang="zh-CN" sz="900" b="1" dirty="0" smtClean="0"/>
              <a:t>8/9</a:t>
            </a:r>
            <a:r>
              <a:rPr lang="en-US" altLang="zh-CN" sz="900" b="1" dirty="0"/>
              <a:t>, 308 ≤ K ≤ 8448 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380206" y="1371865"/>
            <a:ext cx="4724400" cy="494478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409406" y="1371865"/>
            <a:ext cx="6577834" cy="494478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006" y="4434262"/>
            <a:ext cx="2001219" cy="15863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565" y="4496594"/>
            <a:ext cx="1862841" cy="1468280"/>
          </a:xfrm>
          <a:prstGeom prst="rect">
            <a:avLst/>
          </a:prstGeom>
        </p:spPr>
      </p:pic>
      <p:sp>
        <p:nvSpPr>
          <p:cNvPr id="12" name="TextBox 85"/>
          <p:cNvSpPr txBox="1"/>
          <p:nvPr/>
        </p:nvSpPr>
        <p:spPr>
          <a:xfrm>
            <a:off x="7895190" y="6056198"/>
            <a:ext cx="246721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b="1" dirty="0" smtClean="0"/>
              <a:t>NR LDPC BG2: 1/5 </a:t>
            </a:r>
            <a:r>
              <a:rPr lang="en-US" altLang="zh-CN" sz="900" b="1" dirty="0"/>
              <a:t>≤ R ≤ </a:t>
            </a:r>
            <a:r>
              <a:rPr lang="en-US" altLang="zh-CN" sz="900" b="1" dirty="0" smtClean="0"/>
              <a:t>2/3, 40 </a:t>
            </a:r>
            <a:r>
              <a:rPr lang="en-US" altLang="zh-CN" sz="900" b="1" dirty="0"/>
              <a:t>≤ K ≤ </a:t>
            </a:r>
            <a:r>
              <a:rPr lang="en-US" altLang="zh-CN" sz="900" b="1" dirty="0" smtClean="0"/>
              <a:t>3840</a:t>
            </a:r>
            <a:endParaRPr lang="en-US" altLang="zh-CN" sz="900" b="1" dirty="0"/>
          </a:p>
        </p:txBody>
      </p:sp>
    </p:spTree>
    <p:extLst>
      <p:ext uri="{BB962C8B-B14F-4D97-AF65-F5344CB8AC3E}">
        <p14:creationId xmlns:p14="http://schemas.microsoft.com/office/powerpoint/2010/main" val="42623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Industrial LDPC: </a:t>
            </a:r>
            <a:r>
              <a:rPr lang="en-US" altLang="en-US" sz="3600" dirty="0"/>
              <a:t>Classic QC-LDPC</a:t>
            </a:r>
            <a:endParaRPr lang="en-US" sz="3600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07935" y="1372394"/>
            <a:ext cx="11479306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>
            <a:lvl1pPr marL="373350" indent="-373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808924" indent="-311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822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55562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9289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426772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245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23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920170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altLang="zh-CN" sz="2000" kern="0" dirty="0" smtClean="0"/>
              <a:t>There are currently two major LDPC structures widely employed in industry</a:t>
            </a:r>
          </a:p>
          <a:p>
            <a:pPr lvl="1"/>
            <a:r>
              <a:rPr lang="en-US" altLang="en-US" sz="1600" kern="0" dirty="0" smtClean="0"/>
              <a:t>Classic </a:t>
            </a:r>
            <a:r>
              <a:rPr lang="en-US" altLang="en-US" sz="1600" kern="0" dirty="0" smtClean="0">
                <a:solidFill>
                  <a:srgbClr val="0070C0"/>
                </a:solidFill>
              </a:rPr>
              <a:t>QC-LDPC</a:t>
            </a:r>
            <a:r>
              <a:rPr lang="en-US" altLang="en-US" sz="1600" kern="0" dirty="0" smtClean="0"/>
              <a:t> (11n/11ad/DVB) and </a:t>
            </a:r>
            <a:r>
              <a:rPr lang="en-US" altLang="en-US" sz="1600" kern="0" dirty="0" smtClean="0">
                <a:solidFill>
                  <a:srgbClr val="0070C0"/>
                </a:solidFill>
              </a:rPr>
              <a:t>Raptor-Like QC-LDPC </a:t>
            </a:r>
            <a:r>
              <a:rPr lang="en-US" altLang="en-US" sz="1600" kern="0" dirty="0" smtClean="0"/>
              <a:t>(5G NR)</a:t>
            </a:r>
          </a:p>
          <a:p>
            <a:pPr lvl="1"/>
            <a:endParaRPr lang="en-US" altLang="en-US" sz="1600" kern="0" dirty="0" smtClean="0"/>
          </a:p>
          <a:p>
            <a:r>
              <a:rPr lang="en-US" altLang="en-US" sz="2000" kern="0" dirty="0" smtClean="0"/>
              <a:t>Classic QC-LDPC (11n/11ad/DVB) 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 </a:t>
            </a:r>
            <a:r>
              <a:rPr lang="en-US" altLang="zh-CN" sz="2000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Repeat Accumulate </a:t>
            </a:r>
            <a:r>
              <a:rPr lang="en-US" altLang="zh-CN" sz="2000" kern="0" dirty="0" smtClean="0">
                <a:sym typeface="Wingdings" panose="05000000000000000000" pitchFamily="2" charset="2"/>
              </a:rPr>
              <a:t>+ </a:t>
            </a:r>
            <a:r>
              <a:rPr lang="en-US" altLang="zh-CN" sz="2000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Quasi Cyclic</a:t>
            </a:r>
            <a:endParaRPr lang="en-US" altLang="zh-CN" sz="2000" kern="0" dirty="0" smtClean="0">
              <a:solidFill>
                <a:srgbClr val="C00000"/>
              </a:solidFill>
            </a:endParaRPr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endParaRPr lang="en-US" altLang="en-US" sz="1600" kern="0" dirty="0" smtClean="0"/>
          </a:p>
          <a:p>
            <a:pPr lvl="1"/>
            <a:r>
              <a:rPr lang="en-US" altLang="en-US" sz="1600" kern="0" dirty="0" smtClean="0"/>
              <a:t>Classic QC-LDPC codes are </a:t>
            </a:r>
            <a:r>
              <a:rPr lang="en-US" altLang="en-US" sz="1600" kern="0" dirty="0" smtClean="0">
                <a:solidFill>
                  <a:srgbClr val="0070C0"/>
                </a:solidFill>
              </a:rPr>
              <a:t>widely employed </a:t>
            </a:r>
            <a:r>
              <a:rPr lang="en-US" altLang="en-US" sz="1600" kern="0" dirty="0" smtClean="0"/>
              <a:t>in various standards, they are implementation friendly and good performance for fixed rates/lengths</a:t>
            </a:r>
          </a:p>
          <a:p>
            <a:pPr lvl="1"/>
            <a:r>
              <a:rPr lang="en-US" altLang="en-US" sz="1600" kern="0" dirty="0" smtClean="0"/>
              <a:t>Classic QC-LDPC codes are </a:t>
            </a:r>
            <a:r>
              <a:rPr lang="en-US" altLang="en-US" sz="1600" kern="0" dirty="0" smtClean="0">
                <a:solidFill>
                  <a:srgbClr val="0070C0"/>
                </a:solidFill>
              </a:rPr>
              <a:t>not convenient for rate/length compatible</a:t>
            </a:r>
            <a:r>
              <a:rPr lang="en-US" altLang="en-US" sz="1600" kern="0" dirty="0" smtClean="0"/>
              <a:t>, e.g., require a individually designed H matrix for each rate and length (12 matrices in 11n), and significant performance loss occurs for shortening or puncturing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6" y="2843918"/>
            <a:ext cx="3200400" cy="16804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06" y="3109307"/>
            <a:ext cx="2819400" cy="11496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9509" y="4524395"/>
            <a:ext cx="3045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</a:rPr>
              <a:t>Parity-Check Part of WLAN LDPC Codes 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22335" y="4295795"/>
            <a:ext cx="1430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</a:rPr>
              <a:t>11ad/ay LDPC Code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76" y="2972594"/>
            <a:ext cx="3105739" cy="154234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98414" y="4537066"/>
            <a:ext cx="1378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</a:rPr>
              <a:t>DVB-S2 LDPC Code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1142206" y="3810794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6400006" y="3582194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10057606" y="3565603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18197" y="3583172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</a:rPr>
              <a:t>RA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2406" y="3381395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</a:rPr>
              <a:t>RA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286206" y="3413203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</a:rPr>
              <a:t>RA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Industrial LDPC: </a:t>
            </a:r>
            <a:r>
              <a:rPr lang="en-US" altLang="en-US" sz="3600" dirty="0"/>
              <a:t>Raptor-Like </a:t>
            </a:r>
            <a:r>
              <a:rPr lang="en-US" altLang="en-US" sz="3600" dirty="0" smtClean="0"/>
              <a:t>QC-LDPC</a:t>
            </a:r>
            <a:endParaRPr lang="en-US" sz="3600" dirty="0"/>
          </a:p>
        </p:txBody>
      </p:sp>
      <p:sp>
        <p:nvSpPr>
          <p:cNvPr id="18" name="Rectangle 1027"/>
          <p:cNvSpPr txBox="1">
            <a:spLocks noChangeArrowheads="1"/>
          </p:cNvSpPr>
          <p:nvPr/>
        </p:nvSpPr>
        <p:spPr bwMode="auto">
          <a:xfrm>
            <a:off x="507935" y="1219994"/>
            <a:ext cx="1147930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>
            <a:lvl1pPr marL="373350" indent="-373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808924" indent="-311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822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55562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9289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426772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245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23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920170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altLang="en-US" sz="2000" kern="0" smtClean="0"/>
              <a:t>Raptor-Like QC-LDPC </a:t>
            </a:r>
            <a:r>
              <a:rPr lang="en-US" altLang="en-US" sz="2000" kern="0" smtClean="0">
                <a:sym typeface="Wingdings" panose="05000000000000000000" pitchFamily="2" charset="2"/>
              </a:rPr>
              <a:t> </a:t>
            </a:r>
            <a:r>
              <a:rPr lang="en-US" altLang="zh-CN" sz="2000" kern="0" smtClean="0">
                <a:solidFill>
                  <a:srgbClr val="C00000"/>
                </a:solidFill>
                <a:sym typeface="Wingdings" panose="05000000000000000000" pitchFamily="2" charset="2"/>
              </a:rPr>
              <a:t>Protograph </a:t>
            </a:r>
            <a:r>
              <a:rPr lang="en-US" altLang="zh-CN" sz="2000" kern="0" smtClean="0">
                <a:sym typeface="Wingdings" panose="05000000000000000000" pitchFamily="2" charset="2"/>
              </a:rPr>
              <a:t>+ </a:t>
            </a:r>
            <a:r>
              <a:rPr lang="en-US" altLang="zh-CN" sz="2000" kern="0" smtClean="0">
                <a:solidFill>
                  <a:srgbClr val="C00000"/>
                </a:solidFill>
                <a:sym typeface="Wingdings" panose="05000000000000000000" pitchFamily="2" charset="2"/>
              </a:rPr>
              <a:t>Multi-Edge Type </a:t>
            </a:r>
            <a:r>
              <a:rPr lang="en-US" altLang="zh-CN" sz="2000" kern="0" smtClean="0">
                <a:sym typeface="Wingdings" panose="05000000000000000000" pitchFamily="2" charset="2"/>
              </a:rPr>
              <a:t>+ </a:t>
            </a:r>
            <a:r>
              <a:rPr lang="en-US" altLang="zh-CN" sz="2000" kern="0" smtClean="0">
                <a:solidFill>
                  <a:srgbClr val="C00000"/>
                </a:solidFill>
                <a:sym typeface="Wingdings" panose="05000000000000000000" pitchFamily="2" charset="2"/>
              </a:rPr>
              <a:t>Accumulate Repeat Accumulate</a:t>
            </a:r>
            <a:endParaRPr lang="en-US" altLang="zh-CN" sz="2000" kern="0" smtClean="0">
              <a:solidFill>
                <a:srgbClr val="C00000"/>
              </a:solidFill>
            </a:endParaRPr>
          </a:p>
          <a:p>
            <a:pPr lvl="1"/>
            <a:endParaRPr lang="en-US" altLang="en-US" sz="1600" kern="0" smtClean="0"/>
          </a:p>
          <a:p>
            <a:pPr lvl="1"/>
            <a:endParaRPr lang="en-US" altLang="en-US" sz="1600" kern="0" smtClean="0"/>
          </a:p>
          <a:p>
            <a:pPr lvl="1"/>
            <a:endParaRPr lang="en-US" altLang="en-US" sz="1600" kern="0" smtClean="0"/>
          </a:p>
          <a:p>
            <a:pPr lvl="1"/>
            <a:endParaRPr lang="en-US" altLang="en-US" sz="1600" kern="0" smtClean="0"/>
          </a:p>
          <a:p>
            <a:pPr lvl="1"/>
            <a:endParaRPr lang="en-US" altLang="en-US" sz="1600" kern="0" smtClean="0"/>
          </a:p>
          <a:p>
            <a:pPr lvl="1"/>
            <a:endParaRPr lang="en-US" altLang="en-US" sz="1600" kern="0" smtClean="0"/>
          </a:p>
          <a:p>
            <a:pPr lvl="1"/>
            <a:endParaRPr lang="en-US" altLang="en-US" sz="1600" kern="0" smtClean="0"/>
          </a:p>
          <a:p>
            <a:pPr lvl="1"/>
            <a:endParaRPr lang="en-US" altLang="zh-CN" sz="1600" kern="0" smtClean="0"/>
          </a:p>
          <a:p>
            <a:pPr lvl="1"/>
            <a:r>
              <a:rPr lang="en-US" altLang="zh-CN" sz="1600" kern="0" smtClean="0">
                <a:solidFill>
                  <a:srgbClr val="0070C0"/>
                </a:solidFill>
              </a:rPr>
              <a:t>Protograph</a:t>
            </a:r>
            <a:r>
              <a:rPr lang="en-US" altLang="zh-CN" sz="1600" kern="0" smtClean="0"/>
              <a:t>: a Tanner graph with a relatively small number of nodes </a:t>
            </a:r>
            <a:r>
              <a:rPr lang="en-US" altLang="zh-CN" sz="1600" kern="0" smtClean="0">
                <a:sym typeface="Wingdings" panose="05000000000000000000" pitchFamily="2" charset="2"/>
              </a:rPr>
              <a:t> </a:t>
            </a:r>
            <a:r>
              <a:rPr lang="en-US" altLang="zh-CN" sz="1600" kern="0" smtClean="0"/>
              <a:t>Protograph design &amp; Lifting optimization</a:t>
            </a:r>
            <a:endParaRPr lang="en-US" altLang="en-US" sz="1600" kern="0" smtClean="0"/>
          </a:p>
          <a:p>
            <a:pPr lvl="2"/>
            <a:r>
              <a:rPr lang="en-US" altLang="zh-CN" sz="1400" kern="0" smtClean="0">
                <a:sym typeface="Wingdings" panose="05000000000000000000" pitchFamily="2" charset="2"/>
              </a:rPr>
              <a:t>P-EXIT chart analysis (Liva2007)  different protographs having same degree distribution may have different thresholds</a:t>
            </a:r>
          </a:p>
          <a:p>
            <a:pPr lvl="2"/>
            <a:r>
              <a:rPr lang="en-US" altLang="zh-CN" sz="1400" kern="0" smtClean="0"/>
              <a:t>The </a:t>
            </a:r>
            <a:r>
              <a:rPr lang="en-US" altLang="zh-CN" sz="1400" kern="0" smtClean="0">
                <a:solidFill>
                  <a:srgbClr val="0070C0"/>
                </a:solidFill>
              </a:rPr>
              <a:t>Protograph-based LDPC </a:t>
            </a:r>
            <a:r>
              <a:rPr lang="en-US" altLang="zh-CN" sz="1400" kern="0" smtClean="0"/>
              <a:t>codes can be extended to </a:t>
            </a:r>
            <a:r>
              <a:rPr lang="en-US" altLang="zh-CN" sz="1400" kern="0" smtClean="0">
                <a:solidFill>
                  <a:srgbClr val="0070C0"/>
                </a:solidFill>
              </a:rPr>
              <a:t>long lengths </a:t>
            </a:r>
            <a:r>
              <a:rPr lang="en-US" altLang="zh-CN" sz="1400" kern="0" smtClean="0"/>
              <a:t>through </a:t>
            </a:r>
            <a:r>
              <a:rPr lang="en-US" altLang="zh-CN" sz="1400" kern="0" smtClean="0">
                <a:solidFill>
                  <a:srgbClr val="0070C0"/>
                </a:solidFill>
              </a:rPr>
              <a:t>different lifting sizes </a:t>
            </a:r>
            <a:r>
              <a:rPr lang="en-US" altLang="zh-CN" sz="1400" kern="0" smtClean="0"/>
              <a:t>with </a:t>
            </a:r>
            <a:r>
              <a:rPr lang="en-US" altLang="zh-CN" sz="1400" kern="0" smtClean="0">
                <a:solidFill>
                  <a:srgbClr val="0070C0"/>
                </a:solidFill>
              </a:rPr>
              <a:t>single base matrix </a:t>
            </a:r>
            <a:r>
              <a:rPr lang="en-US" altLang="zh-CN" sz="1400" kern="0" smtClean="0">
                <a:sym typeface="Wingdings" panose="05000000000000000000" pitchFamily="2" charset="2"/>
              </a:rPr>
              <a:t> </a:t>
            </a:r>
            <a:r>
              <a:rPr lang="en-US" altLang="zh-CN" sz="1400" kern="0" smtClean="0">
                <a:solidFill>
                  <a:srgbClr val="0070C0"/>
                </a:solidFill>
                <a:sym typeface="Wingdings" panose="05000000000000000000" pitchFamily="2" charset="2"/>
              </a:rPr>
              <a:t>decoding threshold </a:t>
            </a:r>
            <a:r>
              <a:rPr lang="en-US" altLang="zh-CN" sz="1400" kern="0" smtClean="0">
                <a:sym typeface="Wingdings" panose="05000000000000000000" pitchFamily="2" charset="2"/>
              </a:rPr>
              <a:t>can guarantee the performance</a:t>
            </a:r>
            <a:endParaRPr lang="en-US" altLang="en-US" sz="1400" kern="0" smtClean="0"/>
          </a:p>
          <a:p>
            <a:pPr lvl="1"/>
            <a:r>
              <a:rPr lang="en-US" altLang="zh-CN" sz="1600" kern="0" smtClean="0">
                <a:solidFill>
                  <a:srgbClr val="0070C0"/>
                </a:solidFill>
                <a:sym typeface="Wingdings" panose="05000000000000000000" pitchFamily="2" charset="2"/>
              </a:rPr>
              <a:t>Multi-Edge Type</a:t>
            </a:r>
            <a:r>
              <a:rPr lang="en-US" altLang="en-US" sz="1600" kern="0" smtClean="0"/>
              <a:t>: </a:t>
            </a:r>
            <a:r>
              <a:rPr lang="en-US" altLang="zh-CN" sz="1600" kern="0" smtClean="0"/>
              <a:t>edges are better controlled by categorizing into several different types</a:t>
            </a:r>
            <a:r>
              <a:rPr lang="en-US" altLang="zh-CN" sz="1600" kern="0" smtClean="0">
                <a:sym typeface="Wingdings" panose="05000000000000000000" pitchFamily="2" charset="2"/>
              </a:rPr>
              <a:t> </a:t>
            </a:r>
            <a:endParaRPr lang="en-US" altLang="en-US" sz="1600" kern="0" smtClean="0"/>
          </a:p>
          <a:p>
            <a:pPr lvl="2"/>
            <a:r>
              <a:rPr lang="en-US" altLang="zh-CN" sz="1400" kern="0" smtClean="0"/>
              <a:t>Can avoid weak local combinations of nodes </a:t>
            </a:r>
            <a:r>
              <a:rPr lang="en-US" altLang="zh-CN" sz="1400" kern="0" smtClean="0">
                <a:sym typeface="Wingdings" panose="05000000000000000000" pitchFamily="2" charset="2"/>
              </a:rPr>
              <a:t> e.g., </a:t>
            </a:r>
            <a:r>
              <a:rPr lang="en-US" altLang="zh-CN" sz="1400" kern="0" smtClean="0"/>
              <a:t>all connections to a particular CN being made to VNs of smallest degree </a:t>
            </a:r>
          </a:p>
          <a:p>
            <a:pPr lvl="1"/>
            <a:r>
              <a:rPr lang="en-US" altLang="en-US" sz="1600" kern="0" smtClean="0">
                <a:solidFill>
                  <a:srgbClr val="0070C0"/>
                </a:solidFill>
              </a:rPr>
              <a:t>ARA &amp; MET</a:t>
            </a:r>
            <a:r>
              <a:rPr lang="en-US" altLang="en-US" sz="1600" kern="0" smtClean="0"/>
              <a:t>: </a:t>
            </a:r>
            <a:r>
              <a:rPr lang="en-US" altLang="zh-CN" sz="1600" kern="0" smtClean="0">
                <a:solidFill>
                  <a:srgbClr val="C00000"/>
                </a:solidFill>
              </a:rPr>
              <a:t>state nodes </a:t>
            </a:r>
            <a:r>
              <a:rPr lang="en-US" altLang="zh-CN" sz="1600" kern="0" smtClean="0"/>
              <a:t>in conjunction with </a:t>
            </a:r>
            <a:r>
              <a:rPr lang="en-US" altLang="zh-CN" sz="1600" kern="0" smtClean="0">
                <a:solidFill>
                  <a:srgbClr val="C00000"/>
                </a:solidFill>
              </a:rPr>
              <a:t>degree-1 nodes </a:t>
            </a:r>
            <a:r>
              <a:rPr lang="en-US" altLang="zh-CN" sz="1600" kern="0" smtClean="0">
                <a:sym typeface="Wingdings" panose="05000000000000000000" pitchFamily="2" charset="2"/>
              </a:rPr>
              <a:t> improve performance with controlled complexity</a:t>
            </a:r>
          </a:p>
          <a:p>
            <a:pPr lvl="1"/>
            <a:r>
              <a:rPr lang="en-US" altLang="en-US" sz="1600" i="1" kern="0" smtClean="0">
                <a:solidFill>
                  <a:srgbClr val="C00000"/>
                </a:solidFill>
              </a:rPr>
              <a:t>Raptor-Like QC-LDPC codes </a:t>
            </a:r>
            <a:r>
              <a:rPr lang="en-US" altLang="en-US" sz="1600" kern="0" smtClean="0"/>
              <a:t>can accommodate </a:t>
            </a:r>
            <a:r>
              <a:rPr lang="en-US" altLang="en-US" sz="1600" kern="0" smtClean="0">
                <a:solidFill>
                  <a:srgbClr val="0070C0"/>
                </a:solidFill>
              </a:rPr>
              <a:t>various rates and lengths </a:t>
            </a:r>
            <a:r>
              <a:rPr lang="en-US" altLang="en-US" sz="1600" kern="0" smtClean="0"/>
              <a:t>with a </a:t>
            </a:r>
            <a:r>
              <a:rPr lang="en-US" altLang="en-US" sz="1600" kern="0" smtClean="0">
                <a:solidFill>
                  <a:srgbClr val="0070C0"/>
                </a:solidFill>
              </a:rPr>
              <a:t>single base matrix</a:t>
            </a:r>
            <a:r>
              <a:rPr lang="en-US" altLang="en-US" sz="1600" kern="0" smtClean="0"/>
              <a:t>, and also can obtain very good performance under shortening and puncturing</a:t>
            </a:r>
            <a:endParaRPr lang="en-US" altLang="zh-CN" sz="1600" kern="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5" y="2008759"/>
            <a:ext cx="1667666" cy="13332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03" y="2121971"/>
            <a:ext cx="1463455" cy="1193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151606" y="1975958"/>
            <a:ext cx="4119636" cy="1391621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12343" y="3342056"/>
            <a:ext cx="1787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Multi-Edge Type (MET)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2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43" y="2082592"/>
            <a:ext cx="3657600" cy="1232733"/>
          </a:xfrm>
          <a:prstGeom prst="rect">
            <a:avLst/>
          </a:prstGeom>
          <a:noFill/>
        </p:spPr>
      </p:pic>
      <p:sp>
        <p:nvSpPr>
          <p:cNvPr id="24" name="椭圆 23"/>
          <p:cNvSpPr/>
          <p:nvPr/>
        </p:nvSpPr>
        <p:spPr bwMode="auto">
          <a:xfrm>
            <a:off x="4697943" y="2179902"/>
            <a:ext cx="304426" cy="28605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01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745944" y="2142729"/>
            <a:ext cx="533400" cy="28605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01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71206" y="1945715"/>
            <a:ext cx="7007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1" dirty="0" smtClean="0">
                <a:solidFill>
                  <a:srgbClr val="C00000"/>
                </a:solidFill>
              </a:rPr>
              <a:t>State Nodes</a:t>
            </a:r>
            <a:endParaRPr lang="zh-CN" altLang="en-US" sz="800" b="1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43006" y="1905794"/>
            <a:ext cx="10994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1" dirty="0" smtClean="0">
                <a:solidFill>
                  <a:srgbClr val="C00000"/>
                </a:solidFill>
              </a:rPr>
              <a:t>Degree-1 Nodes</a:t>
            </a:r>
            <a:endParaRPr lang="zh-CN" altLang="en-US" sz="800" b="1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74698" y="3374857"/>
            <a:ext cx="943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err="1" smtClean="0">
                <a:solidFill>
                  <a:srgbClr val="C00000"/>
                </a:solidFill>
              </a:rPr>
              <a:t>Protograph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606" y="2159319"/>
            <a:ext cx="3308499" cy="107927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998070" y="3342055"/>
            <a:ext cx="2761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Accumulate Repeat Accumulate (</a:t>
            </a:r>
            <a:r>
              <a:rPr lang="en-US" altLang="zh-CN" sz="1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ARA)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11n LDPC vs. NR LDPC: </a:t>
            </a:r>
            <a:r>
              <a:rPr lang="en-US" altLang="zh-CN" sz="3600" dirty="0" smtClean="0"/>
              <a:t>Performance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NR LDPC codes are the most popular recent-designed LDPC codes in wireless domain, thus we compare the 11n LDPC with NR LDPC to have a perspective on the possible improvements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Performances of 11n LDPC and NR LDPC are compared at longest 11n LDPC length N = 1944 and longest NR LDPC info. length k = 8448, respectively.</a:t>
            </a:r>
          </a:p>
          <a:p>
            <a:pPr lvl="1" defTabSz="914400"/>
            <a:endParaRPr lang="en-US" altLang="zh-CN" sz="1600" dirty="0" smtClean="0">
              <a:solidFill>
                <a:srgbClr val="000000"/>
              </a:solidFill>
            </a:endParaRPr>
          </a:p>
          <a:p>
            <a:r>
              <a:rPr lang="en-US" altLang="zh-CN" sz="2000" dirty="0" smtClean="0"/>
              <a:t>Simulation settings: BPSK + AWGN, only 1944 LDPC considered for 11n LDPC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Layered Normalized Min-Sum (Alpha = 0.75) Decoder with 8 iterations are employed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The plotted SNRs are not adjusted to the true SNRs for PAM modulations (3dB smaller due to factor of 2)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 defTabSz="914400"/>
            <a:endParaRPr lang="en-US" altLang="zh-CN" sz="1600" dirty="0" smtClean="0">
              <a:solidFill>
                <a:srgbClr val="000000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For </a:t>
            </a:r>
            <a:r>
              <a:rPr lang="en-US" altLang="zh-CN" sz="2000" dirty="0">
                <a:solidFill>
                  <a:srgbClr val="000000"/>
                </a:solidFill>
              </a:rPr>
              <a:t>each </a:t>
            </a:r>
            <a:r>
              <a:rPr lang="en-US" altLang="zh-CN" sz="2000" dirty="0" smtClean="0">
                <a:solidFill>
                  <a:srgbClr val="000000"/>
                </a:solidFill>
              </a:rPr>
              <a:t>of the four 11n LDPC rates (1/2, 2/3, 3/4, 5/6), </a:t>
            </a:r>
            <a:r>
              <a:rPr lang="en-US" altLang="zh-CN" sz="2000" dirty="0">
                <a:solidFill>
                  <a:srgbClr val="000000"/>
                </a:solidFill>
              </a:rPr>
              <a:t>four curves are plotted for comparisons</a:t>
            </a:r>
            <a:endParaRPr lang="en-US" altLang="zh-CN" sz="2000" dirty="0"/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Curve 1: Rate-R 11n LDPC with k = 1944*R and single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sz="1600" dirty="0">
                <a:solidFill>
                  <a:srgbClr val="000000"/>
                </a:solidFill>
              </a:rPr>
              <a:t>Curve </a:t>
            </a:r>
            <a:r>
              <a:rPr lang="en-US" altLang="zh-CN" sz="1600" dirty="0" smtClean="0">
                <a:solidFill>
                  <a:srgbClr val="000000"/>
                </a:solidFill>
              </a:rPr>
              <a:t>2: </a:t>
            </a:r>
            <a:r>
              <a:rPr lang="en-US" altLang="zh-CN" sz="1600" dirty="0">
                <a:solidFill>
                  <a:srgbClr val="000000"/>
                </a:solidFill>
              </a:rPr>
              <a:t>Rate-R </a:t>
            </a:r>
            <a:r>
              <a:rPr lang="en-US" altLang="zh-CN" sz="1600" dirty="0" smtClean="0">
                <a:solidFill>
                  <a:srgbClr val="000000"/>
                </a:solidFill>
              </a:rPr>
              <a:t>NR </a:t>
            </a:r>
            <a:r>
              <a:rPr lang="en-US" altLang="zh-CN" sz="1600" dirty="0">
                <a:solidFill>
                  <a:srgbClr val="000000"/>
                </a:solidFill>
              </a:rPr>
              <a:t>LDPC with k = 1944*R and single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</a:t>
            </a:r>
            <a:r>
              <a:rPr lang="en-US" altLang="zh-CN" sz="1600" dirty="0" smtClean="0">
                <a:solidFill>
                  <a:srgbClr val="000000"/>
                </a:solidFill>
              </a:rPr>
              <a:t>, the BGs (BG1 or BG2) and lifting parameters (Z) are selected according to the code selection rule of 5G NR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Curve 3: </a:t>
            </a:r>
            <a:r>
              <a:rPr lang="en-US" altLang="zh-CN" sz="1600" dirty="0">
                <a:solidFill>
                  <a:srgbClr val="000000"/>
                </a:solidFill>
              </a:rPr>
              <a:t>Rate-R 11n LDPC with </a:t>
            </a:r>
            <a:r>
              <a:rPr lang="en-US" altLang="zh-CN" sz="1600" dirty="0" smtClean="0">
                <a:solidFill>
                  <a:srgbClr val="000000"/>
                </a:solidFill>
              </a:rPr>
              <a:t>k = 1944*R*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Num</a:t>
            </a:r>
            <a:r>
              <a:rPr lang="en-US" altLang="zh-CN" sz="1600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  <a:latin typeface="+mj-ea"/>
                <a:ea typeface="+mj-ea"/>
                <a:sym typeface="Symbol" panose="05050102010706020507" pitchFamily="18" charset="2"/>
              </a:rPr>
              <a:t></a:t>
            </a:r>
            <a:r>
              <a:rPr lang="en-US" altLang="zh-CN" sz="1600" dirty="0" smtClean="0">
                <a:solidFill>
                  <a:srgbClr val="000000"/>
                </a:solidFill>
                <a:latin typeface="+mj-ea"/>
                <a:ea typeface="+mj-ea"/>
                <a:sym typeface="Symbol" panose="05050102010706020507" pitchFamily="18" charset="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sym typeface="Symbol" panose="05050102010706020507" pitchFamily="18" charset="2"/>
              </a:rPr>
              <a:t>8448,</a:t>
            </a:r>
            <a:r>
              <a:rPr lang="en-US" altLang="zh-CN" sz="1600" dirty="0" smtClean="0">
                <a:solidFill>
                  <a:srgbClr val="000000"/>
                </a:solidFill>
              </a:rPr>
              <a:t> and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Num</a:t>
            </a:r>
            <a:r>
              <a:rPr lang="en-US" altLang="zh-CN" sz="1600" dirty="0" smtClean="0">
                <a:solidFill>
                  <a:srgbClr val="00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codewords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lvl="1" defTabSz="914400"/>
            <a:r>
              <a:rPr lang="en-US" altLang="zh-CN" sz="1600" dirty="0">
                <a:solidFill>
                  <a:srgbClr val="000000"/>
                </a:solidFill>
              </a:rPr>
              <a:t>Curve </a:t>
            </a:r>
            <a:r>
              <a:rPr lang="en-US" altLang="zh-CN" sz="1600" dirty="0" smtClean="0">
                <a:solidFill>
                  <a:srgbClr val="000000"/>
                </a:solidFill>
              </a:rPr>
              <a:t>4:</a:t>
            </a:r>
            <a:r>
              <a:rPr lang="en-US" altLang="zh-CN" sz="1600" dirty="0">
                <a:solidFill>
                  <a:srgbClr val="000000"/>
                </a:solidFill>
              </a:rPr>
              <a:t> Rate-R NR LDPC with k = </a:t>
            </a:r>
            <a:r>
              <a:rPr lang="en-US" altLang="zh-CN" sz="1600" dirty="0" smtClean="0">
                <a:solidFill>
                  <a:srgbClr val="000000"/>
                </a:solidFill>
              </a:rPr>
              <a:t>8448 (longest supported info. bits in a single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</a:t>
            </a:r>
            <a:r>
              <a:rPr lang="en-US" altLang="zh-CN" sz="1600" dirty="0" smtClean="0">
                <a:solidFill>
                  <a:srgbClr val="000000"/>
                </a:solidFill>
              </a:rPr>
              <a:t>) and </a:t>
            </a:r>
            <a:r>
              <a:rPr lang="en-US" altLang="zh-CN" sz="1600" dirty="0">
                <a:solidFill>
                  <a:srgbClr val="000000"/>
                </a:solidFill>
              </a:rPr>
              <a:t>single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</a:t>
            </a:r>
            <a:r>
              <a:rPr lang="en-US" altLang="zh-CN" sz="1600" dirty="0" smtClean="0">
                <a:solidFill>
                  <a:srgbClr val="000000"/>
                </a:solidFill>
              </a:rPr>
              <a:t>, the 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codeword</a:t>
            </a:r>
            <a:r>
              <a:rPr lang="en-US" altLang="zh-CN" sz="1600" dirty="0" smtClean="0">
                <a:solidFill>
                  <a:srgbClr val="000000"/>
                </a:solidFill>
              </a:rPr>
              <a:t> length N = 8448/R.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11n LDPC vs. NR LDPC: </a:t>
            </a:r>
            <a:r>
              <a:rPr lang="en-US" altLang="zh-CN" sz="3600" dirty="0" smtClean="0"/>
              <a:t>R = 1/2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28606" y="1756818"/>
            <a:ext cx="4953000" cy="4263776"/>
          </a:xfrm>
        </p:spPr>
        <p:txBody>
          <a:bodyPr/>
          <a:lstStyle/>
          <a:p>
            <a:r>
              <a:rPr lang="en-US" altLang="zh-CN" sz="1600" dirty="0" smtClean="0"/>
              <a:t>For K = 972, N = 1944 11n LDPC code and NR LDPC code (BG2 with Z = 104), the NR LDPC outperforms 11n LDPC for around 0.6 dB at BLER = 10</a:t>
            </a:r>
            <a:r>
              <a:rPr lang="en-US" altLang="zh-CN" sz="1600" baseline="30000" dirty="0" smtClean="0"/>
              <a:t>-3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For </a:t>
            </a:r>
            <a:r>
              <a:rPr lang="en-US" altLang="zh-CN" sz="1600" dirty="0"/>
              <a:t>K = 8</a:t>
            </a:r>
            <a:r>
              <a:rPr lang="en-US" altLang="zh-CN" sz="1600" dirty="0" smtClean="0"/>
              <a:t>448, </a:t>
            </a:r>
            <a:r>
              <a:rPr lang="en-US" altLang="zh-CN" sz="1600" dirty="0"/>
              <a:t>N = </a:t>
            </a:r>
            <a:r>
              <a:rPr lang="en-US" altLang="zh-CN" sz="1600" dirty="0" smtClean="0"/>
              <a:t>16896 NR LDPC code (BG1 with Z = 384) and 9 </a:t>
            </a:r>
            <a:r>
              <a:rPr lang="en-US" altLang="zh-CN" sz="1600" dirty="0" err="1" smtClean="0"/>
              <a:t>codewords</a:t>
            </a:r>
            <a:r>
              <a:rPr lang="en-US" altLang="zh-CN" sz="1600" dirty="0" smtClean="0"/>
              <a:t> of 11n 1944 </a:t>
            </a:r>
            <a:r>
              <a:rPr lang="en-US" altLang="zh-CN" sz="1600" dirty="0"/>
              <a:t>LDPC </a:t>
            </a:r>
            <a:r>
              <a:rPr lang="en-US" altLang="zh-CN" sz="1600" dirty="0" smtClean="0"/>
              <a:t>code, the </a:t>
            </a:r>
            <a:r>
              <a:rPr lang="en-US" altLang="zh-CN" sz="1600" dirty="0"/>
              <a:t>NR LDPC outperforms 11n </a:t>
            </a:r>
            <a:r>
              <a:rPr lang="en-US" altLang="zh-CN" sz="1600" dirty="0" smtClean="0"/>
              <a:t>LDPC for </a:t>
            </a:r>
            <a:r>
              <a:rPr lang="en-US" altLang="zh-CN" sz="1600" dirty="0"/>
              <a:t>around </a:t>
            </a:r>
            <a:r>
              <a:rPr lang="en-US" altLang="zh-CN" sz="1600" dirty="0" smtClean="0"/>
              <a:t>1.2 </a:t>
            </a:r>
            <a:r>
              <a:rPr lang="en-US" altLang="zh-CN" sz="1600" dirty="0"/>
              <a:t>dB at BLER = 10</a:t>
            </a:r>
            <a:r>
              <a:rPr lang="en-US" altLang="zh-CN" sz="1600" baseline="30000" dirty="0"/>
              <a:t>-3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9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of 11n 1944 LDPC </a:t>
            </a:r>
            <a:r>
              <a:rPr lang="en-US" altLang="zh-CN" sz="1600" dirty="0" smtClean="0"/>
              <a:t>code is obtained by scaling 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single </a:t>
            </a:r>
            <a:r>
              <a:rPr lang="en-US" altLang="zh-CN" sz="1600" dirty="0" err="1" smtClean="0"/>
              <a:t>codeword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            </a:t>
            </a:r>
            <a:r>
              <a:rPr lang="en-US" altLang="zh-CN" sz="1600" dirty="0" err="1" smtClean="0"/>
              <a:t>FER_Num</a:t>
            </a:r>
            <a:r>
              <a:rPr lang="en-US" altLang="zh-CN" sz="1600" dirty="0" smtClean="0"/>
              <a:t> = 1 – (1 – FER_1)</a:t>
            </a:r>
            <a:r>
              <a:rPr lang="en-US" altLang="zh-CN" sz="1600" baseline="30000" dirty="0" err="1" smtClean="0"/>
              <a:t>Num</a:t>
            </a:r>
            <a:endParaRPr lang="en-US" altLang="zh-CN" sz="1600" baseline="30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1296194"/>
            <a:ext cx="5675396" cy="50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11n LDPC vs. NR LDPC: </a:t>
            </a:r>
            <a:r>
              <a:rPr lang="en-US" altLang="zh-CN" sz="3600" dirty="0" smtClean="0"/>
              <a:t>R = 2/3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28606" y="1756818"/>
            <a:ext cx="4953000" cy="4263776"/>
          </a:xfrm>
        </p:spPr>
        <p:txBody>
          <a:bodyPr/>
          <a:lstStyle/>
          <a:p>
            <a:r>
              <a:rPr lang="en-US" altLang="zh-CN" sz="1600" dirty="0" smtClean="0"/>
              <a:t>For K = 1296, N = 1944 11n LDPC code and NR LDPC code (BG2 with Z = 144), the NR LDPC performs similar to 11n LDPC at BLER = 10</a:t>
            </a:r>
            <a:r>
              <a:rPr lang="en-US" altLang="zh-CN" sz="1600" baseline="30000" dirty="0" smtClean="0"/>
              <a:t>-3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For </a:t>
            </a:r>
            <a:r>
              <a:rPr lang="en-US" altLang="zh-CN" sz="1600" dirty="0"/>
              <a:t>K = 8</a:t>
            </a:r>
            <a:r>
              <a:rPr lang="en-US" altLang="zh-CN" sz="1600" dirty="0" smtClean="0"/>
              <a:t>448, </a:t>
            </a:r>
            <a:r>
              <a:rPr lang="en-US" altLang="zh-CN" sz="1600" dirty="0"/>
              <a:t>N = </a:t>
            </a:r>
            <a:r>
              <a:rPr lang="en-US" altLang="zh-CN" sz="1600" dirty="0" smtClean="0"/>
              <a:t>12672 NR LDPC code (BG1 with Z = 384) and 7 </a:t>
            </a:r>
            <a:r>
              <a:rPr lang="en-US" altLang="zh-CN" sz="1600" dirty="0" err="1" smtClean="0"/>
              <a:t>codewords</a:t>
            </a:r>
            <a:r>
              <a:rPr lang="en-US" altLang="zh-CN" sz="1600" dirty="0" smtClean="0"/>
              <a:t> of 11n 1944 </a:t>
            </a:r>
            <a:r>
              <a:rPr lang="en-US" altLang="zh-CN" sz="1600" dirty="0"/>
              <a:t>LDPC </a:t>
            </a:r>
            <a:r>
              <a:rPr lang="en-US" altLang="zh-CN" sz="1600" dirty="0" smtClean="0"/>
              <a:t>code, the </a:t>
            </a:r>
            <a:r>
              <a:rPr lang="en-US" altLang="zh-CN" sz="1600" dirty="0"/>
              <a:t>NR LDPC outperforms 11n </a:t>
            </a:r>
            <a:r>
              <a:rPr lang="en-US" altLang="zh-CN" sz="1600" dirty="0" smtClean="0"/>
              <a:t>LDPC for </a:t>
            </a:r>
            <a:r>
              <a:rPr lang="en-US" altLang="zh-CN" sz="1600" dirty="0"/>
              <a:t>around </a:t>
            </a:r>
            <a:r>
              <a:rPr lang="en-US" altLang="zh-CN" sz="1600" dirty="0" smtClean="0"/>
              <a:t>0.5 </a:t>
            </a:r>
            <a:r>
              <a:rPr lang="en-US" altLang="zh-CN" sz="1600" dirty="0"/>
              <a:t>dB at BLER = 10</a:t>
            </a:r>
            <a:r>
              <a:rPr lang="en-US" altLang="zh-CN" sz="1600" baseline="30000" dirty="0"/>
              <a:t>-3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7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of 11n 1944 LDPC </a:t>
            </a:r>
            <a:r>
              <a:rPr lang="en-US" altLang="zh-CN" sz="1600" dirty="0" smtClean="0"/>
              <a:t>code is obtained by scaling 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single </a:t>
            </a:r>
            <a:r>
              <a:rPr lang="en-US" altLang="zh-CN" sz="1600" dirty="0" err="1" smtClean="0"/>
              <a:t>codeword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            </a:t>
            </a:r>
            <a:r>
              <a:rPr lang="en-US" altLang="zh-CN" sz="1600" dirty="0" err="1" smtClean="0"/>
              <a:t>FER_Num</a:t>
            </a:r>
            <a:r>
              <a:rPr lang="en-US" altLang="zh-CN" sz="1600" dirty="0" smtClean="0"/>
              <a:t> = 1 – (1 – FER_1)</a:t>
            </a:r>
            <a:r>
              <a:rPr lang="en-US" altLang="zh-CN" sz="1600" baseline="30000" dirty="0" err="1" smtClean="0"/>
              <a:t>Num</a:t>
            </a:r>
            <a:endParaRPr lang="en-US" altLang="zh-CN" sz="1600" baseline="30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" y="1296194"/>
            <a:ext cx="5675396" cy="50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11n LDPC vs. NR LDPC: </a:t>
            </a:r>
            <a:r>
              <a:rPr lang="en-US" altLang="zh-CN" sz="3600" dirty="0" smtClean="0"/>
              <a:t>R = 3/4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28606" y="1756818"/>
            <a:ext cx="4953000" cy="4263776"/>
          </a:xfrm>
        </p:spPr>
        <p:txBody>
          <a:bodyPr/>
          <a:lstStyle/>
          <a:p>
            <a:r>
              <a:rPr lang="en-US" altLang="zh-CN" sz="1600" dirty="0" smtClean="0"/>
              <a:t>For K = 1458, N = 1944 11n LDPC code and NR LDPC code (BG1 with Z = 72), the NR </a:t>
            </a:r>
            <a:r>
              <a:rPr lang="en-US" altLang="zh-CN" sz="1600" dirty="0"/>
              <a:t>LDPC outperforms 11n LDPC for around </a:t>
            </a:r>
            <a:r>
              <a:rPr lang="en-US" altLang="zh-CN" sz="1600" dirty="0" smtClean="0"/>
              <a:t>0.25 </a:t>
            </a:r>
            <a:r>
              <a:rPr lang="en-US" altLang="zh-CN" sz="1600" dirty="0"/>
              <a:t>dB at BLER = 10</a:t>
            </a:r>
            <a:r>
              <a:rPr lang="en-US" altLang="zh-CN" sz="1600" baseline="30000" dirty="0"/>
              <a:t>-3</a:t>
            </a:r>
            <a:endParaRPr lang="en-US" altLang="zh-CN" sz="1600" baseline="300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For </a:t>
            </a:r>
            <a:r>
              <a:rPr lang="en-US" altLang="zh-CN" sz="1600" dirty="0"/>
              <a:t>K = 8</a:t>
            </a:r>
            <a:r>
              <a:rPr lang="en-US" altLang="zh-CN" sz="1600" dirty="0" smtClean="0"/>
              <a:t>448, </a:t>
            </a:r>
            <a:r>
              <a:rPr lang="en-US" altLang="zh-CN" sz="1600" dirty="0"/>
              <a:t>N = </a:t>
            </a:r>
            <a:r>
              <a:rPr lang="en-US" altLang="zh-CN" sz="1600" dirty="0" smtClean="0"/>
              <a:t>11264 NR LDPC code (BG1 with Z = 384) and 6 </a:t>
            </a:r>
            <a:r>
              <a:rPr lang="en-US" altLang="zh-CN" sz="1600" dirty="0" err="1" smtClean="0"/>
              <a:t>codewords</a:t>
            </a:r>
            <a:r>
              <a:rPr lang="en-US" altLang="zh-CN" sz="1600" dirty="0" smtClean="0"/>
              <a:t> of 11n 1944 </a:t>
            </a:r>
            <a:r>
              <a:rPr lang="en-US" altLang="zh-CN" sz="1600" dirty="0"/>
              <a:t>LDPC </a:t>
            </a:r>
            <a:r>
              <a:rPr lang="en-US" altLang="zh-CN" sz="1600" dirty="0" smtClean="0"/>
              <a:t>code, the </a:t>
            </a:r>
            <a:r>
              <a:rPr lang="en-US" altLang="zh-CN" sz="1600" dirty="0"/>
              <a:t>NR LDPC outperforms 11n </a:t>
            </a:r>
            <a:r>
              <a:rPr lang="en-US" altLang="zh-CN" sz="1600" dirty="0" smtClean="0"/>
              <a:t>LDPC for </a:t>
            </a:r>
            <a:r>
              <a:rPr lang="en-US" altLang="zh-CN" sz="1600" dirty="0"/>
              <a:t>around </a:t>
            </a:r>
            <a:r>
              <a:rPr lang="en-US" altLang="zh-CN" sz="1600" dirty="0" smtClean="0"/>
              <a:t>0.5 </a:t>
            </a:r>
            <a:r>
              <a:rPr lang="en-US" altLang="zh-CN" sz="1600" dirty="0"/>
              <a:t>dB at BLER = 10</a:t>
            </a:r>
            <a:r>
              <a:rPr lang="en-US" altLang="zh-CN" sz="1600" baseline="30000" dirty="0"/>
              <a:t>-3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6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of 11n 1944 LDPC </a:t>
            </a:r>
            <a:r>
              <a:rPr lang="en-US" altLang="zh-CN" sz="1600" dirty="0" smtClean="0"/>
              <a:t>code is obtained by scaling the </a:t>
            </a:r>
            <a:r>
              <a:rPr lang="en-US" altLang="zh-CN" sz="1600" dirty="0"/>
              <a:t>performance </a:t>
            </a:r>
            <a:r>
              <a:rPr lang="en-US" altLang="zh-CN" sz="1600" dirty="0" smtClean="0"/>
              <a:t>of single </a:t>
            </a:r>
            <a:r>
              <a:rPr lang="en-US" altLang="zh-CN" sz="1600" dirty="0" err="1" smtClean="0"/>
              <a:t>codeword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            </a:t>
            </a:r>
            <a:r>
              <a:rPr lang="en-US" altLang="zh-CN" sz="1600" dirty="0" err="1" smtClean="0"/>
              <a:t>FER_Num</a:t>
            </a:r>
            <a:r>
              <a:rPr lang="en-US" altLang="zh-CN" sz="1600" dirty="0" smtClean="0"/>
              <a:t> = 1 – (1 – FER_1)</a:t>
            </a:r>
            <a:r>
              <a:rPr lang="en-US" altLang="zh-CN" sz="1600" baseline="30000" dirty="0" err="1" smtClean="0"/>
              <a:t>Num</a:t>
            </a:r>
            <a:endParaRPr lang="en-US" altLang="zh-CN" sz="1600" baseline="30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0" y="1372394"/>
            <a:ext cx="5675396" cy="50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133349</TotalTime>
  <Words>1572</Words>
  <Application>Microsoft Office PowerPoint</Application>
  <PresentationFormat>自定义</PresentationFormat>
  <Paragraphs>146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FrutigerNext LT Regular</vt:lpstr>
      <vt:lpstr>ＭＳ Ｐゴシック</vt:lpstr>
      <vt:lpstr>宋体</vt:lpstr>
      <vt:lpstr>Arial</vt:lpstr>
      <vt:lpstr>Symbol</vt:lpstr>
      <vt:lpstr>Times New Roman</vt:lpstr>
      <vt:lpstr>Wingdings</vt:lpstr>
      <vt:lpstr>Default Design</vt:lpstr>
      <vt:lpstr>PowerPoint 演示文稿</vt:lpstr>
      <vt:lpstr>Discussion on Current WLAN LDPC Codes</vt:lpstr>
      <vt:lpstr>11n LDPC vs. NR LDPC: Code Structures</vt:lpstr>
      <vt:lpstr>Industrial LDPC: Classic QC-LDPC</vt:lpstr>
      <vt:lpstr>Industrial LDPC: Raptor-Like QC-LDPC</vt:lpstr>
      <vt:lpstr>11n LDPC vs. NR LDPC: Performance</vt:lpstr>
      <vt:lpstr>11n LDPC vs. NR LDPC: R = 1/2</vt:lpstr>
      <vt:lpstr>11n LDPC vs. NR LDPC: R = 2/3</vt:lpstr>
      <vt:lpstr>11n LDPC vs. NR LDPC: R = 3/4</vt:lpstr>
      <vt:lpstr>11n LDPC vs. NR LDPC: R = 5/6</vt:lpstr>
      <vt:lpstr>Summary</vt:lpstr>
      <vt:lpstr>PowerPoint 演示文稿</vt:lpstr>
      <vt:lpstr>Appendix: SNR for real and complex signals</vt:lpstr>
    </vt:vector>
  </TitlesOfParts>
  <Company>Decawave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Localisation architecture review and proposal for TG12 ULI</dc:title>
  <dc:subject>IEEE 802.15 &lt;TG12 ULI&gt;</dc:subject>
  <dc:creator>Billy Verso</dc:creator>
  <dc:description>&lt;15-16-xxxx-00-0012&gt;</dc:description>
  <cp:lastModifiedBy>Linwei (XD)</cp:lastModifiedBy>
  <cp:revision>1870</cp:revision>
  <cp:lastPrinted>2015-07-14T16:02:16Z</cp:lastPrinted>
  <dcterms:created xsi:type="dcterms:W3CDTF">2009-07-12T16:25:16Z</dcterms:created>
  <dcterms:modified xsi:type="dcterms:W3CDTF">2024-05-15T06:55:51Z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(3)ceCVwYuJ898CI/kc8hyfj5boZP1I7pylOJNtJJmx102fHDQaL+FPwKHNeDe1FsCN5LR7fBVp
NOaPirQRi65CK7r0af+/UxqKKKdo9YY5oJ89lxRNirDXIpRm/wKx16Icb5QdJRc/bWsFxmNB
XF4ae8Jkl0V6ylVrC62d0w4woAARo3vA06gauJm+epNu+/V+q1PIhkddLnjiPhYT5W17I9Dq
w4/7RsIxFaQcfOlfWV</vt:lpwstr>
  </property>
  <property fmtid="{D5CDD505-2E9C-101B-9397-08002B2CF9AE}" pid="3" name="_2015_ms_pID_7253431">
    <vt:lpwstr>lZjWF5II+TWCkIdjuW0heA1RnxU0x7sVMKaFobf3vLaJH6Q49anWBJ
6Ra68jemm+n5Pb/2YcppaSeGtEq+Ohvaujr8CKsoQFtYOmWd60FXpMeJsZLEqL0o3Zx3FQFE
HlYtvugZvZvrf9EX6iTB3MBd9OhnjZwlKTeOSdV1RkeYOKJne3+dNi98hZS/LgkWUXJqCeqU
wxKdQ3aRGjLoCQh/6rbwMS/tiawbL+W766qe</vt:lpwstr>
  </property>
  <property fmtid="{D5CDD505-2E9C-101B-9397-08002B2CF9AE}" pid="4" name="_2015_ms_pID_7253432">
    <vt:lpwstr>OB8iLBSOP83Ui00Iqr4KtcU=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1651751348</vt:lpwstr>
  </property>
</Properties>
</file>