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66" r:id="rId5"/>
    <p:sldId id="267" r:id="rId6"/>
    <p:sldId id="268" r:id="rId7"/>
    <p:sldId id="269" r:id="rId8"/>
    <p:sldId id="271" r:id="rId9"/>
    <p:sldId id="270" r:id="rId10"/>
    <p:sldId id="272"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0A8EF1-5A49-3044-B1E2-7DF8AE80AF88}" v="198" dt="2024-05-13T14:54:47.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869" autoAdjust="0"/>
    <p:restoredTop sz="94660"/>
  </p:normalViewPr>
  <p:slideViewPr>
    <p:cSldViewPr>
      <p:cViewPr>
        <p:scale>
          <a:sx n="91" d="100"/>
          <a:sy n="91" d="100"/>
        </p:scale>
        <p:origin x="1712" y="14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p>
        </p:txBody>
      </p:sp>
      <p:sp>
        <p:nvSpPr>
          <p:cNvPr id="4" name="Date Placeholder 3"/>
          <p:cNvSpPr>
            <a:spLocks noGrp="1"/>
          </p:cNvSpPr>
          <p:nvPr>
            <p:ph type="dt" idx="10"/>
          </p:nvPr>
        </p:nvSpPr>
        <p:spPr/>
        <p:txBody>
          <a:bodyPr/>
          <a:lstStyle>
            <a:lvl1pPr>
              <a:defRPr/>
            </a:lvl1pPr>
          </a:lstStyle>
          <a:p>
            <a:r>
              <a:rPr lang="it-IT"/>
              <a:t>May 2024</a:t>
            </a:r>
            <a:endParaRPr lang="en-GB" dirty="0"/>
          </a:p>
        </p:txBody>
      </p:sp>
      <p:sp>
        <p:nvSpPr>
          <p:cNvPr id="5" name="Footer Placeholder 4"/>
          <p:cNvSpPr>
            <a:spLocks noGrp="1"/>
          </p:cNvSpPr>
          <p:nvPr>
            <p:ph type="ftr" idx="11"/>
          </p:nvPr>
        </p:nvSpPr>
        <p:spPr/>
        <p:txBody>
          <a:bodyPr/>
          <a:lstStyle>
            <a:lvl1pPr>
              <a:defRPr/>
            </a:lvl1pPr>
          </a:lstStyle>
          <a:p>
            <a:r>
              <a:rPr lang="en-GB"/>
              <a:t>Lovison et al, Cisco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Lovison et al, Cisco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it-IT"/>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idx="10"/>
          </p:nvPr>
        </p:nvSpPr>
        <p:spPr/>
        <p:txBody>
          <a:bodyPr/>
          <a:lstStyle>
            <a:lvl1pPr>
              <a:defRPr/>
            </a:lvl1pPr>
          </a:lstStyle>
          <a:p>
            <a:r>
              <a:rPr lang="it-IT"/>
              <a:t>May 2024</a:t>
            </a:r>
            <a:endParaRPr lang="en-GB"/>
          </a:p>
        </p:txBody>
      </p:sp>
      <p:sp>
        <p:nvSpPr>
          <p:cNvPr id="5" name="Footer Placeholder 4"/>
          <p:cNvSpPr>
            <a:spLocks noGrp="1"/>
          </p:cNvSpPr>
          <p:nvPr>
            <p:ph type="ftr" idx="11"/>
          </p:nvPr>
        </p:nvSpPr>
        <p:spPr/>
        <p:txBody>
          <a:bodyPr/>
          <a:lstStyle>
            <a:lvl1pPr>
              <a:defRPr/>
            </a:lvl1pPr>
          </a:lstStyle>
          <a:p>
            <a:r>
              <a:rPr lang="en-GB"/>
              <a:t>Lovison et al, Cisco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idx="10"/>
          </p:nvPr>
        </p:nvSpPr>
        <p:spPr/>
        <p:txBody>
          <a:bodyPr/>
          <a:lstStyle>
            <a:lvl1pPr>
              <a:defRPr/>
            </a:lvl1pPr>
          </a:lstStyle>
          <a:p>
            <a:r>
              <a:rPr lang="it-IT"/>
              <a:t>May 2024</a:t>
            </a:r>
            <a:endParaRPr lang="en-GB"/>
          </a:p>
        </p:txBody>
      </p:sp>
      <p:sp>
        <p:nvSpPr>
          <p:cNvPr id="6" name="Footer Placeholder 5"/>
          <p:cNvSpPr>
            <a:spLocks noGrp="1"/>
          </p:cNvSpPr>
          <p:nvPr>
            <p:ph type="ftr" idx="11"/>
          </p:nvPr>
        </p:nvSpPr>
        <p:spPr/>
        <p:txBody>
          <a:bodyPr/>
          <a:lstStyle>
            <a:lvl1pPr>
              <a:defRPr/>
            </a:lvl1pPr>
          </a:lstStyle>
          <a:p>
            <a:r>
              <a:rPr lang="en-GB"/>
              <a:t>Lovison et al, Cisco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idx="10"/>
          </p:nvPr>
        </p:nvSpPr>
        <p:spPr/>
        <p:txBody>
          <a:bodyPr/>
          <a:lstStyle>
            <a:lvl1pPr>
              <a:defRPr/>
            </a:lvl1pPr>
          </a:lstStyle>
          <a:p>
            <a:r>
              <a:rPr lang="it-IT"/>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Lovison et al, Cisco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idx="10"/>
          </p:nvPr>
        </p:nvSpPr>
        <p:spPr/>
        <p:txBody>
          <a:bodyPr/>
          <a:lstStyle>
            <a:lvl1pPr>
              <a:defRPr/>
            </a:lvl1pPr>
          </a:lstStyle>
          <a:p>
            <a:r>
              <a:rPr lang="it-IT"/>
              <a:t>May 2024</a:t>
            </a:r>
            <a:endParaRPr lang="en-GB"/>
          </a:p>
        </p:txBody>
      </p:sp>
      <p:sp>
        <p:nvSpPr>
          <p:cNvPr id="4" name="Footer Placeholder 3"/>
          <p:cNvSpPr>
            <a:spLocks noGrp="1"/>
          </p:cNvSpPr>
          <p:nvPr>
            <p:ph type="ftr" idx="11"/>
          </p:nvPr>
        </p:nvSpPr>
        <p:spPr/>
        <p:txBody>
          <a:bodyPr/>
          <a:lstStyle>
            <a:lvl1pPr>
              <a:defRPr/>
            </a:lvl1pPr>
          </a:lstStyle>
          <a:p>
            <a:r>
              <a:rPr lang="en-GB"/>
              <a:t>Lovison et al, Cisco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it-IT"/>
              <a:t>May 2024</a:t>
            </a:r>
            <a:endParaRPr lang="en-GB"/>
          </a:p>
        </p:txBody>
      </p:sp>
      <p:sp>
        <p:nvSpPr>
          <p:cNvPr id="3" name="Footer Placeholder 2"/>
          <p:cNvSpPr>
            <a:spLocks noGrp="1"/>
          </p:cNvSpPr>
          <p:nvPr>
            <p:ph type="ftr" idx="11"/>
          </p:nvPr>
        </p:nvSpPr>
        <p:spPr/>
        <p:txBody>
          <a:bodyPr/>
          <a:lstStyle>
            <a:lvl1pPr>
              <a:defRPr/>
            </a:lvl1pPr>
          </a:lstStyle>
          <a:p>
            <a:r>
              <a:rPr lang="en-GB"/>
              <a:t>Lovison et al, Cisco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it-IT"/>
              <a:t>May 2024</a:t>
            </a:r>
            <a:endParaRPr lang="en-GB"/>
          </a:p>
        </p:txBody>
      </p:sp>
      <p:sp>
        <p:nvSpPr>
          <p:cNvPr id="5" name="Footer Placeholder 4"/>
          <p:cNvSpPr>
            <a:spLocks noGrp="1"/>
          </p:cNvSpPr>
          <p:nvPr>
            <p:ph type="ftr" idx="11"/>
          </p:nvPr>
        </p:nvSpPr>
        <p:spPr/>
        <p:txBody>
          <a:bodyPr/>
          <a:lstStyle>
            <a:lvl1pPr>
              <a:defRPr/>
            </a:lvl1pPr>
          </a:lstStyle>
          <a:p>
            <a:r>
              <a:rPr lang="en-GB"/>
              <a:t>Lovison et al, Cisco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it-IT"/>
              <a:t>May 2024</a:t>
            </a:r>
            <a:endParaRPr lang="en-GB"/>
          </a:p>
        </p:txBody>
      </p:sp>
      <p:sp>
        <p:nvSpPr>
          <p:cNvPr id="5" name="Footer Placeholder 4"/>
          <p:cNvSpPr>
            <a:spLocks noGrp="1"/>
          </p:cNvSpPr>
          <p:nvPr>
            <p:ph type="ftr" idx="11"/>
          </p:nvPr>
        </p:nvSpPr>
        <p:spPr/>
        <p:txBody>
          <a:bodyPr/>
          <a:lstStyle>
            <a:lvl1pPr>
              <a:defRPr/>
            </a:lvl1pPr>
          </a:lstStyle>
          <a:p>
            <a:r>
              <a:rPr lang="en-GB"/>
              <a:t>Lovison et al, Cisco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it-IT"/>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Lovison et al, Cisco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AIML PHY Operational Parameter Recommendations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6" name="Date Placeholder 3"/>
          <p:cNvSpPr>
            <a:spLocks noGrp="1"/>
          </p:cNvSpPr>
          <p:nvPr>
            <p:ph type="dt" idx="10"/>
          </p:nvPr>
        </p:nvSpPr>
        <p:spPr/>
        <p:txBody>
          <a:bodyPr/>
          <a:lstStyle/>
          <a:p>
            <a:r>
              <a:rPr lang="it-IT"/>
              <a:t>May 2024</a:t>
            </a:r>
            <a:endParaRPr lang="en-GB" dirty="0"/>
          </a:p>
        </p:txBody>
      </p:sp>
      <p:sp>
        <p:nvSpPr>
          <p:cNvPr id="7" name="Footer Placeholder 4"/>
          <p:cNvSpPr>
            <a:spLocks noGrp="1"/>
          </p:cNvSpPr>
          <p:nvPr>
            <p:ph type="ftr" idx="11"/>
          </p:nvPr>
        </p:nvSpPr>
        <p:spPr/>
        <p:txBody>
          <a:bodyPr/>
          <a:lstStyle/>
          <a:p>
            <a:r>
              <a:rPr lang="en-GB"/>
              <a:t>Lovison et al, Cisco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8775672"/>
              </p:ext>
            </p:extLst>
          </p:nvPr>
        </p:nvGraphicFramePr>
        <p:xfrm>
          <a:off x="910008" y="2418433"/>
          <a:ext cx="10272713" cy="3363912"/>
        </p:xfrm>
        <a:graphic>
          <a:graphicData uri="http://schemas.openxmlformats.org/presentationml/2006/ole">
            <mc:AlternateContent xmlns:mc="http://schemas.openxmlformats.org/markup-compatibility/2006">
              <mc:Choice xmlns:v="urn:schemas-microsoft-com:vml" Requires="v">
                <p:oleObj name="Document" r:id="rId3" imgW="10439400" imgH="3441700" progId="Word.Document.8">
                  <p:embed/>
                </p:oleObj>
              </mc:Choice>
              <mc:Fallback>
                <p:oleObj name="Document" r:id="rId3" imgW="10439400" imgH="3441700" progId="Word.Document.8">
                  <p:embed/>
                  <p:pic>
                    <p:nvPicPr>
                      <p:cNvPr id="0" name="Picture 3"/>
                      <p:cNvPicPr>
                        <a:picLocks noChangeAspect="1" noChangeArrowheads="1"/>
                      </p:cNvPicPr>
                      <p:nvPr/>
                    </p:nvPicPr>
                    <p:blipFill>
                      <a:blip r:embed="rId4"/>
                      <a:srcRect/>
                      <a:stretch>
                        <a:fillRect/>
                      </a:stretch>
                    </p:blipFill>
                    <p:spPr bwMode="auto">
                      <a:xfrm>
                        <a:off x="910008" y="2418433"/>
                        <a:ext cx="10272713" cy="336391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4300-BF92-D784-8055-D1ABA86AF3B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9C7EBA4-B0DC-19CE-88A0-E4AFA5E20D81}"/>
              </a:ext>
            </a:extLst>
          </p:cNvPr>
          <p:cNvSpPr>
            <a:spLocks noGrp="1"/>
          </p:cNvSpPr>
          <p:nvPr>
            <p:ph idx="1"/>
          </p:nvPr>
        </p:nvSpPr>
        <p:spPr/>
        <p:txBody>
          <a:bodyPr/>
          <a:lstStyle/>
          <a:p>
            <a:pPr>
              <a:buFont typeface="Arial" panose="020B0604020202020204" pitchFamily="34" charset="0"/>
              <a:buChar char="•"/>
            </a:pPr>
            <a:r>
              <a:rPr lang="en-US" b="0" dirty="0"/>
              <a:t>Proposed method to allow the AP to assist the STAs to pick its PHY parameters, aligned with discussions happening in other groups:</a:t>
            </a:r>
          </a:p>
          <a:p>
            <a:pPr lvl="1">
              <a:buFont typeface="Arial" panose="020B0604020202020204" pitchFamily="34" charset="0"/>
              <a:buChar char="•"/>
            </a:pPr>
            <a:r>
              <a:rPr lang="en-US" dirty="0" err="1"/>
              <a:t>TGbn</a:t>
            </a:r>
            <a:r>
              <a:rPr lang="en-US" dirty="0"/>
              <a:t>: </a:t>
            </a:r>
            <a:r>
              <a:rPr lang="en-US" b="0" dirty="0"/>
              <a:t>Energy efficiency</a:t>
            </a:r>
          </a:p>
          <a:p>
            <a:pPr lvl="1">
              <a:buFont typeface="Arial" panose="020B0604020202020204" pitchFamily="34" charset="0"/>
              <a:buChar char="•"/>
            </a:pPr>
            <a:r>
              <a:rPr lang="en-US" dirty="0" err="1"/>
              <a:t>TGbi</a:t>
            </a:r>
            <a:r>
              <a:rPr lang="en-US" dirty="0"/>
              <a:t>: STA identity obfuscation by TX power randomization [1]</a:t>
            </a:r>
            <a:endParaRPr lang="en-US" b="0" dirty="0"/>
          </a:p>
          <a:p>
            <a:pPr>
              <a:buFont typeface="Arial" panose="020B0604020202020204" pitchFamily="34" charset="0"/>
              <a:buChar char="•"/>
            </a:pPr>
            <a:r>
              <a:rPr lang="en-US" b="0" dirty="0"/>
              <a:t>Recommendations to include multiple PHY parameters</a:t>
            </a:r>
          </a:p>
          <a:p>
            <a:pPr>
              <a:buFont typeface="Arial" panose="020B0604020202020204" pitchFamily="34" charset="0"/>
              <a:buChar char="•"/>
            </a:pPr>
            <a:r>
              <a:rPr lang="en-US" b="0" dirty="0"/>
              <a:t>Proposed use case making use of AIML to generate recommendations</a:t>
            </a:r>
          </a:p>
        </p:txBody>
      </p:sp>
      <p:sp>
        <p:nvSpPr>
          <p:cNvPr id="4" name="Slide Number Placeholder 3">
            <a:extLst>
              <a:ext uri="{FF2B5EF4-FFF2-40B4-BE49-F238E27FC236}">
                <a16:creationId xmlns:a16="http://schemas.microsoft.com/office/drawing/2014/main" id="{03ABB09C-9852-FEE1-A4B6-962A4BE0496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E71917C-1EA5-31F4-4680-943B1B744E25}"/>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AEA2059C-306E-6CE5-5399-D8DEAD6851B1}"/>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928882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US" altLang="en-US" sz="2400" b="0" dirty="0"/>
              <a:t>IEEE 802.11-24/0550-r1 - </a:t>
            </a:r>
            <a:r>
              <a:rPr lang="en-US" altLang="en-US" b="0" dirty="0"/>
              <a:t>TX Power Randomization</a:t>
            </a: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Lovison et al, Cisco</a:t>
            </a:r>
            <a:endParaRPr lang="en-GB" dirty="0"/>
          </a:p>
        </p:txBody>
      </p:sp>
      <p:sp>
        <p:nvSpPr>
          <p:cNvPr id="4" name="Date Placeholder 3"/>
          <p:cNvSpPr>
            <a:spLocks noGrp="1"/>
          </p:cNvSpPr>
          <p:nvPr>
            <p:ph type="dt" idx="15"/>
          </p:nvPr>
        </p:nvSpPr>
        <p:spPr/>
        <p:txBody>
          <a:bodyPr/>
          <a:lstStyle/>
          <a:p>
            <a:r>
              <a:rPr lang="it-IT"/>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Proposed mechanism allowing APs to provide PHY operational parameters range recommendations to the STAs.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Intended use cases include energy saving and privacy.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AIML techniques applied to estimate the impact of the changes to the STAs uplink transmissions.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Lovison et al, Cisco</a:t>
            </a:r>
            <a:endParaRPr lang="en-GB" dirty="0"/>
          </a:p>
        </p:txBody>
      </p:sp>
      <p:sp>
        <p:nvSpPr>
          <p:cNvPr id="4" name="Date Placeholder 3"/>
          <p:cNvSpPr>
            <a:spLocks noGrp="1"/>
          </p:cNvSpPr>
          <p:nvPr>
            <p:ph type="dt" idx="15"/>
          </p:nvPr>
        </p:nvSpPr>
        <p:spPr/>
        <p:txBody>
          <a:bodyPr/>
          <a:lstStyle/>
          <a:p>
            <a:r>
              <a:rPr lang="it-IT"/>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14808-673B-9A7F-E776-9A82BD12E4C6}"/>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4B415B1-C773-A56D-6E92-52AB8CEE1CF4}"/>
              </a:ext>
            </a:extLst>
          </p:cNvPr>
          <p:cNvSpPr>
            <a:spLocks noGrp="1"/>
          </p:cNvSpPr>
          <p:nvPr>
            <p:ph idx="1"/>
          </p:nvPr>
        </p:nvSpPr>
        <p:spPr/>
        <p:txBody>
          <a:bodyPr/>
          <a:lstStyle/>
          <a:p>
            <a:r>
              <a:rPr lang="en-US" b="0" dirty="0"/>
              <a:t>The AP can use different mechanisms to influence the STAs Tx power (e.g., BSS coloring, Transmit Power Envelope), aimed at enforcing regulatory limits as well as controlling interference in OBSS operations.</a:t>
            </a:r>
          </a:p>
          <a:p>
            <a:r>
              <a:rPr lang="en-US" b="0" dirty="0"/>
              <a:t>When a STA modifies its operating parameters, there may be unintended impacts to the link quality, which are detected only after such parameters are applied.</a:t>
            </a:r>
          </a:p>
        </p:txBody>
      </p:sp>
      <p:sp>
        <p:nvSpPr>
          <p:cNvPr id="4" name="Slide Number Placeholder 3">
            <a:extLst>
              <a:ext uri="{FF2B5EF4-FFF2-40B4-BE49-F238E27FC236}">
                <a16:creationId xmlns:a16="http://schemas.microsoft.com/office/drawing/2014/main" id="{C0C31EF6-FCFA-CBBE-F58F-6CBFF2AF542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63B5967-5A36-F15E-BAF3-F69EBB116E0B}"/>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9787E30A-A1BA-C4A4-27DF-35CCF3A77DCD}"/>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3904317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5517A-BC9A-326E-A1DC-F4EFC5F7F69A}"/>
              </a:ext>
            </a:extLst>
          </p:cNvPr>
          <p:cNvSpPr>
            <a:spLocks noGrp="1"/>
          </p:cNvSpPr>
          <p:nvPr>
            <p:ph type="title"/>
          </p:nvPr>
        </p:nvSpPr>
        <p:spPr/>
        <p:txBody>
          <a:bodyPr/>
          <a:lstStyle/>
          <a:p>
            <a:r>
              <a:rPr lang="en-US" dirty="0"/>
              <a:t>AP-assisted PHY parameter selection</a:t>
            </a:r>
          </a:p>
        </p:txBody>
      </p:sp>
      <p:sp>
        <p:nvSpPr>
          <p:cNvPr id="3" name="Content Placeholder 2">
            <a:extLst>
              <a:ext uri="{FF2B5EF4-FFF2-40B4-BE49-F238E27FC236}">
                <a16:creationId xmlns:a16="http://schemas.microsoft.com/office/drawing/2014/main" id="{26F617BE-9651-72C3-9D25-56EB19F85407}"/>
              </a:ext>
            </a:extLst>
          </p:cNvPr>
          <p:cNvSpPr>
            <a:spLocks noGrp="1"/>
          </p:cNvSpPr>
          <p:nvPr>
            <p:ph idx="1"/>
          </p:nvPr>
        </p:nvSpPr>
        <p:spPr/>
        <p:txBody>
          <a:bodyPr/>
          <a:lstStyle/>
          <a:p>
            <a:r>
              <a:rPr lang="en-US" b="0" dirty="0"/>
              <a:t>The proposed mechanism allows the AP to provide the STA with recommendations about the PHY settings that can be used to minimize energy consumption, while maintaining the performance impact within the STA’s desired range.</a:t>
            </a:r>
          </a:p>
          <a:p>
            <a:r>
              <a:rPr lang="en-US" b="0" dirty="0"/>
              <a:t>The acceptable impact is specified by the STA, according to the application requirements.</a:t>
            </a:r>
          </a:p>
          <a:p>
            <a:r>
              <a:rPr lang="en-US" b="0" dirty="0"/>
              <a:t>The AP-generated recommendation considers current BSS status as well as receiver-side STA connection statistics.</a:t>
            </a:r>
          </a:p>
        </p:txBody>
      </p:sp>
      <p:sp>
        <p:nvSpPr>
          <p:cNvPr id="4" name="Slide Number Placeholder 3">
            <a:extLst>
              <a:ext uri="{FF2B5EF4-FFF2-40B4-BE49-F238E27FC236}">
                <a16:creationId xmlns:a16="http://schemas.microsoft.com/office/drawing/2014/main" id="{791E12C3-0655-A191-CC86-C169856B149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083D8EA-40D4-BFE8-4F90-E9256F2A0A36}"/>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FA723E26-DD7A-AC7B-0FB5-7C950BD86B51}"/>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1579613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9D536-7900-F414-F793-86421A2BE8C9}"/>
              </a:ext>
            </a:extLst>
          </p:cNvPr>
          <p:cNvSpPr>
            <a:spLocks noGrp="1"/>
          </p:cNvSpPr>
          <p:nvPr>
            <p:ph type="title"/>
          </p:nvPr>
        </p:nvSpPr>
        <p:spPr/>
        <p:txBody>
          <a:bodyPr/>
          <a:lstStyle/>
          <a:p>
            <a:r>
              <a:rPr lang="en-US" dirty="0"/>
              <a:t>Use cases</a:t>
            </a:r>
          </a:p>
        </p:txBody>
      </p:sp>
      <p:sp>
        <p:nvSpPr>
          <p:cNvPr id="3" name="Content Placeholder 2">
            <a:extLst>
              <a:ext uri="{FF2B5EF4-FFF2-40B4-BE49-F238E27FC236}">
                <a16:creationId xmlns:a16="http://schemas.microsoft.com/office/drawing/2014/main" id="{13BF27FD-96E6-622F-EC1B-7E4E4A1DD8E9}"/>
              </a:ext>
            </a:extLst>
          </p:cNvPr>
          <p:cNvSpPr>
            <a:spLocks noGrp="1"/>
          </p:cNvSpPr>
          <p:nvPr>
            <p:ph idx="1"/>
          </p:nvPr>
        </p:nvSpPr>
        <p:spPr/>
        <p:txBody>
          <a:bodyPr/>
          <a:lstStyle/>
          <a:p>
            <a:r>
              <a:rPr lang="en-US" b="0" dirty="0"/>
              <a:t>In addition to increased energy efficiency, the proposed recommendation mechanism allows implementing privacy-related use cases, such as the “TX power randomization” scheme currently being discussed in the </a:t>
            </a:r>
            <a:r>
              <a:rPr lang="en-US" b="0" dirty="0" err="1"/>
              <a:t>TGbi</a:t>
            </a:r>
            <a:r>
              <a:rPr lang="en-US" b="0" dirty="0"/>
              <a:t> [1].</a:t>
            </a:r>
          </a:p>
        </p:txBody>
      </p:sp>
      <p:sp>
        <p:nvSpPr>
          <p:cNvPr id="4" name="Slide Number Placeholder 3">
            <a:extLst>
              <a:ext uri="{FF2B5EF4-FFF2-40B4-BE49-F238E27FC236}">
                <a16:creationId xmlns:a16="http://schemas.microsoft.com/office/drawing/2014/main" id="{6B093D9B-7A84-959C-B0F0-4C4006437BD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4F2AD2E-4778-7E61-F60C-2BEF3B535805}"/>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210F0E81-080B-FD3A-A4FC-6EB6BA06ACE1}"/>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389809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5DBE9-7606-2B1E-1565-6E6458AC586C}"/>
              </a:ext>
            </a:extLst>
          </p:cNvPr>
          <p:cNvSpPr>
            <a:spLocks noGrp="1"/>
          </p:cNvSpPr>
          <p:nvPr>
            <p:ph type="title"/>
          </p:nvPr>
        </p:nvSpPr>
        <p:spPr/>
        <p:txBody>
          <a:bodyPr/>
          <a:lstStyle/>
          <a:p>
            <a:r>
              <a:rPr lang="en-US" dirty="0"/>
              <a:t>Operation: STA request</a:t>
            </a:r>
          </a:p>
        </p:txBody>
      </p:sp>
      <p:sp>
        <p:nvSpPr>
          <p:cNvPr id="3" name="Content Placeholder 2">
            <a:extLst>
              <a:ext uri="{FF2B5EF4-FFF2-40B4-BE49-F238E27FC236}">
                <a16:creationId xmlns:a16="http://schemas.microsoft.com/office/drawing/2014/main" id="{1308F1B3-233A-DA0E-3F16-23B9D254B9DE}"/>
              </a:ext>
            </a:extLst>
          </p:cNvPr>
          <p:cNvSpPr>
            <a:spLocks noGrp="1"/>
          </p:cNvSpPr>
          <p:nvPr>
            <p:ph idx="1"/>
          </p:nvPr>
        </p:nvSpPr>
        <p:spPr>
          <a:xfrm>
            <a:off x="914400" y="1981201"/>
            <a:ext cx="10798223" cy="4113213"/>
          </a:xfrm>
        </p:spPr>
        <p:txBody>
          <a:bodyPr/>
          <a:lstStyle/>
          <a:p>
            <a:r>
              <a:rPr lang="en-US" b="0" dirty="0"/>
              <a:t>Proposed extension to the dot11SpectrumManagement, adding flag to advertise the AP capability to provide PHY parameters recommendations to STAs.</a:t>
            </a:r>
            <a:br>
              <a:rPr lang="en-US" b="0" dirty="0"/>
            </a:br>
            <a:endParaRPr lang="en-US" b="0" dirty="0"/>
          </a:p>
          <a:p>
            <a:r>
              <a:rPr lang="en-US" b="0" dirty="0"/>
              <a:t>STA to send a PHY recommendation request:</a:t>
            </a:r>
          </a:p>
          <a:p>
            <a:pPr>
              <a:buFont typeface="Arial" panose="020B0604020202020204" pitchFamily="34" charset="0"/>
              <a:buChar char="•"/>
            </a:pPr>
            <a:r>
              <a:rPr lang="en-US" sz="2200" b="0" dirty="0"/>
              <a:t>Indicating its current transmit power and link margin (similar to TPC report)</a:t>
            </a:r>
          </a:p>
          <a:p>
            <a:pPr>
              <a:buFont typeface="Arial" panose="020B0604020202020204" pitchFamily="34" charset="0"/>
              <a:buChar char="•"/>
            </a:pPr>
            <a:r>
              <a:rPr lang="en-US" sz="2200" b="0" dirty="0"/>
              <a:t>Indicating the acceptable performance degradation (e.g., for metrics such as retry rate)</a:t>
            </a:r>
          </a:p>
          <a:p>
            <a:pPr>
              <a:buFont typeface="Arial" panose="020B0604020202020204" pitchFamily="34" charset="0"/>
              <a:buChar char="•"/>
            </a:pPr>
            <a:r>
              <a:rPr lang="en-US" sz="2200" b="0" dirty="0"/>
              <a:t>Indicating what parameters can be changed (e.g., Tx Power, SS, Channel width, MCS range)</a:t>
            </a:r>
          </a:p>
        </p:txBody>
      </p:sp>
      <p:sp>
        <p:nvSpPr>
          <p:cNvPr id="4" name="Slide Number Placeholder 3">
            <a:extLst>
              <a:ext uri="{FF2B5EF4-FFF2-40B4-BE49-F238E27FC236}">
                <a16:creationId xmlns:a16="http://schemas.microsoft.com/office/drawing/2014/main" id="{EC2F519C-C1CB-EAD9-C5D7-FA4E826D3E3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D996261-9F84-7BE0-6A0E-9618933FDA23}"/>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60ECAF3B-7C6C-1F4F-D2B1-22E2C87C068C}"/>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3276606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B341-864C-34D5-0381-89D7323B290E}"/>
              </a:ext>
            </a:extLst>
          </p:cNvPr>
          <p:cNvSpPr>
            <a:spLocks noGrp="1"/>
          </p:cNvSpPr>
          <p:nvPr>
            <p:ph type="title"/>
          </p:nvPr>
        </p:nvSpPr>
        <p:spPr/>
        <p:txBody>
          <a:bodyPr/>
          <a:lstStyle/>
          <a:p>
            <a:r>
              <a:rPr lang="en-US" dirty="0"/>
              <a:t>Operation: AP response</a:t>
            </a:r>
          </a:p>
        </p:txBody>
      </p:sp>
      <p:sp>
        <p:nvSpPr>
          <p:cNvPr id="3" name="Content Placeholder 2">
            <a:extLst>
              <a:ext uri="{FF2B5EF4-FFF2-40B4-BE49-F238E27FC236}">
                <a16:creationId xmlns:a16="http://schemas.microsoft.com/office/drawing/2014/main" id="{644B55BF-9F1E-CE30-D1A4-559FBD9430DC}"/>
              </a:ext>
            </a:extLst>
          </p:cNvPr>
          <p:cNvSpPr>
            <a:spLocks noGrp="1"/>
          </p:cNvSpPr>
          <p:nvPr>
            <p:ph idx="1"/>
          </p:nvPr>
        </p:nvSpPr>
        <p:spPr/>
        <p:txBody>
          <a:bodyPr/>
          <a:lstStyle/>
          <a:p>
            <a:r>
              <a:rPr lang="en-US" b="0" dirty="0"/>
              <a:t>The AP responds with a recommendation including the indication of the settings expected to meet the STA’s request, for instance:</a:t>
            </a:r>
          </a:p>
          <a:p>
            <a:pPr lvl="1">
              <a:buFont typeface="Arial" panose="020B0604020202020204" pitchFamily="34" charset="0"/>
              <a:buChar char="•"/>
            </a:pPr>
            <a:r>
              <a:rPr lang="en-US" b="0" dirty="0"/>
              <a:t>Min Tx power for each bandwidth</a:t>
            </a:r>
          </a:p>
          <a:p>
            <a:pPr lvl="1">
              <a:buFont typeface="Arial" panose="020B0604020202020204" pitchFamily="34" charset="0"/>
              <a:buChar char="•"/>
            </a:pPr>
            <a:r>
              <a:rPr lang="en-US" b="0" dirty="0"/>
              <a:t>Min SS</a:t>
            </a:r>
          </a:p>
          <a:p>
            <a:pPr lvl="1">
              <a:buFont typeface="Arial" panose="020B0604020202020204" pitchFamily="34" charset="0"/>
              <a:buChar char="•"/>
            </a:pPr>
            <a:r>
              <a:rPr lang="en-US" b="0" dirty="0"/>
              <a:t>Max MCS</a:t>
            </a:r>
          </a:p>
          <a:p>
            <a:pPr lvl="1">
              <a:buFont typeface="Arial" panose="020B0604020202020204" pitchFamily="34" charset="0"/>
              <a:buChar char="•"/>
            </a:pPr>
            <a:r>
              <a:rPr lang="en-US" dirty="0"/>
              <a:t>…</a:t>
            </a:r>
          </a:p>
          <a:p>
            <a:pPr lvl="1">
              <a:buFont typeface="Arial" panose="020B0604020202020204" pitchFamily="34" charset="0"/>
              <a:buChar char="•"/>
            </a:pPr>
            <a:endParaRPr lang="en-US" dirty="0"/>
          </a:p>
          <a:p>
            <a:pPr marL="0" indent="0"/>
            <a:r>
              <a:rPr lang="en-US" dirty="0"/>
              <a:t>Recommendation means that the receiving STA maintains full control as to what PHY parameters to use.</a:t>
            </a:r>
          </a:p>
        </p:txBody>
      </p:sp>
      <p:sp>
        <p:nvSpPr>
          <p:cNvPr id="4" name="Slide Number Placeholder 3">
            <a:extLst>
              <a:ext uri="{FF2B5EF4-FFF2-40B4-BE49-F238E27FC236}">
                <a16:creationId xmlns:a16="http://schemas.microsoft.com/office/drawing/2014/main" id="{E84F4A24-E136-3734-638E-DB6C8C5920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9A164A0-3C7C-F753-626D-3867C28528F9}"/>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899D511C-C58E-FC8B-064D-50BA16144015}"/>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3549075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FA709-6E39-2C3E-A14D-5A0E1B3F8359}"/>
              </a:ext>
            </a:extLst>
          </p:cNvPr>
          <p:cNvSpPr>
            <a:spLocks noGrp="1"/>
          </p:cNvSpPr>
          <p:nvPr>
            <p:ph type="title"/>
          </p:nvPr>
        </p:nvSpPr>
        <p:spPr/>
        <p:txBody>
          <a:bodyPr/>
          <a:lstStyle/>
          <a:p>
            <a:r>
              <a:rPr lang="en-US" dirty="0"/>
              <a:t>Operation: Accuracy</a:t>
            </a:r>
          </a:p>
        </p:txBody>
      </p:sp>
      <p:sp>
        <p:nvSpPr>
          <p:cNvPr id="3" name="Content Placeholder 2">
            <a:extLst>
              <a:ext uri="{FF2B5EF4-FFF2-40B4-BE49-F238E27FC236}">
                <a16:creationId xmlns:a16="http://schemas.microsoft.com/office/drawing/2014/main" id="{9A90B02D-A402-115D-DABA-B3D85116E0D6}"/>
              </a:ext>
            </a:extLst>
          </p:cNvPr>
          <p:cNvSpPr>
            <a:spLocks noGrp="1"/>
          </p:cNvSpPr>
          <p:nvPr>
            <p:ph idx="1"/>
          </p:nvPr>
        </p:nvSpPr>
        <p:spPr/>
        <p:txBody>
          <a:bodyPr/>
          <a:lstStyle/>
          <a:p>
            <a:r>
              <a:rPr lang="en-US" b="0" dirty="0"/>
              <a:t>The confidence on the recommendation’s accuracy and longevity depends on the available link statistics (e.g., the longer a STA has been connected, and as stable the connection has been, the more accurate the prediction can be).</a:t>
            </a:r>
          </a:p>
          <a:p>
            <a:endParaRPr lang="en-US" b="0" dirty="0"/>
          </a:p>
          <a:p>
            <a:r>
              <a:rPr lang="en-US" b="0" dirty="0"/>
              <a:t>The algorithm used to generate the recommendation at the AP side would also compute a confidence metric, to be shared on the response to the STA.</a:t>
            </a:r>
          </a:p>
          <a:p>
            <a:endParaRPr lang="en-US" b="0" dirty="0"/>
          </a:p>
          <a:p>
            <a:r>
              <a:rPr lang="en-US" b="0" dirty="0"/>
              <a:t>In case the accuracy is too low, the AP doesn’t return any recommendation and can optionally add a reason code to provide an explanation (e.g., too few datapoints, too high variation, too small link margin, etc..)</a:t>
            </a:r>
          </a:p>
        </p:txBody>
      </p:sp>
      <p:sp>
        <p:nvSpPr>
          <p:cNvPr id="4" name="Slide Number Placeholder 3">
            <a:extLst>
              <a:ext uri="{FF2B5EF4-FFF2-40B4-BE49-F238E27FC236}">
                <a16:creationId xmlns:a16="http://schemas.microsoft.com/office/drawing/2014/main" id="{F11F0693-E003-740B-A504-182B67A8CDF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D52AC11-A1E0-1DF5-67CC-1130F5B66D67}"/>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843C9EF9-CB58-71A7-61E4-6C9F48318C0D}"/>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171505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2F8DA-A48E-CFE4-A6DB-AC36892D7759}"/>
              </a:ext>
            </a:extLst>
          </p:cNvPr>
          <p:cNvSpPr>
            <a:spLocks noGrp="1"/>
          </p:cNvSpPr>
          <p:nvPr>
            <p:ph type="title"/>
          </p:nvPr>
        </p:nvSpPr>
        <p:spPr/>
        <p:txBody>
          <a:bodyPr/>
          <a:lstStyle/>
          <a:p>
            <a:r>
              <a:rPr lang="en-US" dirty="0"/>
              <a:t>AIML relevance</a:t>
            </a:r>
          </a:p>
        </p:txBody>
      </p:sp>
      <p:sp>
        <p:nvSpPr>
          <p:cNvPr id="3" name="Content Placeholder 2">
            <a:extLst>
              <a:ext uri="{FF2B5EF4-FFF2-40B4-BE49-F238E27FC236}">
                <a16:creationId xmlns:a16="http://schemas.microsoft.com/office/drawing/2014/main" id="{F5ABA17E-9554-24FB-0944-CF82F995338C}"/>
              </a:ext>
            </a:extLst>
          </p:cNvPr>
          <p:cNvSpPr>
            <a:spLocks noGrp="1"/>
          </p:cNvSpPr>
          <p:nvPr>
            <p:ph idx="1"/>
          </p:nvPr>
        </p:nvSpPr>
        <p:spPr/>
        <p:txBody>
          <a:bodyPr/>
          <a:lstStyle/>
          <a:p>
            <a:r>
              <a:rPr lang="en-US" b="0" dirty="0"/>
              <a:t>AIML is proposed as the method to generate the recommendations discussed so far, given the number of parameters involved.</a:t>
            </a:r>
          </a:p>
          <a:p>
            <a:endParaRPr lang="en-US" b="0" dirty="0"/>
          </a:p>
        </p:txBody>
      </p:sp>
      <p:sp>
        <p:nvSpPr>
          <p:cNvPr id="4" name="Slide Number Placeholder 3">
            <a:extLst>
              <a:ext uri="{FF2B5EF4-FFF2-40B4-BE49-F238E27FC236}">
                <a16:creationId xmlns:a16="http://schemas.microsoft.com/office/drawing/2014/main" id="{D54F0BD3-A7C9-B267-8039-272B6B43731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B38005-98EF-BF5A-A944-64BAD1320DD0}"/>
              </a:ext>
            </a:extLst>
          </p:cNvPr>
          <p:cNvSpPr>
            <a:spLocks noGrp="1"/>
          </p:cNvSpPr>
          <p:nvPr>
            <p:ph type="ftr" idx="14"/>
          </p:nvPr>
        </p:nvSpPr>
        <p:spPr/>
        <p:txBody>
          <a:bodyPr/>
          <a:lstStyle/>
          <a:p>
            <a:r>
              <a:rPr lang="en-GB"/>
              <a:t>Lovison et al, Cisco</a:t>
            </a:r>
            <a:endParaRPr lang="en-GB" dirty="0"/>
          </a:p>
        </p:txBody>
      </p:sp>
      <p:sp>
        <p:nvSpPr>
          <p:cNvPr id="6" name="Date Placeholder 5">
            <a:extLst>
              <a:ext uri="{FF2B5EF4-FFF2-40B4-BE49-F238E27FC236}">
                <a16:creationId xmlns:a16="http://schemas.microsoft.com/office/drawing/2014/main" id="{1A9EE06D-D38E-0D15-2170-66418DB6EC93}"/>
              </a:ext>
            </a:extLst>
          </p:cNvPr>
          <p:cNvSpPr>
            <a:spLocks noGrp="1"/>
          </p:cNvSpPr>
          <p:nvPr>
            <p:ph type="dt" idx="15"/>
          </p:nvPr>
        </p:nvSpPr>
        <p:spPr/>
        <p:txBody>
          <a:bodyPr/>
          <a:lstStyle/>
          <a:p>
            <a:r>
              <a:rPr lang="it-IT"/>
              <a:t>May 2024</a:t>
            </a:r>
            <a:endParaRPr lang="en-GB" dirty="0"/>
          </a:p>
        </p:txBody>
      </p:sp>
    </p:spTree>
    <p:extLst>
      <p:ext uri="{BB962C8B-B14F-4D97-AF65-F5344CB8AC3E}">
        <p14:creationId xmlns:p14="http://schemas.microsoft.com/office/powerpoint/2010/main" val="30307662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4635</TotalTime>
  <Words>719</Words>
  <Application>Microsoft Macintosh PowerPoint</Application>
  <PresentationFormat>Widescreen</PresentationFormat>
  <Paragraphs>91</Paragraphs>
  <Slides>11</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Microsoft Word 97-2004 Document</vt:lpstr>
      <vt:lpstr>AIML PHY Operational Parameter Recommendations</vt:lpstr>
      <vt:lpstr>Abstract</vt:lpstr>
      <vt:lpstr>Background</vt:lpstr>
      <vt:lpstr>AP-assisted PHY parameter selection</vt:lpstr>
      <vt:lpstr>Use cases</vt:lpstr>
      <vt:lpstr>Operation: STA request</vt:lpstr>
      <vt:lpstr>Operation: AP response</vt:lpstr>
      <vt:lpstr>Operation: Accuracy</vt:lpstr>
      <vt:lpstr>AIML relevance</vt:lpstr>
      <vt:lpstr>Summary</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AIML-based PHY parameters recommendations</dc:title>
  <dc:subject>AIML-based PHY parameters recommendations</dc:subject>
  <dc:creator>F. Lovison et Al, Cisco</dc:creator>
  <cp:keywords/>
  <dc:description/>
  <cp:lastModifiedBy>Federico Lovison (flovison)</cp:lastModifiedBy>
  <cp:revision>2</cp:revision>
  <cp:lastPrinted>1601-01-01T00:00:00Z</cp:lastPrinted>
  <dcterms:created xsi:type="dcterms:W3CDTF">2024-05-10T09:39:21Z</dcterms:created>
  <dcterms:modified xsi:type="dcterms:W3CDTF">2024-05-13T14:54:47Z</dcterms:modified>
  <cp:category>Federico Lovison, Cisco Systems</cp:category>
</cp:coreProperties>
</file>