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136" r:id="rId3"/>
    <p:sldId id="1239" r:id="rId4"/>
    <p:sldId id="1250" r:id="rId5"/>
    <p:sldId id="1257" r:id="rId6"/>
    <p:sldId id="1251" r:id="rId7"/>
    <p:sldId id="1180" r:id="rId8"/>
    <p:sldId id="1256" r:id="rId9"/>
    <p:sldId id="1258" r:id="rId10"/>
    <p:sldId id="1259" r:id="rId11"/>
    <p:sldId id="1249" r:id="rId12"/>
    <p:sldId id="1238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un Jang/IoT Connectivity Standard Task(insun.jang@lge.com)" initials="IJCST" lastIdx="2" clrIdx="0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5383" autoAdjust="0"/>
  </p:normalViewPr>
  <p:slideViewPr>
    <p:cSldViewPr>
      <p:cViewPr varScale="1">
        <p:scale>
          <a:sx n="130" d="100"/>
          <a:sy n="130" d="100"/>
        </p:scale>
        <p:origin x="114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2" d="100"/>
          <a:sy n="132" d="100"/>
        </p:scale>
        <p:origin x="1602" y="12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802.11-24/0909r0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R-TWT Announcement in Multi-BSS - Follow 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2025-01-14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09600" y="193681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495550"/>
              </p:ext>
            </p:extLst>
          </p:nvPr>
        </p:nvGraphicFramePr>
        <p:xfrm>
          <a:off x="685800" y="2361784"/>
          <a:ext cx="7620000" cy="397353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641775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CFB70-0C81-226C-722A-79AD6E26C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28661D-29B4-74A2-3A8C-885C922F9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4DD4C6-8A19-824F-767D-B059340BD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If a Co-RTWT responding AP intends to extend the protection of R-TWT Schedule(s) requested by a Co-RTWT requesting AP, the Co-RTWT responding AP may announce the R-TWT schedule(s) in its Beacon frame(s) transmitted before responding to the request from the Co-RTWT requesting AP, if it has at least one associated STA that is capable of R-TWT.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BF6082-6915-222A-11CF-28F3A998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B37D62-BF78-7FDB-62EA-B213A2927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431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sz="2000" dirty="0"/>
              <a:t>A Co-RTWT requesting AP can request a degree of </a:t>
            </a:r>
            <a:r>
              <a:rPr lang="en-US" altLang="ko-KR" dirty="0"/>
              <a:t>protection for its R-TWT schedule(s) via negotiations with a Co-RTWT responding AP</a:t>
            </a:r>
            <a:r>
              <a:rPr lang="en-US" altLang="ko-KR" sz="2000" dirty="0"/>
              <a:t>. </a:t>
            </a:r>
          </a:p>
          <a:p>
            <a:pPr lvl="2"/>
            <a:r>
              <a:rPr lang="en-US" altLang="ko-KR" dirty="0"/>
              <a:t>The degree of protection indicates either;</a:t>
            </a:r>
          </a:p>
          <a:p>
            <a:pPr lvl="3"/>
            <a:r>
              <a:rPr lang="en-US" altLang="ko-KR" dirty="0"/>
              <a:t>Co-RTWT responding AP does not announce the R-TWT schedule(s)</a:t>
            </a:r>
          </a:p>
          <a:p>
            <a:pPr lvl="3"/>
            <a:r>
              <a:rPr lang="en-US" altLang="ko-KR" dirty="0"/>
              <a:t>Co-RTWT responding AP shall announce the R-TWT schedule(s)</a:t>
            </a:r>
          </a:p>
          <a:p>
            <a:pPr lvl="3"/>
            <a:r>
              <a:rPr lang="en-US" altLang="ko-KR" dirty="0"/>
              <a:t>NOTE: Co-RTWT responding AP as a TXOP holder shall ensure that its TXOP ends before the start time of the R-TWT schedule(s)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103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37901"/>
            <a:ext cx="7772400" cy="486289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23/291 R-TWT Multi-AP Coordination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Multi-AP</a:t>
            </a:r>
          </a:p>
          <a:p>
            <a:pPr marL="0" indent="0">
              <a:buNone/>
            </a:pPr>
            <a:r>
              <a:rPr lang="en-US" altLang="ko-KR" sz="1800" dirty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/>
              <a:t>[11] 23/2022 R-TWT for multi-AP follow up</a:t>
            </a:r>
          </a:p>
          <a:p>
            <a:pPr marL="0" indent="0">
              <a:buNone/>
            </a:pPr>
            <a:r>
              <a:rPr lang="en-US" altLang="ko-KR" sz="1800" dirty="0"/>
              <a:t>[12] 24/171 </a:t>
            </a:r>
            <a:r>
              <a:rPr lang="en-US" altLang="ko-KR" sz="1800" dirty="0" err="1"/>
              <a:t>TGbn</a:t>
            </a:r>
            <a:r>
              <a:rPr lang="ko-KR" altLang="en-US" sz="1800" dirty="0"/>
              <a:t> </a:t>
            </a:r>
            <a:r>
              <a:rPr lang="en-US" altLang="ko-KR" sz="1800" dirty="0"/>
              <a:t>Motions</a:t>
            </a:r>
            <a:r>
              <a:rPr lang="ko-KR" altLang="en-US" sz="1800" dirty="0"/>
              <a:t> </a:t>
            </a:r>
            <a:r>
              <a:rPr lang="en-US" altLang="ko-KR" sz="1800" dirty="0"/>
              <a:t>List-Part 1</a:t>
            </a:r>
          </a:p>
          <a:p>
            <a:pPr marL="0" indent="0">
              <a:buNone/>
            </a:pPr>
            <a:r>
              <a:rPr lang="en-US" altLang="ko-KR" sz="1800" dirty="0"/>
              <a:t>[13] 24/1966 PDT MAC CRTWT</a:t>
            </a:r>
          </a:p>
          <a:p>
            <a:pPr marL="0" indent="0">
              <a:buNone/>
            </a:pPr>
            <a:r>
              <a:rPr lang="en-US" altLang="ko-KR" sz="1800" dirty="0"/>
              <a:t>[14] 24/2045 Detailed Text Proposal on Cr-TWT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/>
              <a:t>Some motions for the R-TWT coordination in Multi-BSS were passed.</a:t>
            </a:r>
          </a:p>
          <a:p>
            <a:pPr lvl="1"/>
            <a:r>
              <a:rPr lang="en-US" altLang="ko-KR" sz="1400" b="1" u="sng" dirty="0"/>
              <a:t>Motion 48)</a:t>
            </a:r>
            <a:r>
              <a:rPr lang="en-US" altLang="ko-KR" sz="1400" b="1" dirty="0"/>
              <a:t> </a:t>
            </a:r>
            <a:r>
              <a:rPr lang="en-US" altLang="ko-KR" sz="1400" dirty="0"/>
              <a:t>Define mechanisms that enable APs to coordinate their 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 schedule(s) and/or to ensure that one AP provides the protection of the 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 schedule(s) of the other AP.</a:t>
            </a:r>
          </a:p>
          <a:p>
            <a:pPr lvl="2"/>
            <a:r>
              <a:rPr lang="en-US" altLang="ko-KR" sz="1200" dirty="0"/>
              <a:t>Note – TBD mechanisms including negotiation between 2 APs and advertisement.</a:t>
            </a:r>
          </a:p>
          <a:p>
            <a:pPr lvl="1"/>
            <a:r>
              <a:rPr lang="en-US" altLang="ko-KR" sz="1400" b="1" u="sng" dirty="0"/>
              <a:t>Motion 149)</a:t>
            </a:r>
            <a:r>
              <a:rPr lang="en-US" altLang="ko-KR" sz="1400" dirty="0"/>
              <a:t> If an AP extends the protection of the 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 schedule of another AP, following negotiation or through other means, then:</a:t>
            </a:r>
          </a:p>
          <a:p>
            <a:pPr lvl="2"/>
            <a:r>
              <a:rPr lang="en-US" altLang="ko-KR" sz="1200" dirty="0"/>
              <a:t>The AP shall ensure its TXOP ends before the start time of the corresponding OBSS </a:t>
            </a:r>
            <a:r>
              <a:rPr lang="en-US" altLang="ko-KR" sz="1200" dirty="0" err="1"/>
              <a:t>rTWT</a:t>
            </a:r>
            <a:r>
              <a:rPr lang="en-US" altLang="ko-KR" sz="1200" dirty="0"/>
              <a:t> SP(s)</a:t>
            </a:r>
          </a:p>
          <a:p>
            <a:pPr lvl="2"/>
            <a:r>
              <a:rPr lang="en-US" altLang="ko-KR" sz="1200" dirty="0"/>
              <a:t>The AP, if it has at least one associated STA that is capable of </a:t>
            </a:r>
            <a:r>
              <a:rPr lang="en-US" altLang="ko-KR" sz="1200" dirty="0" err="1"/>
              <a:t>rTWT</a:t>
            </a:r>
            <a:r>
              <a:rPr lang="en-US" altLang="ko-KR" sz="1200" dirty="0"/>
              <a:t>, shall advertise in the beacon frames it transmits the OBSS </a:t>
            </a:r>
            <a:r>
              <a:rPr lang="en-US" altLang="ko-KR" sz="1200" dirty="0" err="1"/>
              <a:t>rTWT</a:t>
            </a:r>
            <a:r>
              <a:rPr lang="en-US" altLang="ko-KR" sz="1200" dirty="0"/>
              <a:t> schedule so that its associated STAs supporting </a:t>
            </a:r>
            <a:r>
              <a:rPr lang="en-US" altLang="ko-KR" sz="1200" dirty="0" err="1"/>
              <a:t>rTWT</a:t>
            </a:r>
            <a:r>
              <a:rPr lang="en-US" altLang="ko-KR" sz="1200" dirty="0"/>
              <a:t> follow the baseline </a:t>
            </a:r>
            <a:r>
              <a:rPr lang="en-US" altLang="ko-KR" sz="1200" dirty="0" err="1"/>
              <a:t>rTWT</a:t>
            </a:r>
            <a:r>
              <a:rPr lang="en-US" altLang="ko-KR" sz="1200" dirty="0"/>
              <a:t> rules for the OBSS </a:t>
            </a:r>
            <a:r>
              <a:rPr lang="en-US" altLang="ko-KR" sz="1200" dirty="0" err="1"/>
              <a:t>rTWT</a:t>
            </a:r>
            <a:r>
              <a:rPr lang="en-US" altLang="ko-KR" sz="1200" dirty="0"/>
              <a:t> schedule.</a:t>
            </a:r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sz="1800" dirty="0"/>
              <a:t>In this contribution, we suggest how</a:t>
            </a:r>
            <a:r>
              <a:rPr lang="ko-KR" altLang="en-US" sz="1800" dirty="0"/>
              <a:t> </a:t>
            </a:r>
            <a:r>
              <a:rPr lang="en-US" altLang="ko-KR" sz="1800" dirty="0"/>
              <a:t>a Co-RTWT</a:t>
            </a:r>
            <a:r>
              <a:rPr lang="ko-KR" altLang="en-US" sz="1800" dirty="0"/>
              <a:t> </a:t>
            </a:r>
            <a:r>
              <a:rPr lang="en-US" altLang="ko-KR" sz="1800" dirty="0"/>
              <a:t>responding</a:t>
            </a:r>
            <a:r>
              <a:rPr lang="ko-KR" altLang="en-US" sz="1800" dirty="0"/>
              <a:t> </a:t>
            </a:r>
            <a:r>
              <a:rPr kumimoji="0" lang="en-US" altLang="ko-KR" sz="1800" kern="0" dirty="0"/>
              <a:t>AP </a:t>
            </a:r>
            <a:r>
              <a:rPr lang="en-US" altLang="ko-KR" sz="1800" dirty="0"/>
              <a:t>announces</a:t>
            </a:r>
            <a:r>
              <a:rPr lang="ko-KR" altLang="en-US" sz="1800" dirty="0"/>
              <a:t> </a:t>
            </a:r>
            <a:r>
              <a:rPr lang="en-US" altLang="ko-KR" sz="1800" dirty="0"/>
              <a:t>the</a:t>
            </a:r>
            <a:r>
              <a:rPr lang="ko-KR" altLang="en-US" sz="1800" dirty="0"/>
              <a:t> </a:t>
            </a:r>
            <a:r>
              <a:rPr lang="en-US" altLang="ko-KR" sz="1800" dirty="0"/>
              <a:t>coordinated</a:t>
            </a:r>
            <a:r>
              <a:rPr lang="ko-KR" altLang="en-US" sz="1800" dirty="0"/>
              <a:t> </a:t>
            </a:r>
            <a:r>
              <a:rPr lang="en-US" altLang="ko-KR" sz="1800" dirty="0"/>
              <a:t>R-TWT</a:t>
            </a:r>
            <a:r>
              <a:rPr lang="ko-KR" altLang="en-US" sz="1800" dirty="0"/>
              <a:t> </a:t>
            </a:r>
            <a:r>
              <a:rPr lang="en-US" altLang="ko-KR" sz="1800" dirty="0"/>
              <a:t>schedule(s)</a:t>
            </a:r>
            <a:r>
              <a:rPr lang="ko-KR" altLang="en-US" sz="1800" dirty="0"/>
              <a:t> </a:t>
            </a:r>
            <a:r>
              <a:rPr lang="en-US" altLang="ko-KR" sz="1800" dirty="0"/>
              <a:t>after finishing the Co-RTWT negotiation with a</a:t>
            </a:r>
            <a:r>
              <a:rPr lang="ko-KR" altLang="en-US" sz="1800" dirty="0"/>
              <a:t> </a:t>
            </a:r>
            <a:r>
              <a:rPr kumimoji="0" lang="en-US" altLang="ko-KR" sz="1800" kern="0" dirty="0"/>
              <a:t>C</a:t>
            </a:r>
            <a:r>
              <a:rPr lang="en-US" altLang="ko-KR" sz="1800" dirty="0"/>
              <a:t>o</a:t>
            </a:r>
            <a:r>
              <a:rPr kumimoji="0" lang="en-US" altLang="ko-KR" sz="1800" kern="0" dirty="0"/>
              <a:t>-RTWT requesting AP</a:t>
            </a:r>
            <a:r>
              <a:rPr lang="en-US" altLang="ko-KR" sz="1800" dirty="0"/>
              <a:t>.</a:t>
            </a:r>
          </a:p>
          <a:p>
            <a:pPr lvl="1"/>
            <a:r>
              <a:rPr lang="en-US" altLang="ko-KR" sz="1400" dirty="0">
                <a:solidFill>
                  <a:schemeClr val="accent4"/>
                </a:solidFill>
              </a:rPr>
              <a:t>The Co-RTWT requesting AP means an AP initializes to request the R-TWT coordination.</a:t>
            </a:r>
          </a:p>
          <a:p>
            <a:pPr lvl="1"/>
            <a:r>
              <a:rPr lang="en-US" altLang="ko-KR" sz="1400" dirty="0">
                <a:solidFill>
                  <a:schemeClr val="accent4"/>
                </a:solidFill>
              </a:rPr>
              <a:t>The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Co-RTWT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responding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AP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means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an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AP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responds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to the R-TWT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coordination request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from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Co-RTWT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requesting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AP.</a:t>
            </a:r>
          </a:p>
          <a:p>
            <a:pPr lvl="1"/>
            <a:endParaRPr lang="en-US" altLang="ko-KR" sz="1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Recap: Coordinated R-TWT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57199" y="1828800"/>
            <a:ext cx="8305801" cy="4333188"/>
          </a:xfrm>
        </p:spPr>
        <p:txBody>
          <a:bodyPr/>
          <a:lstStyle/>
          <a:p>
            <a:r>
              <a:rPr lang="en-US" altLang="ko-KR" sz="1800" dirty="0"/>
              <a:t>In</a:t>
            </a:r>
            <a:r>
              <a:rPr lang="ko-KR" altLang="en-US" sz="1800" dirty="0"/>
              <a:t> </a:t>
            </a:r>
            <a:r>
              <a:rPr lang="en-US" altLang="ko-KR" sz="1800" dirty="0"/>
              <a:t>Multi-BSS, if a coordinated R-TWT schedule(s) is set through negotiation between APs, the influence between the R-TWT schedules of each AP can be minimized.</a:t>
            </a:r>
          </a:p>
          <a:p>
            <a:pPr lvl="1"/>
            <a:r>
              <a:rPr lang="en-US" altLang="ko-KR" sz="1400" dirty="0"/>
              <a:t>During the </a:t>
            </a:r>
            <a:r>
              <a:rPr lang="en-US" altLang="ko-KR" sz="1400" u="sng" dirty="0"/>
              <a:t>R-TWT coordination</a:t>
            </a:r>
            <a:r>
              <a:rPr lang="en-US" altLang="ko-KR" sz="1400" dirty="0"/>
              <a:t>, APs exchange schedule information for R-TWT to coordinate it.</a:t>
            </a:r>
          </a:p>
          <a:p>
            <a:pPr lvl="1"/>
            <a:r>
              <a:rPr lang="en-US" altLang="ko-KR" sz="1400" dirty="0"/>
              <a:t>As the result of the R-TWT coordination, APs obtain the </a:t>
            </a:r>
            <a:r>
              <a:rPr lang="en-US" altLang="ko-KR" sz="1400" u="sng" dirty="0"/>
              <a:t>coordinated R-TWT schedule(s)</a:t>
            </a:r>
            <a:r>
              <a:rPr lang="en-US" altLang="ko-KR" sz="1400" dirty="0"/>
              <a:t>.</a:t>
            </a:r>
          </a:p>
          <a:p>
            <a:r>
              <a:rPr lang="en-US" altLang="ko-KR" sz="1800" dirty="0"/>
              <a:t>Successfully coordinated R-TWT schedule(s) of a Co-RTWT</a:t>
            </a:r>
            <a:r>
              <a:rPr lang="ko-KR" altLang="en-US" sz="1800" dirty="0"/>
              <a:t> </a:t>
            </a:r>
            <a:r>
              <a:rPr lang="en-US" altLang="ko-KR" sz="1800" dirty="0"/>
              <a:t>responding</a:t>
            </a:r>
            <a:r>
              <a:rPr lang="ko-KR" altLang="en-US" sz="1800" dirty="0"/>
              <a:t> </a:t>
            </a:r>
            <a:r>
              <a:rPr kumimoji="0" lang="en-US" altLang="ko-KR" sz="1800" kern="0" dirty="0"/>
              <a:t>AP</a:t>
            </a:r>
            <a:r>
              <a:rPr lang="en-US" altLang="ko-KR" sz="1800" dirty="0"/>
              <a:t> will be announced from a</a:t>
            </a:r>
            <a:r>
              <a:rPr lang="ko-KR" altLang="en-US" sz="1800" dirty="0"/>
              <a:t> </a:t>
            </a:r>
            <a:r>
              <a:rPr kumimoji="0" lang="en-US" altLang="ko-KR" sz="1800" kern="0" dirty="0"/>
              <a:t>C</a:t>
            </a:r>
            <a:r>
              <a:rPr lang="en-US" altLang="ko-KR" sz="1800" dirty="0"/>
              <a:t>o</a:t>
            </a:r>
            <a:r>
              <a:rPr kumimoji="0" lang="en-US" altLang="ko-KR" sz="1800" kern="0" dirty="0"/>
              <a:t>-RTWT requesting AP </a:t>
            </a:r>
            <a:r>
              <a:rPr lang="en-US" altLang="ko-KR" sz="1800" dirty="0"/>
              <a:t>to the associated STA(s) based on extending the protection (Motion #149).</a:t>
            </a:r>
          </a:p>
          <a:p>
            <a:pPr lvl="1"/>
            <a:endParaRPr lang="en-US" altLang="ko-KR" sz="1400" dirty="0">
              <a:solidFill>
                <a:srgbClr val="FF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3"/>
          <a:srcRect t="7039"/>
          <a:stretch/>
        </p:blipFill>
        <p:spPr>
          <a:xfrm>
            <a:off x="476864" y="4267200"/>
            <a:ext cx="8337030" cy="202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17E815-CB95-3D89-ACC8-9862144E5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0"/>
            <a:ext cx="86106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Coordinated R-TWT Schedule</a:t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Announcement from </a:t>
            </a:r>
            <a:r>
              <a:rPr lang="en-US" altLang="ko-KR" sz="3200" dirty="0"/>
              <a:t>Co-RTWT</a:t>
            </a:r>
            <a:r>
              <a:rPr lang="ko-KR" altLang="en-US" sz="3200" dirty="0"/>
              <a:t> </a:t>
            </a:r>
            <a:r>
              <a:rPr lang="en-US" altLang="ko-KR" sz="3200" dirty="0"/>
              <a:t>responding</a:t>
            </a:r>
            <a:r>
              <a:rPr lang="ko-KR" altLang="en-US" sz="3200" dirty="0"/>
              <a:t> </a:t>
            </a:r>
            <a:r>
              <a:rPr kumimoji="0" lang="en-US" altLang="ko-KR" sz="3200" kern="0" dirty="0"/>
              <a:t>AP</a:t>
            </a:r>
            <a:r>
              <a:rPr lang="en-US" altLang="ko-KR" sz="3200" dirty="0"/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50C8A9-083E-466B-0B78-CDA2D1FE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377036"/>
          </a:xfrm>
        </p:spPr>
        <p:txBody>
          <a:bodyPr/>
          <a:lstStyle/>
          <a:p>
            <a:r>
              <a:rPr lang="en-US" altLang="ko-KR" sz="1800" dirty="0"/>
              <a:t>The coordinated R-TWT(Co-RTWT) schedule(s) means the schedule(s) requested by Co-RTWT requesting AP and successfully negotiated with the Co-RTWT responding AP.</a:t>
            </a:r>
            <a:endParaRPr kumimoji="0" lang="en-US" altLang="ko-KR" sz="1800" kern="0" dirty="0"/>
          </a:p>
          <a:p>
            <a:endParaRPr lang="en-US" altLang="ko-KR" sz="1800" dirty="0"/>
          </a:p>
          <a:p>
            <a:r>
              <a:rPr lang="en-US" altLang="ko-KR" sz="1800" dirty="0"/>
              <a:t>The coordinated R-TWT schedule(s) can be announced based on the existing method in the baseline, which can apply to associated EHT/UHR STAs.</a:t>
            </a:r>
          </a:p>
          <a:p>
            <a:pPr lvl="1"/>
            <a:r>
              <a:rPr kumimoji="0" lang="en-US" altLang="ko-KR" sz="1400" kern="0" dirty="0"/>
              <a:t>The R-TWT schedule(s) can be included in the Broadcast TWT Parameter Set field(s) with the Broadcast TWT ID not to be overlapped with the Broadcast TWT ID(s) of BSS R-TWT schedule(s).</a:t>
            </a:r>
          </a:p>
          <a:p>
            <a:pPr lvl="2"/>
            <a:r>
              <a:rPr lang="en-US" altLang="ko-KR" sz="1400" dirty="0"/>
              <a:t>For example, </a:t>
            </a:r>
            <a:r>
              <a:rPr lang="en-US" altLang="ko-KR" sz="1400" u="sng" dirty="0"/>
              <a:t>the Broadcast TWT ID corresponding with the R-TWT can be 31.</a:t>
            </a:r>
            <a:endParaRPr lang="en-US" altLang="ko-KR" sz="1400" dirty="0"/>
          </a:p>
          <a:p>
            <a:pPr lvl="1"/>
            <a:r>
              <a:rPr kumimoji="0" lang="en-US" altLang="ko-KR" sz="1400" kern="0" dirty="0"/>
              <a:t>To prevent the request of membership about </a:t>
            </a:r>
            <a:r>
              <a:rPr kumimoji="0" lang="en-US" altLang="ko-KR" sz="1400" u="sng" kern="0" dirty="0"/>
              <a:t>the coordinated R-TWT schedule(s)</a:t>
            </a:r>
            <a:r>
              <a:rPr kumimoji="0" lang="en-US" altLang="ko-KR" sz="1400" kern="0" dirty="0"/>
              <a:t> from the STA(s), the AP can use </a:t>
            </a:r>
            <a:r>
              <a:rPr kumimoji="0" lang="en-US" altLang="ko-KR" sz="1400" u="sng" kern="0" dirty="0"/>
              <a:t>the Restricted TWT Schedule Info subfield in the Broadcast TWT Info field</a:t>
            </a:r>
            <a:r>
              <a:rPr kumimoji="0" lang="en-US" altLang="ko-KR" sz="1400" kern="0" dirty="0"/>
              <a:t>.</a:t>
            </a:r>
          </a:p>
          <a:p>
            <a:pPr lvl="2"/>
            <a:r>
              <a:rPr kumimoji="0" lang="en-US" altLang="ko-KR" sz="1400" kern="0" dirty="0"/>
              <a:t>If </a:t>
            </a:r>
            <a:r>
              <a:rPr kumimoji="0" lang="en-US" altLang="ko-KR" sz="1400" u="sng" kern="0" dirty="0"/>
              <a:t>the subfield is set to 3</a:t>
            </a:r>
            <a:r>
              <a:rPr kumimoji="0" lang="en-US" altLang="ko-KR" sz="1400" kern="0" dirty="0"/>
              <a:t>,  the associated STA(s) would not request a membership on the R-TWT schedule since they recognize it scheduled by one of the APs corresponding to a non-transmitted BSSID, co-hosted BSSID, or OBSS.</a:t>
            </a:r>
          </a:p>
          <a:p>
            <a:pPr lvl="1"/>
            <a:endParaRPr kumimoji="0" lang="en-US" altLang="ko-KR" sz="1400" kern="0" dirty="0"/>
          </a:p>
          <a:p>
            <a:pPr lvl="1"/>
            <a:endParaRPr lang="en-US" altLang="ko-KR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6BA0FF-CAB5-FF08-C4F6-5F15CB4C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C4B035-D059-6237-97D8-1C0341826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173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B067B5-45E5-5DC9-3ACF-4AF63F2B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BC1BAE-4B09-E015-D822-156C9F795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CB5C5AA4-26FD-6807-8F4F-38149E65E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838200"/>
            <a:ext cx="86106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Coordinated R-TWT Schedule</a:t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within Beacon frame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23D6CA16-BC65-CFC7-6F64-814A321B4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13" y="2019874"/>
            <a:ext cx="8420101" cy="4114800"/>
          </a:xfrm>
        </p:spPr>
        <p:txBody>
          <a:bodyPr/>
          <a:lstStyle/>
          <a:p>
            <a:r>
              <a:rPr lang="en-US" altLang="ko-KR" sz="1800" dirty="0"/>
              <a:t>We need to determine when a Co-RTWT</a:t>
            </a:r>
            <a:r>
              <a:rPr lang="ko-KR" altLang="en-US" sz="1800" dirty="0"/>
              <a:t> </a:t>
            </a:r>
            <a:r>
              <a:rPr lang="en-US" altLang="ko-KR" sz="1800" dirty="0"/>
              <a:t>responding</a:t>
            </a:r>
            <a:r>
              <a:rPr lang="ko-KR" altLang="en-US" sz="1800" dirty="0"/>
              <a:t> </a:t>
            </a:r>
            <a:r>
              <a:rPr lang="en-US" altLang="ko-KR" sz="1800" dirty="0"/>
              <a:t>AP starts to announce </a:t>
            </a:r>
            <a:r>
              <a:rPr kumimoji="0" lang="en-US" altLang="ko-KR" sz="1800" kern="0" dirty="0"/>
              <a:t>the coordinated R-TWT schedule(s) with Co-RTWT requesting AP in its Beacon frame to the associated STA.</a:t>
            </a:r>
          </a:p>
          <a:p>
            <a:pPr lvl="1"/>
            <a:endParaRPr kumimoji="0" lang="en-US" altLang="ko-KR" sz="1400" kern="0" dirty="0"/>
          </a:p>
          <a:p>
            <a:r>
              <a:rPr lang="en-US" altLang="ko-KR" sz="1800" dirty="0"/>
              <a:t>Basically, it should be that</a:t>
            </a:r>
            <a:r>
              <a:rPr lang="ko-KR" altLang="en-US" sz="1800" dirty="0"/>
              <a:t> </a:t>
            </a:r>
            <a:r>
              <a:rPr lang="en-US" altLang="ko-KR" sz="1800" dirty="0"/>
              <a:t>the AP shall include the coordinated R-TWT schedule(s) within the first Beacon frame that it transmits, after the Co-RTWT responding AP transmits the coordination response indicating Accept</a:t>
            </a:r>
            <a:r>
              <a:rPr lang="en-US" altLang="ko-KR" sz="1400" dirty="0"/>
              <a:t>.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1"/>
            <a:r>
              <a:rPr lang="en-US" altLang="ko-KR" sz="1400" dirty="0"/>
              <a:t>Additionally, to provide better-tuned protection, before Co-RTWT responding AP transmits the coordination response indicating Accept, the AP may include the schedule(s) within the Beacon frame.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80E82FB6-CB02-D3D5-C480-C7D118B70B90}"/>
              </a:ext>
            </a:extLst>
          </p:cNvPr>
          <p:cNvGrpSpPr/>
          <p:nvPr/>
        </p:nvGrpSpPr>
        <p:grpSpPr>
          <a:xfrm>
            <a:off x="1188116" y="4799320"/>
            <a:ext cx="6843967" cy="1342728"/>
            <a:chOff x="1004633" y="5000154"/>
            <a:chExt cx="6843967" cy="1342728"/>
          </a:xfrm>
        </p:grpSpPr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AA0B7DAD-3C87-0DC6-6FEE-1D60AACC3F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38353" y="6342882"/>
              <a:ext cx="5105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8D4037DF-FED1-4F2F-A108-3A7346820948}"/>
                </a:ext>
              </a:extLst>
            </p:cNvPr>
            <p:cNvSpPr/>
            <p:nvPr/>
          </p:nvSpPr>
          <p:spPr bwMode="auto">
            <a:xfrm>
              <a:off x="3357195" y="5361377"/>
              <a:ext cx="228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5AAE7B0D-A519-785B-FDE5-AD02F6899E2C}"/>
                </a:ext>
              </a:extLst>
            </p:cNvPr>
            <p:cNvSpPr/>
            <p:nvPr/>
          </p:nvSpPr>
          <p:spPr bwMode="auto">
            <a:xfrm>
              <a:off x="3881353" y="6038082"/>
              <a:ext cx="228600" cy="304798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</a:t>
              </a:r>
              <a:endPara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61B902B-4FE9-6BE3-C82A-69CEF5189E5A}"/>
                </a:ext>
              </a:extLst>
            </p:cNvPr>
            <p:cNvSpPr/>
            <p:nvPr/>
          </p:nvSpPr>
          <p:spPr bwMode="auto">
            <a:xfrm>
              <a:off x="4481582" y="6038082"/>
              <a:ext cx="228600" cy="30479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5C972965-3ACE-F239-3D58-3226467F6257}"/>
                </a:ext>
              </a:extLst>
            </p:cNvPr>
            <p:cNvSpPr/>
            <p:nvPr/>
          </p:nvSpPr>
          <p:spPr bwMode="auto">
            <a:xfrm>
              <a:off x="5316556" y="6037840"/>
              <a:ext cx="228600" cy="304798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</a:t>
              </a:r>
              <a:endPara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3998547-7B9E-8C70-0F9B-AD8B809D18A4}"/>
                </a:ext>
              </a:extLst>
            </p:cNvPr>
            <p:cNvSpPr txBox="1"/>
            <p:nvPr/>
          </p:nvSpPr>
          <p:spPr>
            <a:xfrm>
              <a:off x="3005053" y="5000154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0B050"/>
                  </a:solidFill>
                </a:rPr>
                <a:t>Coordination request</a:t>
              </a:r>
              <a:endParaRPr lang="ko-KR" altLang="en-US" sz="900" dirty="0">
                <a:solidFill>
                  <a:srgbClr val="00B05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82B9EE4-77CA-8F8E-F0C2-4B6E8CE781C3}"/>
                </a:ext>
              </a:extLst>
            </p:cNvPr>
            <p:cNvSpPr txBox="1"/>
            <p:nvPr/>
          </p:nvSpPr>
          <p:spPr>
            <a:xfrm>
              <a:off x="4100582" y="5685677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0B050"/>
                  </a:solidFill>
                </a:rPr>
                <a:t>Coordination response</a:t>
              </a:r>
              <a:endParaRPr lang="ko-KR" altLang="en-US" sz="900" dirty="0">
                <a:solidFill>
                  <a:srgbClr val="00B05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B3BFED2-2BA8-E177-425C-FC2135667399}"/>
                </a:ext>
              </a:extLst>
            </p:cNvPr>
            <p:cNvSpPr txBox="1"/>
            <p:nvPr/>
          </p:nvSpPr>
          <p:spPr>
            <a:xfrm>
              <a:off x="6006452" y="5959845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…..</a:t>
              </a:r>
              <a:endParaRPr lang="ko-KR" altLang="en-US" sz="1400" dirty="0"/>
            </a:p>
          </p:txBody>
        </p:sp>
        <p:cxnSp>
          <p:nvCxnSpPr>
            <p:cNvPr id="2" name="직선 연결선 1">
              <a:extLst>
                <a:ext uri="{FF2B5EF4-FFF2-40B4-BE49-F238E27FC236}">
                  <a16:creationId xmlns:a16="http://schemas.microsoft.com/office/drawing/2014/main" id="{87EFC1A7-072D-B99B-DC65-ADC0D253D7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43200" y="5666969"/>
              <a:ext cx="5105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1B1713-8E6E-82F6-606C-D31130AB8C0A}"/>
                </a:ext>
              </a:extLst>
            </p:cNvPr>
            <p:cNvSpPr txBox="1"/>
            <p:nvPr/>
          </p:nvSpPr>
          <p:spPr>
            <a:xfrm>
              <a:off x="6006452" y="5209827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…..</a:t>
              </a:r>
              <a:endParaRPr lang="ko-KR" altLang="en-US" sz="14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AB66F6-C5F4-839E-CD08-A4EEEC682A49}"/>
                </a:ext>
              </a:extLst>
            </p:cNvPr>
            <p:cNvSpPr txBox="1"/>
            <p:nvPr/>
          </p:nvSpPr>
          <p:spPr>
            <a:xfrm>
              <a:off x="1004633" y="5386651"/>
              <a:ext cx="1747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Co-RTWT requesting AP</a:t>
              </a:r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CC55944-9D44-3050-720F-9A33B9E8CA23}"/>
                </a:ext>
              </a:extLst>
            </p:cNvPr>
            <p:cNvSpPr txBox="1"/>
            <p:nvPr/>
          </p:nvSpPr>
          <p:spPr>
            <a:xfrm>
              <a:off x="1004633" y="6015204"/>
              <a:ext cx="17896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Co-RTWT responding AP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3026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F2C840-D903-96C6-02A2-9D154A09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Announcement depending on </a:t>
            </a:r>
            <a:br>
              <a:rPr lang="en-US" altLang="ko-KR" dirty="0"/>
            </a:br>
            <a:r>
              <a:rPr lang="en-US" altLang="ko-KR" dirty="0"/>
              <a:t>Protection Level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96B3F8-1267-5D61-B57C-7085EFECC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r>
              <a:rPr lang="en-US" altLang="ko-KR" sz="1800" dirty="0"/>
              <a:t>When a Co-RTWT requesting AP transmits a coordinate request to Co-RTWT responding AP, the degree of protection for the negotiating R-TWT in its BSS may be also included in the request.</a:t>
            </a:r>
          </a:p>
          <a:p>
            <a:pPr lvl="1"/>
            <a:r>
              <a:rPr lang="en-US" altLang="ko-KR" sz="1600" dirty="0"/>
              <a:t>The degree of protection can be divided into; </a:t>
            </a:r>
          </a:p>
          <a:p>
            <a:pPr lvl="2"/>
            <a:r>
              <a:rPr lang="en-US" altLang="ko-KR" sz="1400" dirty="0"/>
              <a:t>Only AP protects </a:t>
            </a:r>
          </a:p>
          <a:p>
            <a:pPr lvl="2"/>
            <a:r>
              <a:rPr lang="en-US" altLang="ko-KR" sz="1400" dirty="0"/>
              <a:t>AP and associated STAs protect (through announcement in Slide 4)</a:t>
            </a:r>
          </a:p>
          <a:p>
            <a:pPr lvl="3"/>
            <a:r>
              <a:rPr lang="en-US" altLang="ko-KR" sz="1400" dirty="0"/>
              <a:t>In this case, we need to discuss in detail whether the associated STAs mean all associated STAs or the part of associated STAs that get affection from OBSS.</a:t>
            </a:r>
          </a:p>
          <a:p>
            <a:endParaRPr lang="en-US" altLang="ko-KR" sz="1800" dirty="0"/>
          </a:p>
          <a:p>
            <a:r>
              <a:rPr lang="en-US" altLang="ko-KR" sz="1800" dirty="0"/>
              <a:t>If they consensus the coordinated R-TWT to protect “only AP level” within the BSS of Co-RTWT</a:t>
            </a:r>
            <a:r>
              <a:rPr lang="ko-KR" altLang="en-US" sz="1800" dirty="0"/>
              <a:t> </a:t>
            </a:r>
            <a:r>
              <a:rPr lang="en-US" altLang="ko-KR" sz="1800" dirty="0"/>
              <a:t>responding</a:t>
            </a:r>
            <a:r>
              <a:rPr lang="ko-KR" altLang="en-US" sz="1800" dirty="0"/>
              <a:t> </a:t>
            </a:r>
            <a:r>
              <a:rPr kumimoji="0" lang="en-US" altLang="ko-KR" sz="1800" kern="0" dirty="0"/>
              <a:t>AP</a:t>
            </a:r>
            <a:r>
              <a:rPr lang="en-US" altLang="ko-KR" sz="1800" dirty="0"/>
              <a:t>, </a:t>
            </a:r>
          </a:p>
          <a:p>
            <a:pPr lvl="1"/>
            <a:r>
              <a:rPr lang="en-US" altLang="ko-KR" sz="1600" dirty="0"/>
              <a:t>the AP won’t announce the coordinated R-TWT schedule information to the associated STA.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21CA5F-7A6D-4D04-FD02-47EE483C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5E7FE2-A18C-C3E7-E8A1-47A18670E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2654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sz="1800" dirty="0"/>
              <a:t>In this contribution, we propose a method for a Co-RTWT responding AP to announce a coordinated R-TWT schedule(s) upon receiving a request from a Co-RTWT requesting AP.</a:t>
            </a:r>
          </a:p>
          <a:p>
            <a:pPr lvl="1"/>
            <a:r>
              <a:rPr lang="en-US" altLang="ko-KR" sz="1400" dirty="0"/>
              <a:t>With the Broadcast TWT ID set to 31 and the Restricted TWT Schedule Info subfield within the Broadcast TWT Parameter Set field set to 3</a:t>
            </a:r>
          </a:p>
          <a:p>
            <a:pPr lvl="1"/>
            <a:endParaRPr lang="en-US" altLang="ko-KR" sz="1400" dirty="0"/>
          </a:p>
          <a:p>
            <a:r>
              <a:rPr lang="en-US" altLang="ko-KR" sz="1800" dirty="0"/>
              <a:t>It is also proposed to include a coordinated R-TWT schedule(s) within the Beacon frame transmitted at some point.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degree of protection about the negotiating R-TWT schedule(s) can be included during the R-TWT coordination.</a:t>
            </a:r>
          </a:p>
          <a:p>
            <a:pPr lvl="1"/>
            <a:r>
              <a:rPr lang="en-US" altLang="ko-KR" sz="1600" dirty="0"/>
              <a:t>The degree of protection can be one</a:t>
            </a:r>
            <a:r>
              <a:rPr lang="ko-KR" altLang="en-US" sz="1600" dirty="0"/>
              <a:t> </a:t>
            </a:r>
            <a:r>
              <a:rPr lang="en-US" altLang="ko-KR" sz="1600" dirty="0"/>
              <a:t>of two protection levels related</a:t>
            </a:r>
            <a:r>
              <a:rPr lang="ko-KR" altLang="en-US" sz="1600" dirty="0"/>
              <a:t> </a:t>
            </a:r>
            <a:r>
              <a:rPr lang="en-US" altLang="ko-KR" sz="1600" dirty="0"/>
              <a:t>to</a:t>
            </a:r>
            <a:r>
              <a:rPr lang="ko-KR" altLang="en-US" sz="1600" dirty="0"/>
              <a:t> </a:t>
            </a:r>
            <a:r>
              <a:rPr lang="en-US" altLang="ko-KR" sz="1600" dirty="0"/>
              <a:t>the coordinated R-TWT schedule. </a:t>
            </a:r>
          </a:p>
          <a:p>
            <a:pPr lvl="2"/>
            <a:r>
              <a:rPr lang="en-US" altLang="ko-KR" sz="1400" dirty="0"/>
              <a:t>Only AP shall end its TXOP before the coordinated R-TWT SP.</a:t>
            </a:r>
          </a:p>
          <a:p>
            <a:pPr lvl="2"/>
            <a:r>
              <a:rPr lang="en-US" altLang="ko-KR" sz="1400" dirty="0"/>
              <a:t>Or, AP and the associated STA(s) shall end its TXOP before the coordinated R-TWT SP.</a:t>
            </a:r>
          </a:p>
          <a:p>
            <a:pPr lvl="1"/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9B4B0-FFDB-C4F1-0A5D-0678B1E52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7D5ACA-EDC5-03D5-CB48-BD121EF37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8C3A81-6879-712C-B85C-4B4D6D470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When an AP announces one or more R-TWT schedules requested by another AP and successfully negotiated, the Broadcast TWT ID field and the Restricted TWT Schedule Info field corresponding to each R-TWT schedule are set to 31 and 3, respectively.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619EC4-1057-13F4-B43D-26A82F6C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E82307-1066-BED1-9C5F-8A2EA6609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37830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00C57-AB35-5B60-5ACF-F6430D91F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271F9A-E1E0-EC32-7185-E9650646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2D7A9F-C429-0BA6-4FD1-2300E8B0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If a Co-RTWT responding AP extends the protection of R-TWT Schedule(s) requested by a Co-RTWT requesting AP, the Co-RTWT responding AP shall announce the R-TWT schedule(s) from its first Beacon frame transmitted after responding to the request from the Co-RTWT requesting AP, if it has at least one associated STA that is capable of R-TWT. 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701D46D-F516-6B66-44E2-F2839B93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CCD525-6272-7DFA-2828-8C24D07CC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704725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302706</TotalTime>
  <Words>1678</Words>
  <Application>Microsoft Office PowerPoint</Application>
  <PresentationFormat>화면 슬라이드 쇼(4:3)</PresentationFormat>
  <Paragraphs>168</Paragraphs>
  <Slides>12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R-TWT Announcement in Multi-BSS - Follow up</vt:lpstr>
      <vt:lpstr>Introduction</vt:lpstr>
      <vt:lpstr>Recap: Coordinated R-TWT</vt:lpstr>
      <vt:lpstr>Coordinated R-TWT Schedule Announcement from Co-RTWT responding AP </vt:lpstr>
      <vt:lpstr>Coordinated R-TWT Schedule  within Beacon frame</vt:lpstr>
      <vt:lpstr>Announcement depending on  Protection Level</vt:lpstr>
      <vt:lpstr>Conclusion</vt:lpstr>
      <vt:lpstr>Straw Poll 1</vt:lpstr>
      <vt:lpstr>Straw Poll 2</vt:lpstr>
      <vt:lpstr>Straw Poll 3</vt:lpstr>
      <vt:lpstr>Straw Poll 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SunHee Baek/IoT Connectivity Standard TP(sunhee.baek@lge.com)</cp:lastModifiedBy>
  <cp:revision>17021</cp:revision>
  <cp:lastPrinted>2025-01-09T08:18:54Z</cp:lastPrinted>
  <dcterms:created xsi:type="dcterms:W3CDTF">2007-05-21T21:00:37Z</dcterms:created>
  <dcterms:modified xsi:type="dcterms:W3CDTF">2025-01-10T06:58:22Z</dcterms:modified>
</cp:coreProperties>
</file>