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87" r:id="rId4"/>
    <p:sldId id="282" r:id="rId5"/>
    <p:sldId id="283" r:id="rId6"/>
    <p:sldId id="284" r:id="rId7"/>
    <p:sldId id="285" r:id="rId8"/>
    <p:sldId id="286" r:id="rId9"/>
    <p:sldId id="288" r:id="rId10"/>
    <p:sldId id="289" r:id="rId11"/>
    <p:sldId id="281" r:id="rId12"/>
    <p:sldId id="264" r:id="rId1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11" d="100"/>
          <a:sy n="111" d="100"/>
        </p:scale>
        <p:origin x="1284" y="11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5/14/2024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‹Nr.›</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‹Nr.›</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de-DE" smtClean="0"/>
              <a:t>Titelmasterformat durch Klicken bearbeiten</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en-GB"/>
          </a:p>
        </p:txBody>
      </p:sp>
      <p:sp>
        <p:nvSpPr>
          <p:cNvPr id="4" name="Date Placeholder 3"/>
          <p:cNvSpPr>
            <a:spLocks noGrp="1"/>
          </p:cNvSpPr>
          <p:nvPr>
            <p:ph type="dt" idx="10"/>
          </p:nvPr>
        </p:nvSpPr>
        <p:spPr/>
        <p:txBody>
          <a:bodyPr/>
          <a:lstStyle>
            <a:lvl1pPr>
              <a:defRPr/>
            </a:lvl1pPr>
          </a:lstStyle>
          <a:p>
            <a:r>
              <a:rPr lang="de-DE" smtClean="0"/>
              <a:t>May. 2024</a:t>
            </a:r>
            <a:endParaRPr lang="en-GB" dirty="0"/>
          </a:p>
        </p:txBody>
      </p:sp>
      <p:sp>
        <p:nvSpPr>
          <p:cNvPr id="5" name="Footer Placeholder 4"/>
          <p:cNvSpPr>
            <a:spLocks noGrp="1"/>
          </p:cNvSpPr>
          <p:nvPr>
            <p:ph type="ftr" idx="11"/>
          </p:nvPr>
        </p:nvSpPr>
        <p:spPr/>
        <p:txBody>
          <a:bodyPr/>
          <a:lstStyle>
            <a:lvl1pPr>
              <a:defRPr/>
            </a:lvl1pPr>
          </a:lstStyle>
          <a:p>
            <a:r>
              <a:rPr lang="en-GB" smtClean="0"/>
              <a:t>Joerg ROBERT, TU Ilmenau/Fraunhofer IIS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‹Nr.›</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GB"/>
          </a:p>
        </p:txBody>
      </p:sp>
      <p:sp>
        <p:nvSpPr>
          <p:cNvPr id="3" name="Content Placehold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‹Nr.›</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Joerg ROBERT, TU Ilmenau/Fraunhofer IIS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smtClean="0"/>
              <a:t>May. 2024</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Formatvorlagen des Textmasters bearbeiten</a:t>
            </a:r>
          </a:p>
        </p:txBody>
      </p:sp>
      <p:sp>
        <p:nvSpPr>
          <p:cNvPr id="4" name="Date Placeholder 3"/>
          <p:cNvSpPr>
            <a:spLocks noGrp="1"/>
          </p:cNvSpPr>
          <p:nvPr>
            <p:ph type="dt" idx="10"/>
          </p:nvPr>
        </p:nvSpPr>
        <p:spPr/>
        <p:txBody>
          <a:bodyPr/>
          <a:lstStyle>
            <a:lvl1pPr>
              <a:defRPr/>
            </a:lvl1pPr>
          </a:lstStyle>
          <a:p>
            <a:r>
              <a:rPr lang="de-DE" smtClean="0"/>
              <a:t>May. 2024</a:t>
            </a:r>
            <a:endParaRPr lang="en-GB"/>
          </a:p>
        </p:txBody>
      </p:sp>
      <p:sp>
        <p:nvSpPr>
          <p:cNvPr id="5" name="Footer Placeholder 4"/>
          <p:cNvSpPr>
            <a:spLocks noGrp="1"/>
          </p:cNvSpPr>
          <p:nvPr>
            <p:ph type="ftr" idx="11"/>
          </p:nvPr>
        </p:nvSpPr>
        <p:spPr/>
        <p:txBody>
          <a:bodyPr/>
          <a:lstStyle>
            <a:lvl1pPr>
              <a:defRPr/>
            </a:lvl1pPr>
          </a:lstStyle>
          <a:p>
            <a:r>
              <a:rPr lang="en-GB" smtClean="0"/>
              <a:t>Joerg ROBERT, TU Ilmenau/Fraunhofer IIS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‹Nr.›</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5" name="Date Placeholder 4"/>
          <p:cNvSpPr>
            <a:spLocks noGrp="1"/>
          </p:cNvSpPr>
          <p:nvPr>
            <p:ph type="dt" idx="10"/>
          </p:nvPr>
        </p:nvSpPr>
        <p:spPr/>
        <p:txBody>
          <a:bodyPr/>
          <a:lstStyle>
            <a:lvl1pPr>
              <a:defRPr/>
            </a:lvl1pPr>
          </a:lstStyle>
          <a:p>
            <a:r>
              <a:rPr lang="de-DE" smtClean="0"/>
              <a:t>May. 2024</a:t>
            </a:r>
            <a:endParaRPr lang="en-GB"/>
          </a:p>
        </p:txBody>
      </p:sp>
      <p:sp>
        <p:nvSpPr>
          <p:cNvPr id="6" name="Footer Placeholder 5"/>
          <p:cNvSpPr>
            <a:spLocks noGrp="1"/>
          </p:cNvSpPr>
          <p:nvPr>
            <p:ph type="ftr" idx="11"/>
          </p:nvPr>
        </p:nvSpPr>
        <p:spPr/>
        <p:txBody>
          <a:bodyPr/>
          <a:lstStyle>
            <a:lvl1pPr>
              <a:defRPr/>
            </a:lvl1pPr>
          </a:lstStyle>
          <a:p>
            <a:r>
              <a:rPr lang="en-GB" smtClean="0"/>
              <a:t>Joerg ROBERT, TU Ilmenau/Fraunhofer IIS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‹Nr.›</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7" name="Date Placeholder 6"/>
          <p:cNvSpPr>
            <a:spLocks noGrp="1"/>
          </p:cNvSpPr>
          <p:nvPr>
            <p:ph type="dt" idx="10"/>
          </p:nvPr>
        </p:nvSpPr>
        <p:spPr/>
        <p:txBody>
          <a:bodyPr/>
          <a:lstStyle>
            <a:lvl1pPr>
              <a:defRPr/>
            </a:lvl1pPr>
          </a:lstStyle>
          <a:p>
            <a:r>
              <a:rPr lang="de-DE" smtClean="0"/>
              <a:t>May. 2024</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Joerg ROBERT, TU Ilmenau/Fraunhofer IIS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‹Nr.›</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GB"/>
          </a:p>
        </p:txBody>
      </p:sp>
      <p:sp>
        <p:nvSpPr>
          <p:cNvPr id="3" name="Date Placeholder 2"/>
          <p:cNvSpPr>
            <a:spLocks noGrp="1"/>
          </p:cNvSpPr>
          <p:nvPr>
            <p:ph type="dt" idx="10"/>
          </p:nvPr>
        </p:nvSpPr>
        <p:spPr/>
        <p:txBody>
          <a:bodyPr/>
          <a:lstStyle>
            <a:lvl1pPr>
              <a:defRPr/>
            </a:lvl1pPr>
          </a:lstStyle>
          <a:p>
            <a:r>
              <a:rPr lang="de-DE" smtClean="0"/>
              <a:t>May. 2024</a:t>
            </a:r>
            <a:endParaRPr lang="en-GB"/>
          </a:p>
        </p:txBody>
      </p:sp>
      <p:sp>
        <p:nvSpPr>
          <p:cNvPr id="4" name="Footer Placeholder 3"/>
          <p:cNvSpPr>
            <a:spLocks noGrp="1"/>
          </p:cNvSpPr>
          <p:nvPr>
            <p:ph type="ftr" idx="11"/>
          </p:nvPr>
        </p:nvSpPr>
        <p:spPr/>
        <p:txBody>
          <a:bodyPr/>
          <a:lstStyle>
            <a:lvl1pPr>
              <a:defRPr/>
            </a:lvl1pPr>
          </a:lstStyle>
          <a:p>
            <a:r>
              <a:rPr lang="en-GB" smtClean="0"/>
              <a:t>Joerg ROBERT, TU Ilmenau/Fraunhofer IIS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‹Nr.›</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de-DE" smtClean="0"/>
              <a:t>May. 2024</a:t>
            </a:r>
            <a:endParaRPr lang="en-GB"/>
          </a:p>
        </p:txBody>
      </p:sp>
      <p:sp>
        <p:nvSpPr>
          <p:cNvPr id="3" name="Footer Placeholder 2"/>
          <p:cNvSpPr>
            <a:spLocks noGrp="1"/>
          </p:cNvSpPr>
          <p:nvPr>
            <p:ph type="ftr" idx="11"/>
          </p:nvPr>
        </p:nvSpPr>
        <p:spPr/>
        <p:txBody>
          <a:bodyPr/>
          <a:lstStyle>
            <a:lvl1pPr>
              <a:defRPr/>
            </a:lvl1pPr>
          </a:lstStyle>
          <a:p>
            <a:r>
              <a:rPr lang="en-GB" smtClean="0"/>
              <a:t>Joerg ROBERT, TU Ilmenau/Fraunhofer IIS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‹Nr.›</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GB"/>
          </a:p>
        </p:txBody>
      </p:sp>
      <p:sp>
        <p:nvSpPr>
          <p:cNvPr id="3" name="Vertical Text Placehold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Date Placeholder 3"/>
          <p:cNvSpPr>
            <a:spLocks noGrp="1"/>
          </p:cNvSpPr>
          <p:nvPr>
            <p:ph type="dt" idx="10"/>
          </p:nvPr>
        </p:nvSpPr>
        <p:spPr/>
        <p:txBody>
          <a:bodyPr/>
          <a:lstStyle>
            <a:lvl1pPr>
              <a:defRPr/>
            </a:lvl1pPr>
          </a:lstStyle>
          <a:p>
            <a:r>
              <a:rPr lang="de-DE" smtClean="0"/>
              <a:t>May. 2024</a:t>
            </a:r>
            <a:endParaRPr lang="en-GB"/>
          </a:p>
        </p:txBody>
      </p:sp>
      <p:sp>
        <p:nvSpPr>
          <p:cNvPr id="5" name="Footer Placeholder 4"/>
          <p:cNvSpPr>
            <a:spLocks noGrp="1"/>
          </p:cNvSpPr>
          <p:nvPr>
            <p:ph type="ftr" idx="11"/>
          </p:nvPr>
        </p:nvSpPr>
        <p:spPr/>
        <p:txBody>
          <a:bodyPr/>
          <a:lstStyle>
            <a:lvl1pPr>
              <a:defRPr/>
            </a:lvl1pPr>
          </a:lstStyle>
          <a:p>
            <a:r>
              <a:rPr lang="en-GB" smtClean="0"/>
              <a:t>Joerg ROBERT, TU Ilmenau/Fraunhofer IIS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‹Nr.›</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de-DE" smtClean="0"/>
              <a:t>Titelmasterformat durch Klicken bearbeiten</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Date Placeholder 3"/>
          <p:cNvSpPr>
            <a:spLocks noGrp="1"/>
          </p:cNvSpPr>
          <p:nvPr>
            <p:ph type="dt" idx="10"/>
          </p:nvPr>
        </p:nvSpPr>
        <p:spPr/>
        <p:txBody>
          <a:bodyPr/>
          <a:lstStyle>
            <a:lvl1pPr>
              <a:defRPr/>
            </a:lvl1pPr>
          </a:lstStyle>
          <a:p>
            <a:r>
              <a:rPr lang="de-DE" smtClean="0"/>
              <a:t>May. 2024</a:t>
            </a:r>
            <a:endParaRPr lang="en-GB"/>
          </a:p>
        </p:txBody>
      </p:sp>
      <p:sp>
        <p:nvSpPr>
          <p:cNvPr id="5" name="Footer Placeholder 4"/>
          <p:cNvSpPr>
            <a:spLocks noGrp="1"/>
          </p:cNvSpPr>
          <p:nvPr>
            <p:ph type="ftr" idx="11"/>
          </p:nvPr>
        </p:nvSpPr>
        <p:spPr/>
        <p:txBody>
          <a:bodyPr/>
          <a:lstStyle>
            <a:lvl1pPr>
              <a:defRPr/>
            </a:lvl1pPr>
          </a:lstStyle>
          <a:p>
            <a:r>
              <a:rPr lang="en-GB" smtClean="0"/>
              <a:t>Joerg ROBERT, TU Ilmenau/Fraunhofer IIS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‹Nr.›</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smtClean="0"/>
              <a:t>May.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Joerg ROBERT, TU Ilmenau/Fraunhofer IIS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‹Nr.›</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802.11-23/0900r0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govinfo.gov/content/pkg/CFR-2013-title47-vol1/pdf/CFR-2013-title47-vol1-sec15-247.pdf" TargetMode="External"/><Relationship Id="rId2" Type="http://schemas.openxmlformats.org/officeDocument/2006/relationships/hyperlink" Target="https://ref.gs1.org/standards/gen2/" TargetMode="External"/><Relationship Id="rId1" Type="http://schemas.openxmlformats.org/officeDocument/2006/relationships/slideLayout" Target="../slideLayouts/slideLayout2.xml"/><Relationship Id="rId4" Type="http://schemas.openxmlformats.org/officeDocument/2006/relationships/hyperlink" Target="https://www.etsi.org/deliver/etsi_en/302200_302299/302208/03.03.01_60/en_302208v030301p.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de-DE" smtClean="0"/>
              <a:t>May.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Joerg ROBERT, TU Ilmenau/Fraunhofer IIS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Wireless Power Transfer and Frequency </a:t>
            </a:r>
            <a:r>
              <a:rPr lang="en-US" dirty="0" smtClean="0"/>
              <a:t>Regulation in sub-1 GHz</a:t>
            </a:r>
            <a:endParaRPr lang="en-GB" dirty="0"/>
          </a:p>
        </p:txBody>
      </p:sp>
      <p:sp>
        <p:nvSpPr>
          <p:cNvPr id="3074" name="Rectangle 2"/>
          <p:cNvSpPr>
            <a:spLocks noGrp="1" noChangeArrowheads="1"/>
          </p:cNvSpPr>
          <p:nvPr>
            <p:ph type="body" idx="1"/>
          </p:nvPr>
        </p:nvSpPr>
        <p:spPr>
          <a:xfrm>
            <a:off x="627063" y="1704646"/>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2024-05-14</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57629867"/>
              </p:ext>
            </p:extLst>
          </p:nvPr>
        </p:nvGraphicFramePr>
        <p:xfrm>
          <a:off x="515938" y="2281238"/>
          <a:ext cx="7912100" cy="2752725"/>
        </p:xfrm>
        <a:graphic>
          <a:graphicData uri="http://schemas.openxmlformats.org/presentationml/2006/ole">
            <mc:AlternateContent xmlns:mc="http://schemas.openxmlformats.org/markup-compatibility/2006">
              <mc:Choice xmlns:v="urn:schemas-microsoft-com:vml" Requires="v">
                <p:oleObj spid="_x0000_s3345" name="Document" r:id="rId4" imgW="8267030" imgH="2872813" progId="Word.Document.8">
                  <p:embed/>
                </p:oleObj>
              </mc:Choice>
              <mc:Fallback>
                <p:oleObj name="Document" r:id="rId4" imgW="8267030" imgH="2872813" progId="Word.Document.8">
                  <p:embed/>
                  <p:pic>
                    <p:nvPicPr>
                      <p:cNvPr id="0" name="Picture 3"/>
                      <p:cNvPicPr>
                        <a:picLocks noChangeAspect="1" noChangeArrowheads="1"/>
                      </p:cNvPicPr>
                      <p:nvPr/>
                    </p:nvPicPr>
                    <p:blipFill>
                      <a:blip r:embed="rId5"/>
                      <a:srcRect/>
                      <a:stretch>
                        <a:fillRect/>
                      </a:stretch>
                    </p:blipFill>
                    <p:spPr bwMode="auto">
                      <a:xfrm>
                        <a:off x="515938" y="2281238"/>
                        <a:ext cx="7912100" cy="27527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Sub-1GHz Frequency Regulation in Europe</a:t>
            </a:r>
            <a:endParaRPr lang="en-US" dirty="0"/>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smtClean="0"/>
              <a:t>High power transmission is only possible following the rules for UHF RFID systems defined in ETSI EN 302 208 [3]</a:t>
            </a:r>
          </a:p>
          <a:p>
            <a:pPr>
              <a:buFont typeface="Arial" panose="020B0604020202020204" pitchFamily="34" charset="0"/>
              <a:buChar char="•"/>
            </a:pPr>
            <a:r>
              <a:rPr lang="en-US" dirty="0" smtClean="0"/>
              <a:t>Only 4 channels are supported (865.7 MHz, 866.3 MHz, 866.9 MHz, 867.5 MHz) within the complete EU</a:t>
            </a:r>
          </a:p>
          <a:p>
            <a:pPr>
              <a:buFont typeface="Arial" panose="020B0604020202020204" pitchFamily="34" charset="0"/>
              <a:buChar char="•"/>
            </a:pPr>
            <a:r>
              <a:rPr lang="en-US" dirty="0" smtClean="0"/>
              <a:t>The channel bandwidth is limited to 200 kHz with strict channel masks</a:t>
            </a:r>
          </a:p>
          <a:p>
            <a:pPr>
              <a:buFont typeface="Arial" panose="020B0604020202020204" pitchFamily="34" charset="0"/>
              <a:buChar char="•"/>
            </a:pPr>
            <a:r>
              <a:rPr lang="en-US" dirty="0" smtClean="0"/>
              <a:t>The on air-time shall not exceed 4s with an mandatory off-time of 100ms</a:t>
            </a:r>
          </a:p>
          <a:p>
            <a:pPr marL="0" indent="0"/>
            <a:r>
              <a:rPr lang="en-US" dirty="0" smtClean="0">
                <a:sym typeface="Wingdings" panose="05000000000000000000" pitchFamily="2" charset="2"/>
              </a:rPr>
              <a:t> Only supports narrowband </a:t>
            </a:r>
            <a:r>
              <a:rPr lang="en-US" dirty="0" err="1" smtClean="0">
                <a:sym typeface="Wingdings" panose="05000000000000000000" pitchFamily="2" charset="2"/>
              </a:rPr>
              <a:t>modultion</a:t>
            </a:r>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en-GB" smtClean="0"/>
              <a:t>Joerg ROBERT, TU Ilmenau/Fraunhofer IIS</a:t>
            </a:r>
            <a:endParaRPr lang="en-GB" dirty="0"/>
          </a:p>
        </p:txBody>
      </p:sp>
      <p:sp>
        <p:nvSpPr>
          <p:cNvPr id="6" name="Datumsplatzhalter 5"/>
          <p:cNvSpPr>
            <a:spLocks noGrp="1"/>
          </p:cNvSpPr>
          <p:nvPr>
            <p:ph type="dt" idx="15"/>
          </p:nvPr>
        </p:nvSpPr>
        <p:spPr/>
        <p:txBody>
          <a:bodyPr/>
          <a:lstStyle/>
          <a:p>
            <a:r>
              <a:rPr lang="de-DE" smtClean="0"/>
              <a:t>May. 2024</a:t>
            </a:r>
            <a:endParaRPr lang="en-GB" dirty="0"/>
          </a:p>
        </p:txBody>
      </p:sp>
    </p:spTree>
    <p:extLst>
      <p:ext uri="{BB962C8B-B14F-4D97-AF65-F5344CB8AC3E}">
        <p14:creationId xmlns:p14="http://schemas.microsoft.com/office/powerpoint/2010/main" val="18470654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Summary</a:t>
            </a:r>
            <a:endParaRPr lang="en-US" dirty="0"/>
          </a:p>
        </p:txBody>
      </p:sp>
      <p:sp>
        <p:nvSpPr>
          <p:cNvPr id="3" name="Inhaltsplatzhalter 2"/>
          <p:cNvSpPr>
            <a:spLocks noGrp="1"/>
          </p:cNvSpPr>
          <p:nvPr>
            <p:ph idx="1"/>
          </p:nvPr>
        </p:nvSpPr>
        <p:spPr/>
        <p:txBody>
          <a:bodyPr/>
          <a:lstStyle/>
          <a:p>
            <a:pPr>
              <a:buFont typeface="Wingdings" panose="05000000000000000000" pitchFamily="2" charset="2"/>
              <a:buChar char="§"/>
            </a:pPr>
            <a:r>
              <a:rPr lang="en-US" dirty="0" smtClean="0"/>
              <a:t>UHF RFID supports different frequency bands by using wide-band receivers </a:t>
            </a:r>
            <a:r>
              <a:rPr lang="en-US" dirty="0" smtClean="0">
                <a:sym typeface="Wingdings" panose="05000000000000000000" pitchFamily="2" charset="2"/>
              </a:rPr>
              <a:t> no regional profiling</a:t>
            </a:r>
          </a:p>
          <a:p>
            <a:pPr>
              <a:buFont typeface="Wingdings" panose="05000000000000000000" pitchFamily="2" charset="2"/>
              <a:buChar char="§"/>
            </a:pPr>
            <a:r>
              <a:rPr lang="en-US" dirty="0" smtClean="0"/>
              <a:t>Downlink modulation is always based on On-Off-Keying</a:t>
            </a:r>
          </a:p>
          <a:p>
            <a:pPr>
              <a:buFont typeface="Wingdings" panose="05000000000000000000" pitchFamily="2" charset="2"/>
              <a:buChar char="§"/>
            </a:pPr>
            <a:r>
              <a:rPr lang="en-US" dirty="0" smtClean="0"/>
              <a:t>The On-Off-Keyin</a:t>
            </a:r>
            <a:r>
              <a:rPr lang="en-US" dirty="0" smtClean="0"/>
              <a:t>g receivers are only able to receive the strongest signal</a:t>
            </a:r>
          </a:p>
          <a:p>
            <a:pPr>
              <a:buFont typeface="Wingdings" panose="05000000000000000000" pitchFamily="2" charset="2"/>
              <a:buChar char="§"/>
            </a:pPr>
            <a:r>
              <a:rPr lang="en-US" dirty="0" smtClean="0"/>
              <a:t>Frequency regulation in the US may allow “wideband” and narrowband signals</a:t>
            </a:r>
          </a:p>
          <a:p>
            <a:pPr>
              <a:buFont typeface="Wingdings" panose="05000000000000000000" pitchFamily="2" charset="2"/>
              <a:buChar char="§"/>
            </a:pPr>
            <a:r>
              <a:rPr lang="en-US" dirty="0" smtClean="0"/>
              <a:t>Frequency regulation in Europe only allows for narrowband signals</a:t>
            </a:r>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en-GB" smtClean="0"/>
              <a:t>Joerg ROBERT, TU Ilmenau/Fraunhofer IIS</a:t>
            </a:r>
            <a:endParaRPr lang="en-GB" dirty="0"/>
          </a:p>
        </p:txBody>
      </p:sp>
      <p:sp>
        <p:nvSpPr>
          <p:cNvPr id="6" name="Datumsplatzhalter 5"/>
          <p:cNvSpPr>
            <a:spLocks noGrp="1"/>
          </p:cNvSpPr>
          <p:nvPr>
            <p:ph type="dt" idx="15"/>
          </p:nvPr>
        </p:nvSpPr>
        <p:spPr/>
        <p:txBody>
          <a:bodyPr/>
          <a:lstStyle/>
          <a:p>
            <a:r>
              <a:rPr lang="de-DE" smtClean="0"/>
              <a:t>May. 2024</a:t>
            </a:r>
            <a:endParaRPr lang="en-GB" dirty="0"/>
          </a:p>
        </p:txBody>
      </p:sp>
    </p:spTree>
    <p:extLst>
      <p:ext uri="{BB962C8B-B14F-4D97-AF65-F5344CB8AC3E}">
        <p14:creationId xmlns:p14="http://schemas.microsoft.com/office/powerpoint/2010/main" val="30267490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Literature</a:t>
            </a:r>
            <a:endParaRPr lang="en-US" dirty="0"/>
          </a:p>
        </p:txBody>
      </p:sp>
      <p:sp>
        <p:nvSpPr>
          <p:cNvPr id="3" name="Inhaltsplatzhalter 2"/>
          <p:cNvSpPr>
            <a:spLocks noGrp="1"/>
          </p:cNvSpPr>
          <p:nvPr>
            <p:ph idx="1"/>
          </p:nvPr>
        </p:nvSpPr>
        <p:spPr/>
        <p:txBody>
          <a:bodyPr/>
          <a:lstStyle/>
          <a:p>
            <a:r>
              <a:rPr lang="en-US" sz="1400" dirty="0" smtClean="0"/>
              <a:t>[1</a:t>
            </a:r>
            <a:r>
              <a:rPr lang="en-US" sz="1400" dirty="0"/>
              <a:t>] “The EPC® Radio-Frequency Identity Generation-2 UHF RFID Standard” </a:t>
            </a:r>
            <a:r>
              <a:rPr lang="en-US" sz="1400" dirty="0" smtClean="0">
                <a:hlinkClick r:id="rId2"/>
              </a:rPr>
              <a:t>https</a:t>
            </a:r>
            <a:r>
              <a:rPr lang="en-US" sz="1400" dirty="0">
                <a:hlinkClick r:id="rId2"/>
              </a:rPr>
              <a:t>://ref.gs1.org/standards/gen2</a:t>
            </a:r>
            <a:r>
              <a:rPr lang="en-US" sz="1400" dirty="0" smtClean="0">
                <a:hlinkClick r:id="rId2"/>
              </a:rPr>
              <a:t>/</a:t>
            </a:r>
            <a:endParaRPr lang="en-US" sz="1400" dirty="0" smtClean="0"/>
          </a:p>
          <a:p>
            <a:r>
              <a:rPr lang="en-US" sz="1400" dirty="0"/>
              <a:t>[2</a:t>
            </a:r>
            <a:r>
              <a:rPr lang="en-US" sz="1400" dirty="0" smtClean="0"/>
              <a:t>] FCC 15.247 </a:t>
            </a:r>
            <a:r>
              <a:rPr lang="en-US" sz="1400" dirty="0">
                <a:hlinkClick r:id="rId3"/>
              </a:rPr>
              <a:t>https://</a:t>
            </a:r>
            <a:r>
              <a:rPr lang="en-US" sz="1400" dirty="0" smtClean="0">
                <a:hlinkClick r:id="rId3"/>
              </a:rPr>
              <a:t>www.govinfo.gov/content/pkg/CFR-2013-title47-vol1/pdf/CFR-2013-title47-vol1-sec15-247.pdf</a:t>
            </a:r>
            <a:r>
              <a:rPr lang="en-US" sz="1400" dirty="0" smtClean="0"/>
              <a:t> </a:t>
            </a:r>
          </a:p>
          <a:p>
            <a:r>
              <a:rPr lang="en-US" sz="1400" dirty="0" smtClean="0"/>
              <a:t>[3] ETSI EN 302 208 </a:t>
            </a:r>
            <a:r>
              <a:rPr lang="en-US" sz="1400" dirty="0" smtClean="0">
                <a:hlinkClick r:id="rId4"/>
              </a:rPr>
              <a:t>https</a:t>
            </a:r>
            <a:r>
              <a:rPr lang="en-US" sz="1400" dirty="0">
                <a:hlinkClick r:id="rId4"/>
              </a:rPr>
              <a:t>://</a:t>
            </a:r>
            <a:r>
              <a:rPr lang="en-US" sz="1400" dirty="0" smtClean="0">
                <a:hlinkClick r:id="rId4"/>
              </a:rPr>
              <a:t>www.etsi.org/deliver/etsi_en/302200_302299/302208/03.03.01_60/en_302208v030301p.pdf</a:t>
            </a:r>
            <a:endParaRPr lang="en-US" sz="1400" dirty="0" smtClean="0"/>
          </a:p>
          <a:p>
            <a:endParaRPr lang="en-US" sz="1400" dirty="0" smtClean="0"/>
          </a:p>
          <a:p>
            <a:endParaRPr lang="en-US" sz="1400" dirty="0" smtClean="0"/>
          </a:p>
          <a:p>
            <a:endParaRPr lang="en-US" sz="1400"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en-GB" smtClean="0"/>
              <a:t>Joerg ROBERT, TU Ilmenau/Fraunhofer IIS</a:t>
            </a:r>
            <a:endParaRPr lang="en-GB" dirty="0"/>
          </a:p>
        </p:txBody>
      </p:sp>
      <p:sp>
        <p:nvSpPr>
          <p:cNvPr id="6" name="Datumsplatzhalter 5"/>
          <p:cNvSpPr>
            <a:spLocks noGrp="1"/>
          </p:cNvSpPr>
          <p:nvPr>
            <p:ph type="dt" idx="15"/>
          </p:nvPr>
        </p:nvSpPr>
        <p:spPr/>
        <p:txBody>
          <a:bodyPr/>
          <a:lstStyle/>
          <a:p>
            <a:r>
              <a:rPr lang="de-DE" smtClean="0"/>
              <a:t>May. 2024</a:t>
            </a:r>
            <a:endParaRPr lang="en-GB" dirty="0"/>
          </a:p>
        </p:txBody>
      </p:sp>
    </p:spTree>
    <p:extLst>
      <p:ext uri="{BB962C8B-B14F-4D97-AF65-F5344CB8AC3E}">
        <p14:creationId xmlns:p14="http://schemas.microsoft.com/office/powerpoint/2010/main" val="19329313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de-DE" smtClean="0"/>
              <a:t>May. 2024</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Joerg ROBERT, TU Ilmenau/Fraunhofer IIS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Wireless power transfer is an important aspect for passive IoT devices. This presentation gives and introduction to the frequency regulation in the US and Europe and shows the operation of current RFID devices.</a:t>
            </a:r>
            <a:endParaRPr lang="en-GB" dirty="0" smtClean="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Motivation</a:t>
            </a:r>
            <a:endParaRPr lang="en-US" dirty="0"/>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smtClean="0"/>
              <a:t>Changing the existing frequency regulation typically requires many years</a:t>
            </a:r>
          </a:p>
          <a:p>
            <a:pPr>
              <a:buFont typeface="Arial" panose="020B0604020202020204" pitchFamily="34" charset="0"/>
              <a:buChar char="•"/>
            </a:pPr>
            <a:r>
              <a:rPr lang="en-US" dirty="0" smtClean="0"/>
              <a:t>Follow existing rules can speed up the adoption of 802.11bp</a:t>
            </a:r>
          </a:p>
          <a:p>
            <a:pPr>
              <a:buFont typeface="Arial" panose="020B0604020202020204" pitchFamily="34" charset="0"/>
              <a:buChar char="•"/>
            </a:pPr>
            <a:r>
              <a:rPr lang="en-US" dirty="0" smtClean="0"/>
              <a:t>AMP devices may be treated as RFID devices from a frequency regulation perspective</a:t>
            </a:r>
          </a:p>
          <a:p>
            <a:pPr>
              <a:buFont typeface="Arial" panose="020B0604020202020204" pitchFamily="34" charset="0"/>
              <a:buChar char="•"/>
            </a:pPr>
            <a:endParaRPr lang="en-US" dirty="0"/>
          </a:p>
          <a:p>
            <a:pPr>
              <a:buFont typeface="Arial" panose="020B0604020202020204" pitchFamily="34" charset="0"/>
              <a:buChar char="•"/>
            </a:pPr>
            <a:r>
              <a:rPr lang="en-US" dirty="0" smtClean="0"/>
              <a:t>Details on the frequency regulation are also presented in Chapter 5 of the </a:t>
            </a:r>
            <a:r>
              <a:rPr lang="en-US" dirty="0"/>
              <a:t>“Draft Technical Report on support of AMP IoT devices in </a:t>
            </a:r>
            <a:r>
              <a:rPr lang="en-US" dirty="0" smtClean="0"/>
              <a:t>WLAN”  (DCN 11-22/1562r8)</a:t>
            </a:r>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ußzeilenplatzhalter 4"/>
          <p:cNvSpPr>
            <a:spLocks noGrp="1"/>
          </p:cNvSpPr>
          <p:nvPr>
            <p:ph type="ftr" idx="14"/>
          </p:nvPr>
        </p:nvSpPr>
        <p:spPr/>
        <p:txBody>
          <a:bodyPr/>
          <a:lstStyle/>
          <a:p>
            <a:r>
              <a:rPr lang="en-GB" smtClean="0"/>
              <a:t>Joerg ROBERT, TU Ilmenau/Fraunhofer IIS</a:t>
            </a:r>
            <a:endParaRPr lang="en-GB" dirty="0"/>
          </a:p>
        </p:txBody>
      </p:sp>
      <p:sp>
        <p:nvSpPr>
          <p:cNvPr id="6" name="Datumsplatzhalter 5"/>
          <p:cNvSpPr>
            <a:spLocks noGrp="1"/>
          </p:cNvSpPr>
          <p:nvPr>
            <p:ph type="dt" idx="15"/>
          </p:nvPr>
        </p:nvSpPr>
        <p:spPr/>
        <p:txBody>
          <a:bodyPr/>
          <a:lstStyle/>
          <a:p>
            <a:r>
              <a:rPr lang="de-DE" smtClean="0"/>
              <a:t>May. 2024</a:t>
            </a:r>
            <a:endParaRPr lang="en-GB" dirty="0"/>
          </a:p>
        </p:txBody>
      </p:sp>
    </p:spTree>
    <p:extLst>
      <p:ext uri="{BB962C8B-B14F-4D97-AF65-F5344CB8AC3E}">
        <p14:creationId xmlns:p14="http://schemas.microsoft.com/office/powerpoint/2010/main" val="9155195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Wireless Power Transfer for UHF-RFID</a:t>
            </a:r>
            <a:endParaRPr lang="en-US" dirty="0"/>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smtClean="0"/>
              <a:t>“The EPC</a:t>
            </a:r>
            <a:r>
              <a:rPr lang="en-US" dirty="0"/>
              <a:t>® Radio-Frequency </a:t>
            </a:r>
            <a:r>
              <a:rPr lang="en-US" dirty="0" smtClean="0"/>
              <a:t>Identity Generation-2 </a:t>
            </a:r>
            <a:r>
              <a:rPr lang="en-US" dirty="0"/>
              <a:t>UHF RFID </a:t>
            </a:r>
            <a:r>
              <a:rPr lang="en-US" dirty="0" smtClean="0"/>
              <a:t>Standard” [1] is a widely adopted for UHF-RFID applications</a:t>
            </a:r>
          </a:p>
          <a:p>
            <a:pPr>
              <a:buFont typeface="Arial" panose="020B0604020202020204" pitchFamily="34" charset="0"/>
              <a:buChar char="•"/>
            </a:pPr>
            <a:r>
              <a:rPr lang="en-US" dirty="0" smtClean="0"/>
              <a:t>The standard operates in the frequency range between 860 MHz and 930 MHz</a:t>
            </a:r>
          </a:p>
          <a:p>
            <a:pPr>
              <a:buFont typeface="Arial" panose="020B0604020202020204" pitchFamily="34" charset="0"/>
              <a:buChar char="•"/>
            </a:pPr>
            <a:r>
              <a:rPr lang="en-US" dirty="0" smtClean="0"/>
              <a:t>Passive tags are only operated by energy harvesting from the electromagnetic field using energy harvesting</a:t>
            </a:r>
          </a:p>
          <a:p>
            <a:pPr>
              <a:buFont typeface="Arial" panose="020B0604020202020204" pitchFamily="34" charset="0"/>
              <a:buChar char="•"/>
            </a:pPr>
            <a:r>
              <a:rPr lang="en-US" dirty="0" smtClean="0"/>
              <a:t>Practically all tags support the complete frequency range </a:t>
            </a:r>
            <a:r>
              <a:rPr lang="en-US" dirty="0" smtClean="0">
                <a:sym typeface="Wingdings" panose="05000000000000000000" pitchFamily="2" charset="2"/>
              </a:rPr>
              <a:t> </a:t>
            </a:r>
            <a:r>
              <a:rPr lang="en-US" u="sng" dirty="0" smtClean="0">
                <a:sym typeface="Wingdings" panose="05000000000000000000" pitchFamily="2" charset="2"/>
              </a:rPr>
              <a:t>no regional profiling of the tags</a:t>
            </a:r>
            <a:endParaRPr lang="en-US" u="sng"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ußzeilenplatzhalter 4"/>
          <p:cNvSpPr>
            <a:spLocks noGrp="1"/>
          </p:cNvSpPr>
          <p:nvPr>
            <p:ph type="ftr" idx="14"/>
          </p:nvPr>
        </p:nvSpPr>
        <p:spPr/>
        <p:txBody>
          <a:bodyPr/>
          <a:lstStyle/>
          <a:p>
            <a:r>
              <a:rPr lang="en-GB" smtClean="0"/>
              <a:t>Joerg ROBERT, TU Ilmenau/Fraunhofer IIS</a:t>
            </a:r>
            <a:endParaRPr lang="en-GB" dirty="0"/>
          </a:p>
        </p:txBody>
      </p:sp>
      <p:sp>
        <p:nvSpPr>
          <p:cNvPr id="6" name="Datumsplatzhalter 5"/>
          <p:cNvSpPr>
            <a:spLocks noGrp="1"/>
          </p:cNvSpPr>
          <p:nvPr>
            <p:ph type="dt" idx="15"/>
          </p:nvPr>
        </p:nvSpPr>
        <p:spPr/>
        <p:txBody>
          <a:bodyPr/>
          <a:lstStyle/>
          <a:p>
            <a:r>
              <a:rPr lang="de-DE" smtClean="0"/>
              <a:t>May. 2024</a:t>
            </a:r>
            <a:endParaRPr lang="en-GB" dirty="0"/>
          </a:p>
        </p:txBody>
      </p:sp>
    </p:spTree>
    <p:extLst>
      <p:ext uri="{BB962C8B-B14F-4D97-AF65-F5344CB8AC3E}">
        <p14:creationId xmlns:p14="http://schemas.microsoft.com/office/powerpoint/2010/main" val="6336967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How do the Tags Harvest Energy?</a:t>
            </a:r>
            <a:endParaRPr lang="en-US" dirty="0"/>
          </a:p>
        </p:txBody>
      </p:sp>
      <p:sp>
        <p:nvSpPr>
          <p:cNvPr id="3" name="Inhaltsplatzhalter 2"/>
          <p:cNvSpPr>
            <a:spLocks noGrp="1"/>
          </p:cNvSpPr>
          <p:nvPr>
            <p:ph idx="1"/>
          </p:nvPr>
        </p:nvSpPr>
        <p:spPr>
          <a:xfrm>
            <a:off x="3707904" y="1981200"/>
            <a:ext cx="4748709" cy="4113213"/>
          </a:xfrm>
        </p:spPr>
        <p:txBody>
          <a:bodyPr/>
          <a:lstStyle/>
          <a:p>
            <a:pPr>
              <a:buFont typeface="Arial" panose="020B0604020202020204" pitchFamily="34" charset="0"/>
              <a:buChar char="•"/>
            </a:pPr>
            <a:r>
              <a:rPr lang="en-US" dirty="0" smtClean="0"/>
              <a:t>The antenna as well as the LC circuit (C</a:t>
            </a:r>
            <a:r>
              <a:rPr lang="en-US" baseline="-25000" dirty="0" smtClean="0"/>
              <a:t>1</a:t>
            </a:r>
            <a:r>
              <a:rPr lang="en-US" dirty="0" smtClean="0"/>
              <a:t>, L</a:t>
            </a:r>
            <a:r>
              <a:rPr lang="en-US" baseline="-25000" dirty="0" smtClean="0"/>
              <a:t>1</a:t>
            </a:r>
            <a:r>
              <a:rPr lang="en-US" dirty="0" smtClean="0"/>
              <a:t>) are resonant in the frequency range between 860 MHz and 930 MHz</a:t>
            </a:r>
          </a:p>
          <a:p>
            <a:pPr>
              <a:buFont typeface="Arial" panose="020B0604020202020204" pitchFamily="34" charset="0"/>
              <a:buChar char="•"/>
            </a:pPr>
            <a:r>
              <a:rPr lang="en-US" dirty="0" smtClean="0"/>
              <a:t>The diode and the capacitor C</a:t>
            </a:r>
            <a:r>
              <a:rPr lang="en-US" baseline="-25000" dirty="0" smtClean="0"/>
              <a:t>2</a:t>
            </a:r>
            <a:r>
              <a:rPr lang="en-US" dirty="0" smtClean="0"/>
              <a:t> rectify the supported frequency range</a:t>
            </a:r>
          </a:p>
          <a:p>
            <a:pPr>
              <a:buFont typeface="Wingdings" panose="05000000000000000000" pitchFamily="2" charset="2"/>
              <a:buChar char="è"/>
            </a:pPr>
            <a:r>
              <a:rPr lang="en-US" dirty="0" smtClean="0">
                <a:sym typeface="Wingdings" panose="05000000000000000000" pitchFamily="2" charset="2"/>
              </a:rPr>
              <a:t>Simple circuit that supports different frequencies for world-wide use</a:t>
            </a:r>
          </a:p>
          <a:p>
            <a:pPr>
              <a:buFont typeface="Wingdings" panose="05000000000000000000" pitchFamily="2" charset="2"/>
              <a:buChar char="è"/>
            </a:pPr>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en-GB" smtClean="0"/>
              <a:t>Joerg ROBERT, TU Ilmenau/Fraunhofer IIS</a:t>
            </a:r>
            <a:endParaRPr lang="en-GB" dirty="0"/>
          </a:p>
        </p:txBody>
      </p:sp>
      <p:sp>
        <p:nvSpPr>
          <p:cNvPr id="6" name="Datumsplatzhalter 5"/>
          <p:cNvSpPr>
            <a:spLocks noGrp="1"/>
          </p:cNvSpPr>
          <p:nvPr>
            <p:ph type="dt" idx="15"/>
          </p:nvPr>
        </p:nvSpPr>
        <p:spPr/>
        <p:txBody>
          <a:bodyPr/>
          <a:lstStyle/>
          <a:p>
            <a:r>
              <a:rPr lang="de-DE" smtClean="0"/>
              <a:t>May. 2024</a:t>
            </a:r>
            <a:endParaRPr lang="en-GB" dirty="0"/>
          </a:p>
        </p:txBody>
      </p:sp>
      <p:pic>
        <p:nvPicPr>
          <p:cNvPr id="7" name="Grafik 6"/>
          <p:cNvPicPr>
            <a:picLocks noChangeAspect="1"/>
          </p:cNvPicPr>
          <p:nvPr/>
        </p:nvPicPr>
        <p:blipFill>
          <a:blip r:embed="rId2"/>
          <a:stretch>
            <a:fillRect/>
          </a:stretch>
        </p:blipFill>
        <p:spPr>
          <a:xfrm>
            <a:off x="467544" y="2204864"/>
            <a:ext cx="2924175" cy="2200275"/>
          </a:xfrm>
          <a:prstGeom prst="rect">
            <a:avLst/>
          </a:prstGeom>
        </p:spPr>
      </p:pic>
    </p:spTree>
    <p:extLst>
      <p:ext uri="{BB962C8B-B14F-4D97-AF65-F5344CB8AC3E}">
        <p14:creationId xmlns:p14="http://schemas.microsoft.com/office/powerpoint/2010/main" val="6970051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How do the Tags Receive Downlink Data?</a:t>
            </a:r>
            <a:endParaRPr lang="en-US" dirty="0"/>
          </a:p>
        </p:txBody>
      </p:sp>
      <p:sp>
        <p:nvSpPr>
          <p:cNvPr id="3" name="Inhaltsplatzhalter 2"/>
          <p:cNvSpPr>
            <a:spLocks noGrp="1"/>
          </p:cNvSpPr>
          <p:nvPr>
            <p:ph idx="1"/>
          </p:nvPr>
        </p:nvSpPr>
        <p:spPr>
          <a:xfrm>
            <a:off x="3609976" y="1628800"/>
            <a:ext cx="4814038" cy="4465613"/>
          </a:xfrm>
        </p:spPr>
        <p:txBody>
          <a:bodyPr/>
          <a:lstStyle/>
          <a:p>
            <a:pPr marL="457200" indent="-457200">
              <a:buFont typeface="Arial" panose="020B0604020202020204" pitchFamily="34" charset="0"/>
              <a:buChar char="•"/>
            </a:pPr>
            <a:r>
              <a:rPr lang="en-US" dirty="0" smtClean="0"/>
              <a:t>The additional red part is used for downlink data decoding</a:t>
            </a:r>
          </a:p>
          <a:p>
            <a:pPr marL="457200" indent="-457200">
              <a:buFont typeface="Arial" panose="020B0604020202020204" pitchFamily="34" charset="0"/>
              <a:buChar char="•"/>
            </a:pPr>
            <a:r>
              <a:rPr lang="en-US" dirty="0" smtClean="0"/>
              <a:t>Diode D</a:t>
            </a:r>
            <a:r>
              <a:rPr lang="en-US" baseline="-25000" dirty="0" smtClean="0"/>
              <a:t>3</a:t>
            </a:r>
            <a:r>
              <a:rPr lang="en-US" dirty="0" smtClean="0"/>
              <a:t> and capacitor C</a:t>
            </a:r>
            <a:r>
              <a:rPr lang="en-US" baseline="-25000" dirty="0" smtClean="0"/>
              <a:t>4</a:t>
            </a:r>
            <a:r>
              <a:rPr lang="en-US" dirty="0" smtClean="0"/>
              <a:t> are a simple Amplitude Modulation / On-Off-Keying demodulator</a:t>
            </a:r>
          </a:p>
          <a:p>
            <a:pPr marL="457200" indent="-457200">
              <a:buFont typeface="Arial" panose="020B0604020202020204" pitchFamily="34" charset="0"/>
              <a:buChar char="•"/>
            </a:pPr>
            <a:r>
              <a:rPr lang="en-US" dirty="0" smtClean="0"/>
              <a:t>The supported frequency range is again given by the LC</a:t>
            </a:r>
            <a:r>
              <a:rPr lang="en-US" dirty="0"/>
              <a:t> circuit (C</a:t>
            </a:r>
            <a:r>
              <a:rPr lang="en-US" baseline="-25000" dirty="0"/>
              <a:t>1</a:t>
            </a:r>
            <a:r>
              <a:rPr lang="en-US" dirty="0"/>
              <a:t>, L</a:t>
            </a:r>
            <a:r>
              <a:rPr lang="en-US" baseline="-25000" dirty="0"/>
              <a:t>1</a:t>
            </a:r>
            <a:r>
              <a:rPr lang="en-US" dirty="0"/>
              <a:t>) </a:t>
            </a:r>
            <a:endParaRPr lang="en-US" dirty="0" smtClean="0"/>
          </a:p>
          <a:p>
            <a:pPr>
              <a:buFont typeface="Wingdings" panose="05000000000000000000" pitchFamily="2" charset="2"/>
              <a:buChar char="è"/>
            </a:pPr>
            <a:r>
              <a:rPr lang="en-US" dirty="0" smtClean="0">
                <a:sym typeface="Wingdings" panose="05000000000000000000" pitchFamily="2" charset="2"/>
              </a:rPr>
              <a:t>Simple, but not very selective!</a:t>
            </a:r>
          </a:p>
          <a:p>
            <a:pPr>
              <a:buFont typeface="Wingdings" panose="05000000000000000000" pitchFamily="2" charset="2"/>
              <a:buChar char="è"/>
            </a:pPr>
            <a:r>
              <a:rPr lang="en-US" dirty="0" smtClean="0">
                <a:sym typeface="Wingdings" panose="05000000000000000000" pitchFamily="2" charset="2"/>
              </a:rPr>
              <a:t>The strongest downlink signal s assumed to be the relevant one!</a:t>
            </a:r>
          </a:p>
          <a:p>
            <a:pPr>
              <a:buFont typeface="Wingdings" panose="05000000000000000000" pitchFamily="2" charset="2"/>
              <a:buChar char="è"/>
            </a:pPr>
            <a:endParaRPr lang="en-US" dirty="0" smtClean="0">
              <a:sym typeface="Wingdings" panose="05000000000000000000" pitchFamily="2" charset="2"/>
            </a:endParaRPr>
          </a:p>
          <a:p>
            <a:pPr>
              <a:buFont typeface="Wingdings" panose="05000000000000000000" pitchFamily="2" charset="2"/>
              <a:buChar char="è"/>
            </a:pPr>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en-GB" smtClean="0"/>
              <a:t>Joerg ROBERT, TU Ilmenau/Fraunhofer IIS</a:t>
            </a:r>
            <a:endParaRPr lang="en-GB" dirty="0"/>
          </a:p>
        </p:txBody>
      </p:sp>
      <p:sp>
        <p:nvSpPr>
          <p:cNvPr id="6" name="Datumsplatzhalter 5"/>
          <p:cNvSpPr>
            <a:spLocks noGrp="1"/>
          </p:cNvSpPr>
          <p:nvPr>
            <p:ph type="dt" idx="15"/>
          </p:nvPr>
        </p:nvSpPr>
        <p:spPr/>
        <p:txBody>
          <a:bodyPr/>
          <a:lstStyle/>
          <a:p>
            <a:r>
              <a:rPr lang="de-DE" smtClean="0"/>
              <a:t>May. 2024</a:t>
            </a:r>
            <a:endParaRPr lang="en-GB" dirty="0"/>
          </a:p>
        </p:txBody>
      </p:sp>
      <p:pic>
        <p:nvPicPr>
          <p:cNvPr id="7" name="Grafik 6"/>
          <p:cNvPicPr>
            <a:picLocks noChangeAspect="1"/>
          </p:cNvPicPr>
          <p:nvPr/>
        </p:nvPicPr>
        <p:blipFill>
          <a:blip r:embed="rId2"/>
          <a:stretch>
            <a:fillRect/>
          </a:stretch>
        </p:blipFill>
        <p:spPr>
          <a:xfrm>
            <a:off x="685800" y="2492896"/>
            <a:ext cx="2924175" cy="2200275"/>
          </a:xfrm>
          <a:prstGeom prst="rect">
            <a:avLst/>
          </a:prstGeom>
        </p:spPr>
      </p:pic>
    </p:spTree>
    <p:extLst>
      <p:ext uri="{BB962C8B-B14F-4D97-AF65-F5344CB8AC3E}">
        <p14:creationId xmlns:p14="http://schemas.microsoft.com/office/powerpoint/2010/main" val="22880077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What are the Signal Requirements?</a:t>
            </a:r>
            <a:endParaRPr lang="en-US" dirty="0"/>
          </a:p>
        </p:txBody>
      </p:sp>
      <p:sp>
        <p:nvSpPr>
          <p:cNvPr id="3" name="Inhaltsplatzhalter 2"/>
          <p:cNvSpPr>
            <a:spLocks noGrp="1"/>
          </p:cNvSpPr>
          <p:nvPr>
            <p:ph idx="1"/>
          </p:nvPr>
        </p:nvSpPr>
        <p:spPr/>
        <p:txBody>
          <a:bodyPr/>
          <a:lstStyle/>
          <a:p>
            <a:pPr marL="457200" indent="-457200">
              <a:buFont typeface="Arial" panose="020B0604020202020204" pitchFamily="34" charset="0"/>
              <a:buChar char="•"/>
            </a:pPr>
            <a:r>
              <a:rPr lang="en-US" dirty="0" smtClean="0"/>
              <a:t>Downlink data has to use On-Off-Keying modulation</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r>
              <a:rPr lang="en-US" dirty="0" smtClean="0"/>
              <a:t>No real restrictions on the downlink waveform design during the On-Phases of the signal</a:t>
            </a:r>
            <a:endParaRPr lang="en-US" dirty="0"/>
          </a:p>
          <a:p>
            <a:pPr>
              <a:buFont typeface="Wingdings" panose="05000000000000000000" pitchFamily="2" charset="2"/>
              <a:buChar char="è"/>
            </a:pPr>
            <a:r>
              <a:rPr lang="en-US" dirty="0" smtClean="0">
                <a:sym typeface="Wingdings" panose="05000000000000000000" pitchFamily="2" charset="2"/>
              </a:rPr>
              <a:t>“Wideband” signals are suitable</a:t>
            </a:r>
          </a:p>
          <a:p>
            <a:pPr>
              <a:buFont typeface="Wingdings" panose="05000000000000000000" pitchFamily="2" charset="2"/>
              <a:buChar char="è"/>
            </a:pPr>
            <a:r>
              <a:rPr lang="en-US" dirty="0" smtClean="0">
                <a:sym typeface="Wingdings" panose="05000000000000000000" pitchFamily="2" charset="2"/>
              </a:rPr>
              <a:t>Narrowband signals are suitable as well</a:t>
            </a:r>
          </a:p>
          <a:p>
            <a:pPr>
              <a:buFont typeface="Wingdings" panose="05000000000000000000" pitchFamily="2" charset="2"/>
              <a:buChar char="è"/>
            </a:pPr>
            <a:endParaRPr lang="en-US" dirty="0" smtClean="0">
              <a:sym typeface="Wingdings" panose="05000000000000000000" pitchFamily="2" charset="2"/>
            </a:endParaRPr>
          </a:p>
          <a:p>
            <a:pPr>
              <a:buFont typeface="Wingdings" panose="05000000000000000000" pitchFamily="2" charset="2"/>
              <a:buChar char="è"/>
            </a:pPr>
            <a:r>
              <a:rPr lang="en-US" dirty="0" smtClean="0">
                <a:sym typeface="Wingdings" panose="05000000000000000000" pitchFamily="2" charset="2"/>
              </a:rPr>
              <a:t>The EPC global UHF RFID standard [1] uses narrowband signals</a:t>
            </a:r>
            <a:endParaRPr lang="en-US" dirty="0">
              <a:sym typeface="Wingdings" panose="05000000000000000000" pitchFamily="2" charset="2"/>
            </a:endParaRPr>
          </a:p>
          <a:p>
            <a:pPr>
              <a:buFont typeface="Arial" panose="020B0604020202020204" pitchFamily="34" charset="0"/>
              <a:buChar char="•"/>
            </a:pPr>
            <a:endParaRPr lang="en-US" dirty="0" smtClean="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en-GB" smtClean="0"/>
              <a:t>Joerg ROBERT, TU Ilmenau/Fraunhofer IIS</a:t>
            </a:r>
            <a:endParaRPr lang="en-GB" dirty="0"/>
          </a:p>
        </p:txBody>
      </p:sp>
      <p:sp>
        <p:nvSpPr>
          <p:cNvPr id="6" name="Datumsplatzhalter 5"/>
          <p:cNvSpPr>
            <a:spLocks noGrp="1"/>
          </p:cNvSpPr>
          <p:nvPr>
            <p:ph type="dt" idx="15"/>
          </p:nvPr>
        </p:nvSpPr>
        <p:spPr/>
        <p:txBody>
          <a:bodyPr/>
          <a:lstStyle/>
          <a:p>
            <a:r>
              <a:rPr lang="de-DE" smtClean="0"/>
              <a:t>May. 2024</a:t>
            </a:r>
            <a:endParaRPr lang="en-GB" dirty="0"/>
          </a:p>
        </p:txBody>
      </p:sp>
    </p:spTree>
    <p:extLst>
      <p:ext uri="{BB962C8B-B14F-4D97-AF65-F5344CB8AC3E}">
        <p14:creationId xmlns:p14="http://schemas.microsoft.com/office/powerpoint/2010/main" val="14976339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Sub-1GHz Frequency Regulation in the US</a:t>
            </a:r>
            <a:endParaRPr lang="en-US" dirty="0"/>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smtClean="0"/>
              <a:t>Relevant frequency regulation given in FCC 15.247 [2]</a:t>
            </a:r>
          </a:p>
          <a:p>
            <a:pPr>
              <a:buFont typeface="Arial" panose="020B0604020202020204" pitchFamily="34" charset="0"/>
              <a:buChar char="•"/>
            </a:pPr>
            <a:r>
              <a:rPr lang="en-US" dirty="0" smtClean="0"/>
              <a:t>Two possibilities for high power signals (names are misleading):</a:t>
            </a:r>
          </a:p>
          <a:p>
            <a:pPr lvl="1">
              <a:buFont typeface="Arial" panose="020B0604020202020204" pitchFamily="34" charset="0"/>
              <a:buChar char="•"/>
            </a:pPr>
            <a:r>
              <a:rPr lang="en-US" dirty="0" smtClean="0"/>
              <a:t>“Digitally Modulated Systems” </a:t>
            </a:r>
            <a:r>
              <a:rPr lang="en-US" dirty="0" smtClean="0">
                <a:sym typeface="Wingdings" panose="05000000000000000000" pitchFamily="2" charset="2"/>
              </a:rPr>
              <a:t> 6dB bandwidth is at least 500kHz</a:t>
            </a:r>
          </a:p>
          <a:p>
            <a:pPr lvl="1">
              <a:buFont typeface="Arial" panose="020B0604020202020204" pitchFamily="34" charset="0"/>
              <a:buChar char="•"/>
            </a:pPr>
            <a:r>
              <a:rPr lang="en-US" dirty="0" smtClean="0">
                <a:sym typeface="Wingdings" panose="05000000000000000000" pitchFamily="2" charset="2"/>
              </a:rPr>
              <a:t>“Frequency Hopping Systems”  Typically 50 hopping channels with a channel spacing of at least 25 kHz and a dwell time of 0.4s</a:t>
            </a:r>
          </a:p>
          <a:p>
            <a:pPr lvl="1">
              <a:buFont typeface="Arial" panose="020B0604020202020204" pitchFamily="34" charset="0"/>
              <a:buChar char="•"/>
            </a:pPr>
            <a:endParaRPr lang="en-US" dirty="0">
              <a:sym typeface="Wingdings" panose="05000000000000000000" pitchFamily="2" charset="2"/>
            </a:endParaRPr>
          </a:p>
          <a:p>
            <a:pPr>
              <a:buFont typeface="Arial" panose="020B0604020202020204" pitchFamily="34" charset="0"/>
              <a:buChar char="•"/>
            </a:pPr>
            <a:r>
              <a:rPr lang="en-US" dirty="0" smtClean="0">
                <a:sym typeface="Wingdings" panose="05000000000000000000" pitchFamily="2" charset="2"/>
              </a:rPr>
              <a:t>EPC global uses frequency hopping</a:t>
            </a:r>
            <a:endParaRPr lang="en-US" dirty="0" smtClean="0"/>
          </a:p>
          <a:p>
            <a:pPr>
              <a:buFont typeface="Arial" panose="020B0604020202020204" pitchFamily="34" charset="0"/>
              <a:buChar char="•"/>
            </a:pPr>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en-GB" smtClean="0"/>
              <a:t>Joerg ROBERT, TU Ilmenau/Fraunhofer IIS</a:t>
            </a:r>
            <a:endParaRPr lang="en-GB" dirty="0"/>
          </a:p>
        </p:txBody>
      </p:sp>
      <p:sp>
        <p:nvSpPr>
          <p:cNvPr id="6" name="Datumsplatzhalter 5"/>
          <p:cNvSpPr>
            <a:spLocks noGrp="1"/>
          </p:cNvSpPr>
          <p:nvPr>
            <p:ph type="dt" idx="15"/>
          </p:nvPr>
        </p:nvSpPr>
        <p:spPr/>
        <p:txBody>
          <a:bodyPr/>
          <a:lstStyle/>
          <a:p>
            <a:r>
              <a:rPr lang="de-DE" smtClean="0"/>
              <a:t>May. 2024</a:t>
            </a:r>
            <a:endParaRPr lang="en-GB" dirty="0"/>
          </a:p>
        </p:txBody>
      </p:sp>
    </p:spTree>
    <p:extLst>
      <p:ext uri="{BB962C8B-B14F-4D97-AF65-F5344CB8AC3E}">
        <p14:creationId xmlns:p14="http://schemas.microsoft.com/office/powerpoint/2010/main" val="31445438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Implications of FCC 15.247</a:t>
            </a:r>
            <a:endParaRPr lang="en-US" dirty="0"/>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smtClean="0"/>
              <a:t>The downlink will effectively consume at least 500 kHz of spectrum (Digitally Modulated System) or 1.25 MHz (Frequency Hopping System)</a:t>
            </a:r>
          </a:p>
          <a:p>
            <a:pPr>
              <a:buFont typeface="Arial" panose="020B0604020202020204" pitchFamily="34" charset="0"/>
              <a:buChar char="•"/>
            </a:pPr>
            <a:r>
              <a:rPr lang="en-US" dirty="0" smtClean="0"/>
              <a:t>Collisions of multiple downlink signals in sub-1GHz are practically not relevant as the On-Off-Keying Demodulator will only be able to decode the strongest signal</a:t>
            </a:r>
          </a:p>
          <a:p>
            <a:pPr>
              <a:buFont typeface="Wingdings" panose="05000000000000000000" pitchFamily="2" charset="2"/>
              <a:buChar char="è"/>
            </a:pPr>
            <a:r>
              <a:rPr lang="en-US" dirty="0" smtClean="0">
                <a:sym typeface="Wingdings" panose="05000000000000000000" pitchFamily="2" charset="2"/>
              </a:rPr>
              <a:t>Goal should be minimized interference with existing users in sub-1GHz</a:t>
            </a:r>
          </a:p>
          <a:p>
            <a:pPr>
              <a:buFont typeface="Wingdings" panose="05000000000000000000" pitchFamily="2" charset="2"/>
              <a:buChar char="è"/>
            </a:pPr>
            <a:endParaRPr lang="en-US" dirty="0" smtClean="0">
              <a:sym typeface="Wingdings" panose="05000000000000000000" pitchFamily="2" charset="2"/>
            </a:endParaRPr>
          </a:p>
          <a:p>
            <a:pPr marL="0" indent="0"/>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en-GB" smtClean="0"/>
              <a:t>Joerg ROBERT, TU Ilmenau/Fraunhofer IIS</a:t>
            </a:r>
            <a:endParaRPr lang="en-GB" dirty="0"/>
          </a:p>
        </p:txBody>
      </p:sp>
      <p:sp>
        <p:nvSpPr>
          <p:cNvPr id="6" name="Datumsplatzhalter 5"/>
          <p:cNvSpPr>
            <a:spLocks noGrp="1"/>
          </p:cNvSpPr>
          <p:nvPr>
            <p:ph type="dt" idx="15"/>
          </p:nvPr>
        </p:nvSpPr>
        <p:spPr/>
        <p:txBody>
          <a:bodyPr/>
          <a:lstStyle/>
          <a:p>
            <a:r>
              <a:rPr lang="de-DE" smtClean="0"/>
              <a:t>May. 2024</a:t>
            </a:r>
            <a:endParaRPr lang="en-GB" dirty="0"/>
          </a:p>
        </p:txBody>
      </p:sp>
    </p:spTree>
    <p:extLst>
      <p:ext uri="{BB962C8B-B14F-4D97-AF65-F5344CB8AC3E}">
        <p14:creationId xmlns:p14="http://schemas.microsoft.com/office/powerpoint/2010/main" val="4417267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812</Words>
  <Application>Microsoft Office PowerPoint</Application>
  <PresentationFormat>Bildschirmpräsentation (4:3)</PresentationFormat>
  <Paragraphs>107</Paragraphs>
  <Slides>12</Slides>
  <Notes>2</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12</vt:i4>
      </vt:variant>
    </vt:vector>
  </HeadingPairs>
  <TitlesOfParts>
    <vt:vector size="19" baseType="lpstr">
      <vt:lpstr>MS Gothic</vt:lpstr>
      <vt:lpstr>Arial</vt:lpstr>
      <vt:lpstr>Arial Unicode MS</vt:lpstr>
      <vt:lpstr>Times New Roman</vt:lpstr>
      <vt:lpstr>Wingdings</vt:lpstr>
      <vt:lpstr>Office</vt:lpstr>
      <vt:lpstr>Microsoft Word 97-2003-Dokument</vt:lpstr>
      <vt:lpstr>Wireless Power Transfer and Frequency Regulation in sub-1 GHz</vt:lpstr>
      <vt:lpstr>Abstract</vt:lpstr>
      <vt:lpstr>Motivation</vt:lpstr>
      <vt:lpstr>Wireless Power Transfer for UHF-RFID</vt:lpstr>
      <vt:lpstr>How do the Tags Harvest Energy?</vt:lpstr>
      <vt:lpstr>How do the Tags Receive Downlink Data?</vt:lpstr>
      <vt:lpstr>What are the Signal Requirements?</vt:lpstr>
      <vt:lpstr>Sub-1GHz Frequency Regulation in the US</vt:lpstr>
      <vt:lpstr>Implications of FCC 15.247</vt:lpstr>
      <vt:lpstr>Sub-1GHz Frequency Regulation in Europe</vt:lpstr>
      <vt:lpstr>Summary</vt:lpstr>
      <vt:lpstr>Literature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Robert, Jörg</dc:creator>
  <cp:lastModifiedBy>Robert, Jörg</cp:lastModifiedBy>
  <cp:revision>243</cp:revision>
  <cp:lastPrinted>1601-01-01T00:00:00Z</cp:lastPrinted>
  <dcterms:created xsi:type="dcterms:W3CDTF">2023-01-16T17:26:46Z</dcterms:created>
  <dcterms:modified xsi:type="dcterms:W3CDTF">2024-05-14T07:29:30Z</dcterms:modified>
</cp:coreProperties>
</file>