
<file path=[Content_Types].xml><?xml version="1.0" encoding="utf-8"?>
<Types xmlns="http://schemas.openxmlformats.org/package/2006/content-types">
  <Default Extension="jpeg" ContentType="image/jpeg"/>
  <Default Extension="JPG" ContentType="image/.jpg"/>
  <Default Extension="vml" ContentType="application/vnd.openxmlformats-officedocument.vmlDrawi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4"/>
  </p:notesMasterIdLst>
  <p:handoutMasterIdLst>
    <p:handoutMasterId r:id="rId14"/>
  </p:handoutMasterIdLst>
  <p:sldIdLst>
    <p:sldId id="256" r:id="rId3"/>
    <p:sldId id="257" r:id="rId5"/>
    <p:sldId id="262" r:id="rId6"/>
    <p:sldId id="270" r:id="rId7"/>
    <p:sldId id="266" r:id="rId8"/>
    <p:sldId id="271" r:id="rId9"/>
    <p:sldId id="267" r:id="rId10"/>
    <p:sldId id="268" r:id="rId11"/>
    <p:sldId id="269" r:id="rId12"/>
    <p:sldId id="264" r:id="rId13"/>
  </p:sldIdLst>
  <p:sldSz cx="12192000" cy="6858000"/>
  <p:notesSz cx="6934200" cy="9280525"/>
  <p:defaultTextStyle>
    <a:defPPr>
      <a:defRPr lang="en-GB"/>
    </a:defPPr>
    <a:lvl1pPr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1pPr>
    <a:lvl2pPr marL="742950" indent="-285750"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2pPr>
    <a:lvl3pPr marL="1143000" indent="-228600"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3pPr>
    <a:lvl4pPr marL="1600200" indent="-228600"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4pPr>
    <a:lvl5pPr marL="2057400" indent="-228600"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>
        <p:scale>
          <a:sx n="77" d="100"/>
          <a:sy n="77" d="100"/>
        </p:scale>
        <p:origin x="76" y="9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handoutMaster" Target="handoutMasters/handoutMaster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3600" tIns="46080" rIns="93600" bIns="46080" numCol="1" anchor="t" anchorCtr="0" compatLnSpc="1"/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1200" kern="1200">
        <a:solidFill>
          <a:srgbClr val="000000"/>
        </a:solidFill>
        <a:latin typeface="Times New Roman" panose="02020603050405020304" pitchFamily="16" charset="0"/>
        <a:ea typeface="+mn-ea"/>
        <a:cs typeface="+mn-cs"/>
      </a:defRPr>
    </a:lvl1pPr>
    <a:lvl2pPr marL="742950" indent="-28575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1200" kern="1200">
        <a:solidFill>
          <a:srgbClr val="000000"/>
        </a:solidFill>
        <a:latin typeface="Times New Roman" panose="02020603050405020304" pitchFamily="16" charset="0"/>
        <a:ea typeface="+mn-ea"/>
        <a:cs typeface="+mn-cs"/>
      </a:defRPr>
    </a:lvl2pPr>
    <a:lvl3pPr marL="1143000" indent="-22860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1200" kern="1200">
        <a:solidFill>
          <a:srgbClr val="000000"/>
        </a:solidFill>
        <a:latin typeface="Times New Roman" panose="02020603050405020304" pitchFamily="16" charset="0"/>
        <a:ea typeface="+mn-ea"/>
        <a:cs typeface="+mn-cs"/>
      </a:defRPr>
    </a:lvl3pPr>
    <a:lvl4pPr marL="1600200" indent="-22860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1200" kern="1200">
        <a:solidFill>
          <a:srgbClr val="000000"/>
        </a:solidFill>
        <a:latin typeface="Times New Roman" panose="02020603050405020304" pitchFamily="16" charset="0"/>
        <a:ea typeface="+mn-ea"/>
        <a:cs typeface="+mn-cs"/>
      </a:defRPr>
    </a:lvl4pPr>
    <a:lvl5pPr marL="2057400" indent="-22860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1200" kern="1200">
        <a:solidFill>
          <a:srgbClr val="000000"/>
        </a:solidFill>
        <a:latin typeface="Times New Roman" panose="02020603050405020304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单击以编辑母版副标题样式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Name, Affiliation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ctr" anchorCtr="0" compatLnSpc="1"/>
          <a:lstStyle/>
          <a:p>
            <a:pPr lvl="0"/>
            <a:r>
              <a:rPr lang="en-GB"/>
              <a:t>Click to edit the title text format</a:t>
            </a:r>
            <a:endParaRPr lang="en-GB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t" anchorCtr="0" compatLnSpc="1"/>
          <a:lstStyle/>
          <a:p>
            <a:pPr lvl="0"/>
            <a:r>
              <a:rPr lang="en-GB"/>
              <a:t>Click to edit the outline text format</a:t>
            </a:r>
            <a:endParaRPr lang="en-GB"/>
          </a:p>
          <a:p>
            <a:pPr lvl="1"/>
            <a:r>
              <a:rPr lang="en-GB"/>
              <a:t>Second Outline Level</a:t>
            </a:r>
            <a:endParaRPr lang="en-GB"/>
          </a:p>
          <a:p>
            <a:pPr lvl="2"/>
            <a:r>
              <a:rPr lang="en-GB"/>
              <a:t>Third Outline Level</a:t>
            </a:r>
            <a:endParaRPr lang="en-GB"/>
          </a:p>
          <a:p>
            <a:pPr lvl="3"/>
            <a:r>
              <a:rPr lang="en-GB"/>
              <a:t>Fourth Outline Level</a:t>
            </a:r>
            <a:endParaRPr lang="en-GB"/>
          </a:p>
          <a:p>
            <a:pPr lvl="4"/>
            <a:r>
              <a:rPr lang="en-GB"/>
              <a:t>Fifth Outline Level</a:t>
            </a:r>
            <a:endParaRPr lang="en-GB"/>
          </a:p>
          <a:p>
            <a:pPr lvl="4"/>
            <a:r>
              <a:rPr lang="en-GB"/>
              <a:t>Sixth Outline Level</a:t>
            </a:r>
            <a:endParaRPr lang="en-GB"/>
          </a:p>
          <a:p>
            <a:pPr lvl="4"/>
            <a:r>
              <a:rPr lang="en-GB"/>
              <a:t>Seventh Outline Level</a:t>
            </a:r>
            <a:endParaRPr lang="en-GB"/>
          </a:p>
          <a:p>
            <a:pPr lvl="4"/>
            <a:r>
              <a:rPr lang="en-GB"/>
              <a:t>Eighth Outline Level</a:t>
            </a:r>
            <a:endParaRPr lang="en-GB"/>
          </a:p>
          <a:p>
            <a:pPr lvl="4"/>
            <a:r>
              <a:rPr lang="en-GB"/>
              <a:t>Ninth Outline Level</a:t>
            </a:r>
            <a:endParaRPr lang="en-GB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Bo Sun (Sanechips)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/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defRPr/>
            </a:lvl1pPr>
          </a:lstStyle>
          <a:p>
            <a:pPr marL="0" marR="0" lvl="0" indent="0" algn="r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  <a:cs typeface="Arial Unicode MS" charset="0"/>
              </a:rPr>
              <a:t>802.11-24/0897r</a:t>
            </a:r>
            <a:r>
              <a:rPr kumimoji="0" lang="en-US" alt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  <a:cs typeface="Arial Unicode MS" charset="0"/>
              </a:rPr>
              <a:t>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6" charset="0"/>
              <a:ea typeface="MS Gothic" panose="020B0609070205080204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/>
  <p:txStyles>
    <p:titleStyle>
      <a:lvl1pPr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2pPr>
      <a:lvl3pPr marL="11430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3pPr>
      <a:lvl4pPr marL="16002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4pPr>
      <a:lvl5pPr marL="20574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5pPr>
      <a:lvl6pPr marL="25146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6pPr>
      <a:lvl7pPr marL="29718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7pPr>
      <a:lvl8pPr marL="34290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8pPr>
      <a:lvl9pPr marL="38862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9pPr>
    </p:titleStyle>
    <p:bodyStyle>
      <a:lvl1pPr marL="342900" indent="-342900" algn="l" defTabSz="449580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580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580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emf"/><Relationship Id="rId1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hyperlink" Target="https://mentor.ieee.org/802.11/dcn/23/11-23-0005-05-0000-new-members-introduction.pptx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 smtClean="0"/>
              <a:t>TGbp</a:t>
            </a:r>
            <a:r>
              <a:rPr lang="en-GB" dirty="0" smtClean="0"/>
              <a:t> Selection Procedure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</p:spPr>
        <p:txBody>
          <a:bodyPr/>
          <a:lstStyle/>
          <a:p>
            <a:pPr algn="ctr">
              <a:spcBef>
                <a:spcPts val="500"/>
              </a:spcBef>
              <a:tabLst>
                <a:tab pos="912495" algn="l"/>
                <a:tab pos="1826895" algn="l"/>
                <a:tab pos="2741295" algn="l"/>
                <a:tab pos="3655695" algn="l"/>
                <a:tab pos="4570095" algn="l"/>
                <a:tab pos="5484495" algn="l"/>
                <a:tab pos="6398895" algn="l"/>
                <a:tab pos="7313295" algn="l"/>
                <a:tab pos="8227695" algn="l"/>
                <a:tab pos="9142095" algn="l"/>
                <a:tab pos="10056495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2024-05-12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May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Bo Sun (Sanechips)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996950" y="2419350"/>
          <a:ext cx="10250488" cy="1204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Document" r:id="rId1" imgW="10440670" imgH="1348740" progId="Word.Document.8">
                  <p:embed/>
                </p:oleObj>
              </mc:Choice>
              <mc:Fallback>
                <p:oleObj name="Document" r:id="rId1" imgW="10440670" imgH="134874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6950" y="2419350"/>
                        <a:ext cx="10250488" cy="12049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  <a:endParaRPr lang="en-GB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en-GB" dirty="0" smtClean="0">
                <a:hlinkClick r:id="rId1"/>
              </a:rPr>
              <a:t>https</a:t>
            </a:r>
            <a:r>
              <a:rPr lang="en-GB" dirty="0">
                <a:hlinkClick r:id="rId1"/>
              </a:rPr>
              <a:t>://</a:t>
            </a:r>
            <a:r>
              <a:rPr lang="en-GB" dirty="0" smtClean="0">
                <a:hlinkClick r:id="rId1"/>
              </a:rPr>
              <a:t>mentor.ieee.org/802.11/dcn/23/11-23-0005-05-0000-new-members-introduction.pptx</a:t>
            </a:r>
            <a:endParaRPr lang="en-GB" dirty="0" smtClean="0"/>
          </a:p>
          <a:p>
            <a:pPr marL="0" indent="0"/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Bo Sun (Sanechips)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  <a:endParaRPr lang="en-GB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indent="0">
              <a:tabLst>
                <a:tab pos="912495" algn="l"/>
                <a:tab pos="1826895" algn="l"/>
                <a:tab pos="2741295" algn="l"/>
                <a:tab pos="3655695" algn="l"/>
                <a:tab pos="4570095" algn="l"/>
                <a:tab pos="5484495" algn="l"/>
                <a:tab pos="6398895" algn="l"/>
                <a:tab pos="7313295" algn="l"/>
                <a:tab pos="8227695" algn="l"/>
                <a:tab pos="9142095" algn="l"/>
                <a:tab pos="10056495" algn="l"/>
              </a:tabLst>
            </a:pPr>
            <a:r>
              <a:rPr lang="en-US" altLang="zh-CN" dirty="0" smtClean="0"/>
              <a:t>This </a:t>
            </a:r>
            <a:r>
              <a:rPr lang="en-US" altLang="zh-CN" dirty="0"/>
              <a:t>document contains the selection procedure that will be followed by the IEEE </a:t>
            </a:r>
            <a:r>
              <a:rPr lang="en-US" altLang="zh-CN" dirty="0" smtClean="0"/>
              <a:t>802.11bp </a:t>
            </a:r>
            <a:r>
              <a:rPr lang="en-US" altLang="zh-CN" dirty="0"/>
              <a:t>Task Group.   </a:t>
            </a:r>
            <a:endParaRPr lang="en-US" altLang="zh-CN" dirty="0" smtClean="0"/>
          </a:p>
          <a:p>
            <a:pPr indent="0">
              <a:tabLst>
                <a:tab pos="912495" algn="l"/>
                <a:tab pos="1826895" algn="l"/>
                <a:tab pos="2741295" algn="l"/>
                <a:tab pos="3655695" algn="l"/>
                <a:tab pos="4570095" algn="l"/>
                <a:tab pos="5484495" algn="l"/>
                <a:tab pos="6398895" algn="l"/>
                <a:tab pos="7313295" algn="l"/>
                <a:tab pos="8227695" algn="l"/>
                <a:tab pos="9142095" algn="l"/>
                <a:tab pos="10056495" algn="l"/>
              </a:tabLst>
            </a:pPr>
            <a:r>
              <a:rPr lang="en-US" altLang="zh-CN" dirty="0" smtClean="0"/>
              <a:t>Once </a:t>
            </a:r>
            <a:r>
              <a:rPr lang="en-US" altLang="zh-CN" dirty="0"/>
              <a:t>adopted, this document will be executed and followed by the IEEE </a:t>
            </a:r>
            <a:r>
              <a:rPr lang="en-US" altLang="zh-CN" dirty="0" smtClean="0"/>
              <a:t>802.11bp </a:t>
            </a:r>
            <a:r>
              <a:rPr lang="en-US" altLang="zh-CN" dirty="0"/>
              <a:t>Task Group to allow the body to adopt Draft 1.0 of IEEE </a:t>
            </a:r>
            <a:r>
              <a:rPr lang="en-US" altLang="zh-CN" dirty="0" smtClean="0"/>
              <a:t>802.11bp.  </a:t>
            </a:r>
            <a:r>
              <a:rPr lang="en-US" altLang="zh-CN" dirty="0"/>
              <a:t>After adoption of Draft 1.0, the typical IEEE 802.11 Working Group balloting process will </a:t>
            </a:r>
            <a:r>
              <a:rPr lang="en-US" altLang="zh-CN" dirty="0" smtClean="0"/>
              <a:t>begin.</a:t>
            </a:r>
            <a:endParaRPr lang="en-US" altLang="zh-CN" dirty="0"/>
          </a:p>
          <a:p>
            <a:pPr>
              <a:tabLst>
                <a:tab pos="912495" algn="l"/>
                <a:tab pos="1826895" algn="l"/>
                <a:tab pos="2741295" algn="l"/>
                <a:tab pos="3655695" algn="l"/>
                <a:tab pos="4570095" algn="l"/>
                <a:tab pos="5484495" algn="l"/>
                <a:tab pos="6398895" algn="l"/>
                <a:tab pos="7313295" algn="l"/>
                <a:tab pos="8227695" algn="l"/>
                <a:tab pos="9142095" algn="l"/>
                <a:tab pos="10056495" algn="l"/>
              </a:tabLst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Bo Sun (Sanechips)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Background: IEEE Standard Develop Process Flow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6092178"/>
            <a:ext cx="10361084" cy="433166"/>
          </a:xfrm>
        </p:spPr>
        <p:txBody>
          <a:bodyPr/>
          <a:lstStyle/>
          <a:p>
            <a:pPr marL="0" indent="0"/>
            <a:r>
              <a:rPr lang="en-GB" sz="1800" dirty="0" smtClean="0"/>
              <a:t>Ref: 11-23/0005r5</a:t>
            </a:r>
            <a:endParaRPr lang="en-GB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Bo Sun (Sanechips)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2024</a:t>
            </a:r>
            <a:endParaRPr lang="en-GB" dirty="0"/>
          </a:p>
        </p:txBody>
      </p:sp>
      <p:grpSp>
        <p:nvGrpSpPr>
          <p:cNvPr id="3" name="组合 2"/>
          <p:cNvGrpSpPr/>
          <p:nvPr/>
        </p:nvGrpSpPr>
        <p:grpSpPr>
          <a:xfrm>
            <a:off x="1658943" y="1556792"/>
            <a:ext cx="9189585" cy="4512222"/>
            <a:chOff x="1658943" y="762001"/>
            <a:chExt cx="9009057" cy="5307013"/>
          </a:xfrm>
        </p:grpSpPr>
        <p:sp>
          <p:nvSpPr>
            <p:cNvPr id="7" name="Rounded Rectangle 13"/>
            <p:cNvSpPr/>
            <p:nvPr/>
          </p:nvSpPr>
          <p:spPr bwMode="auto">
            <a:xfrm>
              <a:off x="7423150" y="762001"/>
              <a:ext cx="3244850" cy="2487613"/>
            </a:xfrm>
            <a:prstGeom prst="round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 sz="2000"/>
            </a:p>
          </p:txBody>
        </p:sp>
        <p:sp>
          <p:nvSpPr>
            <p:cNvPr id="8" name="Flowchart: Preparation 4"/>
            <p:cNvSpPr>
              <a:spLocks noChangeArrowheads="1"/>
            </p:cNvSpPr>
            <p:nvPr/>
          </p:nvSpPr>
          <p:spPr bwMode="auto">
            <a:xfrm>
              <a:off x="1658943" y="2066912"/>
              <a:ext cx="1295300" cy="609605"/>
            </a:xfrm>
            <a:prstGeom prst="flowChartPreparation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</a:ln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Times New Roman" panose="02020603050405020304" pitchFamily="1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Times New Roman" panose="02020603050405020304" pitchFamily="1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 New Roman" panose="02020603050405020304" pitchFamily="16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6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bg1"/>
                  </a:solidFill>
                  <a:latin typeface="Arial" panose="020B0604020202020204" pitchFamily="34" charset="0"/>
                  <a:ea typeface="MS PGothic" panose="020B0600070205080204" pitchFamily="34" charset="-128"/>
                </a:rPr>
                <a:t>Idea!</a:t>
              </a:r>
              <a:endParaRPr lang="en-US" altLang="en-US" sz="18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9" name="Flowchart: Process 5"/>
            <p:cNvSpPr>
              <a:spLocks noChangeArrowheads="1"/>
            </p:cNvSpPr>
            <p:nvPr/>
          </p:nvSpPr>
          <p:spPr bwMode="auto">
            <a:xfrm>
              <a:off x="1811332" y="3887773"/>
              <a:ext cx="990523" cy="838206"/>
            </a:xfrm>
            <a:prstGeom prst="flowChartProcess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Times New Roman" panose="02020603050405020304" pitchFamily="1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Times New Roman" panose="02020603050405020304" pitchFamily="1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 New Roman" panose="02020603050405020304" pitchFamily="16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6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bg1"/>
                  </a:solidFill>
                  <a:latin typeface="Arial" panose="020B0604020202020204" pitchFamily="34" charset="0"/>
                  <a:ea typeface="MS PGothic" panose="020B0600070205080204" pitchFamily="34" charset="-128"/>
                </a:rPr>
                <a:t>Project Approval Process</a:t>
              </a:r>
              <a:endParaRPr lang="en-US" altLang="en-US" sz="12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10" name="Flowchart: Process 7"/>
            <p:cNvSpPr>
              <a:spLocks noChangeArrowheads="1"/>
            </p:cNvSpPr>
            <p:nvPr/>
          </p:nvSpPr>
          <p:spPr bwMode="auto">
            <a:xfrm>
              <a:off x="3220923" y="3887773"/>
              <a:ext cx="1828658" cy="838206"/>
            </a:xfrm>
            <a:prstGeom prst="flowChartProcess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Times New Roman" panose="02020603050405020304" pitchFamily="1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Times New Roman" panose="02020603050405020304" pitchFamily="1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 New Roman" panose="02020603050405020304" pitchFamily="16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6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solidFill>
                    <a:schemeClr val="bg1"/>
                  </a:solidFill>
                  <a:latin typeface="Arial" panose="020B0604020202020204" pitchFamily="34" charset="0"/>
                  <a:ea typeface="MS PGothic" panose="020B0600070205080204" pitchFamily="34" charset="-128"/>
                </a:rPr>
                <a:t>Develop Draft Standard </a:t>
              </a:r>
              <a:endParaRPr lang="en-US" altLang="en-US" sz="1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endParaRP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bg1"/>
                  </a:solidFill>
                  <a:latin typeface="Arial" panose="020B0604020202020204" pitchFamily="34" charset="0"/>
                  <a:ea typeface="MS PGothic" panose="020B0600070205080204" pitchFamily="34" charset="-128"/>
                </a:rPr>
                <a:t>(in Working Group)</a:t>
              </a:r>
              <a:endParaRPr lang="en-US" altLang="en-US" sz="12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11" name="Flowchart: Process 8"/>
            <p:cNvSpPr/>
            <p:nvPr/>
          </p:nvSpPr>
          <p:spPr bwMode="auto">
            <a:xfrm>
              <a:off x="5583238" y="3900489"/>
              <a:ext cx="1371600" cy="814399"/>
            </a:xfrm>
            <a:prstGeom prst="flowChartProcess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>
                <a:defRPr/>
              </a:pPr>
              <a:r>
                <a:rPr lang="en-US" sz="1400" dirty="0">
                  <a:latin typeface="Arial" panose="020B0604020202020204" pitchFamily="34" charset="0"/>
                  <a:ea typeface="MS PGothic" panose="020B0600070205080204" pitchFamily="34" charset="-128"/>
                  <a:cs typeface="MS PGothic" panose="020B0600070205080204" pitchFamily="34" charset="-128"/>
                </a:rPr>
                <a:t>Standards Association Ballot</a:t>
              </a:r>
              <a:endParaRPr lang="en-US" sz="1400" dirty="0"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endParaRPr>
            </a:p>
          </p:txBody>
        </p:sp>
        <p:sp>
          <p:nvSpPr>
            <p:cNvPr id="12" name="Flowchart: Process 9"/>
            <p:cNvSpPr>
              <a:spLocks noChangeArrowheads="1"/>
            </p:cNvSpPr>
            <p:nvPr/>
          </p:nvSpPr>
          <p:spPr bwMode="auto">
            <a:xfrm>
              <a:off x="7373499" y="3876682"/>
              <a:ext cx="1752464" cy="838206"/>
            </a:xfrm>
            <a:prstGeom prst="flowChartProcess">
              <a:avLst/>
            </a:prstGeom>
            <a:solidFill>
              <a:schemeClr val="accent2"/>
            </a:solidFill>
            <a:ln w="9525" algn="ctr">
              <a:solidFill>
                <a:schemeClr val="tx1"/>
              </a:solidFill>
              <a:rou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Times New Roman" panose="02020603050405020304" pitchFamily="1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Times New Roman" panose="02020603050405020304" pitchFamily="1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 New Roman" panose="02020603050405020304" pitchFamily="16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6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dirty="0">
                  <a:solidFill>
                    <a:schemeClr val="bg1">
                      <a:lumMod val="85000"/>
                    </a:schemeClr>
                  </a:solidFill>
                  <a:latin typeface="Arial" panose="020B0604020202020204" pitchFamily="34" charset="0"/>
                  <a:ea typeface="MS PGothic" panose="020B0600070205080204" pitchFamily="34" charset="-128"/>
                </a:rPr>
                <a:t>IEEE-SA Standards Board Approval Process</a:t>
              </a:r>
              <a:endParaRPr lang="en-US" altLang="en-US" sz="12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13" name="Flowchart: Process 10"/>
            <p:cNvSpPr>
              <a:spLocks noChangeArrowheads="1"/>
            </p:cNvSpPr>
            <p:nvPr/>
          </p:nvSpPr>
          <p:spPr bwMode="auto">
            <a:xfrm>
              <a:off x="9545033" y="3962386"/>
              <a:ext cx="1066717" cy="688980"/>
            </a:xfrm>
            <a:prstGeom prst="flowChartProcess">
              <a:avLst/>
            </a:prstGeom>
            <a:solidFill>
              <a:schemeClr val="accent2"/>
            </a:solidFill>
            <a:ln w="9525" algn="ctr">
              <a:solidFill>
                <a:schemeClr val="tx1"/>
              </a:solidFill>
              <a:round/>
            </a:ln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Times New Roman" panose="02020603050405020304" pitchFamily="1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Times New Roman" panose="02020603050405020304" pitchFamily="1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 New Roman" panose="02020603050405020304" pitchFamily="16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6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bg1">
                      <a:lumMod val="95000"/>
                    </a:schemeClr>
                  </a:solidFill>
                  <a:latin typeface="Arial" panose="020B0604020202020204" pitchFamily="34" charset="0"/>
                  <a:ea typeface="MS PGothic" panose="020B0600070205080204" pitchFamily="34" charset="-128"/>
                </a:rPr>
                <a:t>Publish Standard</a:t>
              </a:r>
              <a:endParaRPr lang="en-US" altLang="en-US" sz="120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ea typeface="MS PGothic" panose="020B0600070205080204" pitchFamily="34" charset="-128"/>
              </a:endParaRPr>
            </a:p>
          </p:txBody>
        </p:sp>
        <p:cxnSp>
          <p:nvCxnSpPr>
            <p:cNvPr id="14" name="Straight Arrow Connector 12"/>
            <p:cNvCxnSpPr>
              <a:cxnSpLocks noChangeShapeType="1"/>
            </p:cNvCxnSpPr>
            <p:nvPr/>
          </p:nvCxnSpPr>
          <p:spPr bwMode="auto">
            <a:xfrm>
              <a:off x="2307128" y="2674159"/>
              <a:ext cx="0" cy="1219209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" name="Straight Arrow Connector 14" descr="Maximum 4 Years"/>
            <p:cNvCxnSpPr>
              <a:cxnSpLocks noChangeShapeType="1"/>
            </p:cNvCxnSpPr>
            <p:nvPr/>
          </p:nvCxnSpPr>
          <p:spPr bwMode="auto">
            <a:xfrm>
              <a:off x="2801855" y="3430569"/>
              <a:ext cx="6286013" cy="0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" name="Straight Arrow Connector 22"/>
            <p:cNvCxnSpPr>
              <a:cxnSpLocks noChangeShapeType="1"/>
              <a:stCxn id="9" idx="3"/>
              <a:endCxn id="10" idx="1"/>
            </p:cNvCxnSpPr>
            <p:nvPr/>
          </p:nvCxnSpPr>
          <p:spPr bwMode="auto">
            <a:xfrm>
              <a:off x="2801855" y="4306876"/>
              <a:ext cx="419068" cy="0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" name="Straight Arrow Connector 40"/>
            <p:cNvCxnSpPr>
              <a:cxnSpLocks noChangeShapeType="1"/>
              <a:stCxn id="10" idx="3"/>
              <a:endCxn id="11" idx="1"/>
            </p:cNvCxnSpPr>
            <p:nvPr/>
          </p:nvCxnSpPr>
          <p:spPr bwMode="auto">
            <a:xfrm>
              <a:off x="5049581" y="4306876"/>
              <a:ext cx="533657" cy="813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" name="Straight Arrow Connector 51"/>
            <p:cNvCxnSpPr>
              <a:cxnSpLocks noChangeShapeType="1"/>
              <a:stCxn id="11" idx="3"/>
              <a:endCxn id="12" idx="1"/>
            </p:cNvCxnSpPr>
            <p:nvPr/>
          </p:nvCxnSpPr>
          <p:spPr bwMode="auto">
            <a:xfrm flipV="1">
              <a:off x="6954838" y="4295785"/>
              <a:ext cx="418661" cy="11904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9" name="Rectangle 67"/>
            <p:cNvSpPr>
              <a:spLocks noChangeArrowheads="1"/>
            </p:cNvSpPr>
            <p:nvPr/>
          </p:nvSpPr>
          <p:spPr bwMode="auto">
            <a:xfrm>
              <a:off x="5428337" y="3130577"/>
              <a:ext cx="1275001" cy="306374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Times New Roman" panose="02020603050405020304" pitchFamily="1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Times New Roman" panose="02020603050405020304" pitchFamily="1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 New Roman" panose="02020603050405020304" pitchFamily="16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6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latin typeface="Arial" panose="020B0604020202020204" pitchFamily="34" charset="0"/>
                  <a:ea typeface="MS PGothic" panose="020B0600070205080204" pitchFamily="34" charset="-128"/>
                </a:rPr>
                <a:t>~ 4 years</a:t>
              </a:r>
              <a:endParaRPr lang="en-US" altLang="en-US" sz="1200">
                <a:latin typeface="Arial" panose="020B0604020202020204" pitchFamily="34" charset="0"/>
                <a:ea typeface="MS PGothic" panose="020B0600070205080204" pitchFamily="34" charset="-128"/>
              </a:endParaRPr>
            </a:p>
          </p:txBody>
        </p:sp>
        <p:cxnSp>
          <p:nvCxnSpPr>
            <p:cNvPr id="20" name="Straight Arrow Connector 75"/>
            <p:cNvCxnSpPr>
              <a:cxnSpLocks noChangeShapeType="1"/>
              <a:stCxn id="12" idx="3"/>
              <a:endCxn id="13" idx="1"/>
            </p:cNvCxnSpPr>
            <p:nvPr/>
          </p:nvCxnSpPr>
          <p:spPr bwMode="auto">
            <a:xfrm>
              <a:off x="9125963" y="4295786"/>
              <a:ext cx="419070" cy="11091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1" name="Flowchart: Process 96"/>
            <p:cNvSpPr/>
            <p:nvPr/>
          </p:nvSpPr>
          <p:spPr bwMode="auto">
            <a:xfrm>
              <a:off x="4287838" y="5459414"/>
              <a:ext cx="3200400" cy="609600"/>
            </a:xfrm>
            <a:prstGeom prst="flowChartProcess">
              <a:avLst/>
            </a:prstGeom>
            <a:solidFill>
              <a:schemeClr val="accent1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/>
            <a:lstStyle/>
            <a:p>
              <a:pPr algn="ctr">
                <a:defRPr/>
              </a:pPr>
              <a:r>
                <a:rPr lang="en-US" sz="1400" dirty="0">
                  <a:solidFill>
                    <a:srgbClr val="00206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MS PGothic" panose="020B0600070205080204" pitchFamily="34" charset="-128"/>
                </a:rPr>
                <a:t>Revise or Withdraw Standards</a:t>
              </a:r>
              <a:endParaRPr lang="en-US" sz="1400" dirty="0">
                <a:solidFill>
                  <a:srgbClr val="002060"/>
                </a:solidFill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endParaRPr>
            </a:p>
          </p:txBody>
        </p:sp>
        <p:cxnSp>
          <p:nvCxnSpPr>
            <p:cNvPr id="22" name="Elbow Connector 131"/>
            <p:cNvCxnSpPr>
              <a:cxnSpLocks noChangeShapeType="1"/>
            </p:cNvCxnSpPr>
            <p:nvPr/>
          </p:nvCxnSpPr>
          <p:spPr bwMode="auto">
            <a:xfrm rot="10800000">
              <a:off x="2307326" y="4725979"/>
              <a:ext cx="1981047" cy="1038233"/>
            </a:xfrm>
            <a:prstGeom prst="bentConnector2">
              <a:avLst/>
            </a:prstGeom>
            <a:noFill/>
            <a:ln w="9525" algn="ctr">
              <a:solidFill>
                <a:schemeClr val="tx1"/>
              </a:solidFill>
              <a:rou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" name="Shape 137"/>
            <p:cNvCxnSpPr>
              <a:cxnSpLocks noChangeShapeType="1"/>
              <a:stCxn id="13" idx="2"/>
              <a:endCxn id="21" idx="3"/>
            </p:cNvCxnSpPr>
            <p:nvPr/>
          </p:nvCxnSpPr>
          <p:spPr bwMode="auto">
            <a:xfrm rot="5400000">
              <a:off x="8226669" y="3912490"/>
              <a:ext cx="1112845" cy="2590599"/>
            </a:xfrm>
            <a:prstGeom prst="bentConnector2">
              <a:avLst/>
            </a:prstGeom>
            <a:noFill/>
            <a:ln w="9525" algn="ctr">
              <a:solidFill>
                <a:schemeClr val="tx1"/>
              </a:solidFill>
              <a:rou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4" name="Rectangle 142"/>
            <p:cNvSpPr>
              <a:spLocks noChangeArrowheads="1"/>
            </p:cNvSpPr>
            <p:nvPr/>
          </p:nvSpPr>
          <p:spPr bwMode="auto">
            <a:xfrm>
              <a:off x="8340214" y="5487985"/>
              <a:ext cx="1738177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Times New Roman" panose="02020603050405020304" pitchFamily="1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Times New Roman" panose="02020603050405020304" pitchFamily="1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 New Roman" panose="02020603050405020304" pitchFamily="16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6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latin typeface="Arial" panose="020B0604020202020204" pitchFamily="34" charset="0"/>
                  <a:ea typeface="MS PGothic" panose="020B0600070205080204" pitchFamily="34" charset="-128"/>
                </a:rPr>
                <a:t>Maximum of 10 years</a:t>
              </a:r>
              <a:endParaRPr lang="en-US" altLang="en-US" sz="1100">
                <a:latin typeface="Arial" panose="020B0604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25" name="Flowchart: Process 24"/>
            <p:cNvSpPr>
              <a:spLocks noChangeArrowheads="1"/>
            </p:cNvSpPr>
            <p:nvPr/>
          </p:nvSpPr>
          <p:spPr bwMode="auto">
            <a:xfrm>
              <a:off x="7944956" y="882125"/>
              <a:ext cx="2285824" cy="279915"/>
            </a:xfrm>
            <a:prstGeom prst="flowChartProcess">
              <a:avLst/>
            </a:prstGeom>
            <a:solidFill>
              <a:srgbClr val="FFFFCC"/>
            </a:solidFill>
            <a:ln w="9525" algn="ctr">
              <a:solidFill>
                <a:schemeClr val="tx1"/>
              </a:solidFill>
              <a:round/>
            </a:ln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Times New Roman" panose="02020603050405020304" pitchFamily="1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Times New Roman" panose="02020603050405020304" pitchFamily="1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 New Roman" panose="02020603050405020304" pitchFamily="16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6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latin typeface="Arial" panose="020B0604020202020204" pitchFamily="34" charset="0"/>
                  <a:ea typeface="MS PGothic" panose="020B0600070205080204" pitchFamily="34" charset="-128"/>
                </a:rPr>
                <a:t>Decide / Choose Technology</a:t>
              </a:r>
              <a:endParaRPr lang="en-US" altLang="en-US" sz="1100">
                <a:latin typeface="Arial" panose="020B0604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26" name="Flowchart: Process 25"/>
            <p:cNvSpPr>
              <a:spLocks noChangeArrowheads="1"/>
            </p:cNvSpPr>
            <p:nvPr/>
          </p:nvSpPr>
          <p:spPr bwMode="auto">
            <a:xfrm>
              <a:off x="7944956" y="1263127"/>
              <a:ext cx="2285824" cy="279915"/>
            </a:xfrm>
            <a:prstGeom prst="flowChartProcess">
              <a:avLst/>
            </a:prstGeom>
            <a:solidFill>
              <a:srgbClr val="FFFFCC"/>
            </a:solidFill>
            <a:ln w="9525" algn="ctr">
              <a:solidFill>
                <a:schemeClr val="tx1"/>
              </a:solidFill>
              <a:round/>
            </a:ln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Times New Roman" panose="02020603050405020304" pitchFamily="1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Times New Roman" panose="02020603050405020304" pitchFamily="1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 New Roman" panose="02020603050405020304" pitchFamily="16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6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latin typeface="Arial" panose="020B0604020202020204" pitchFamily="34" charset="0"/>
                  <a:ea typeface="MS PGothic" panose="020B0600070205080204" pitchFamily="34" charset="-128"/>
                </a:rPr>
                <a:t>Write / update a Draft</a:t>
              </a:r>
              <a:endParaRPr lang="en-US" altLang="en-US" sz="1100">
                <a:latin typeface="Arial" panose="020B0604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27" name="Flowchart: Process 26"/>
            <p:cNvSpPr>
              <a:spLocks noChangeArrowheads="1"/>
            </p:cNvSpPr>
            <p:nvPr/>
          </p:nvSpPr>
          <p:spPr bwMode="auto">
            <a:xfrm>
              <a:off x="7944956" y="1637756"/>
              <a:ext cx="2285824" cy="279915"/>
            </a:xfrm>
            <a:prstGeom prst="flowChartProcess">
              <a:avLst/>
            </a:prstGeom>
            <a:solidFill>
              <a:srgbClr val="FFFFCC"/>
            </a:solidFill>
            <a:ln w="9525" algn="ctr">
              <a:solidFill>
                <a:schemeClr val="tx1"/>
              </a:solidFill>
              <a:round/>
            </a:ln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Times New Roman" panose="02020603050405020304" pitchFamily="1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Times New Roman" panose="02020603050405020304" pitchFamily="1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 New Roman" panose="02020603050405020304" pitchFamily="16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6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latin typeface="Arial" panose="020B0604020202020204" pitchFamily="34" charset="0"/>
                  <a:ea typeface="MS PGothic" panose="020B0600070205080204" pitchFamily="34" charset="-128"/>
                </a:rPr>
                <a:t>Letter Ballot Draft</a:t>
              </a:r>
              <a:endParaRPr lang="en-US" altLang="en-US" sz="1100">
                <a:latin typeface="Arial" panose="020B0604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28" name="Flowchart: Process 27"/>
            <p:cNvSpPr>
              <a:spLocks noChangeArrowheads="1"/>
            </p:cNvSpPr>
            <p:nvPr/>
          </p:nvSpPr>
          <p:spPr bwMode="auto">
            <a:xfrm>
              <a:off x="7944956" y="2025133"/>
              <a:ext cx="2285824" cy="279915"/>
            </a:xfrm>
            <a:prstGeom prst="flowChartProcess">
              <a:avLst/>
            </a:prstGeom>
            <a:solidFill>
              <a:srgbClr val="FFFFCC"/>
            </a:solidFill>
            <a:ln w="9525" algn="ctr">
              <a:solidFill>
                <a:schemeClr val="tx1"/>
              </a:solidFill>
              <a:round/>
            </a:ln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Times New Roman" panose="02020603050405020304" pitchFamily="1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Times New Roman" panose="02020603050405020304" pitchFamily="1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 New Roman" panose="02020603050405020304" pitchFamily="16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6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latin typeface="Arial" panose="020B0604020202020204" pitchFamily="34" charset="0"/>
                  <a:ea typeface="MS PGothic" panose="020B0600070205080204" pitchFamily="34" charset="-128"/>
                </a:rPr>
                <a:t>Resolve Comments</a:t>
              </a:r>
              <a:endParaRPr lang="en-US" altLang="en-US" sz="1100">
                <a:latin typeface="Arial" panose="020B0604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29" name="Diamond 3"/>
            <p:cNvSpPr/>
            <p:nvPr/>
          </p:nvSpPr>
          <p:spPr bwMode="auto">
            <a:xfrm>
              <a:off x="8697913" y="2428876"/>
              <a:ext cx="779462" cy="669925"/>
            </a:xfrm>
            <a:prstGeom prst="diamond">
              <a:avLst/>
            </a:prstGeom>
            <a:solidFill>
              <a:srgbClr val="FFFFCC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500" dirty="0">
                  <a:solidFill>
                    <a:schemeClr val="tx1"/>
                  </a:solidFill>
                </a:rPr>
                <a:t>Done?</a:t>
              </a:r>
              <a:endParaRPr lang="en-GB" sz="500" dirty="0">
                <a:solidFill>
                  <a:schemeClr val="tx1"/>
                </a:solidFill>
              </a:endParaRPr>
            </a:p>
          </p:txBody>
        </p:sp>
        <p:cxnSp>
          <p:nvCxnSpPr>
            <p:cNvPr id="30" name="Elbow Connector 7"/>
            <p:cNvCxnSpPr>
              <a:stCxn id="29" idx="3"/>
              <a:endCxn id="26" idx="3"/>
            </p:cNvCxnSpPr>
            <p:nvPr/>
          </p:nvCxnSpPr>
          <p:spPr bwMode="auto">
            <a:xfrm flipV="1">
              <a:off x="9477375" y="1403351"/>
              <a:ext cx="754063" cy="1360488"/>
            </a:xfrm>
            <a:prstGeom prst="bentConnector3">
              <a:avLst>
                <a:gd name="adj1" fmla="val 130357"/>
              </a:avLst>
            </a:prstGeom>
            <a:ln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11"/>
            <p:cNvCxnSpPr>
              <a:stCxn id="25" idx="2"/>
              <a:endCxn id="26" idx="0"/>
            </p:cNvCxnSpPr>
            <p:nvPr/>
          </p:nvCxnSpPr>
          <p:spPr bwMode="auto">
            <a:xfrm>
              <a:off x="9088438" y="1162051"/>
              <a:ext cx="0" cy="101600"/>
            </a:xfrm>
            <a:prstGeom prst="straightConnector1">
              <a:avLst/>
            </a:prstGeom>
            <a:ln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7"/>
            <p:cNvCxnSpPr/>
            <p:nvPr/>
          </p:nvCxnSpPr>
          <p:spPr bwMode="auto">
            <a:xfrm>
              <a:off x="9088438" y="1543051"/>
              <a:ext cx="0" cy="101600"/>
            </a:xfrm>
            <a:prstGeom prst="straightConnector1">
              <a:avLst/>
            </a:prstGeom>
            <a:ln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8"/>
            <p:cNvCxnSpPr/>
            <p:nvPr/>
          </p:nvCxnSpPr>
          <p:spPr bwMode="auto">
            <a:xfrm>
              <a:off x="9091613" y="1924051"/>
              <a:ext cx="0" cy="101600"/>
            </a:xfrm>
            <a:prstGeom prst="straightConnector1">
              <a:avLst/>
            </a:prstGeom>
            <a:ln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9"/>
            <p:cNvCxnSpPr>
              <a:endCxn id="29" idx="0"/>
            </p:cNvCxnSpPr>
            <p:nvPr/>
          </p:nvCxnSpPr>
          <p:spPr bwMode="auto">
            <a:xfrm flipH="1">
              <a:off x="9088438" y="2305051"/>
              <a:ext cx="3175" cy="123825"/>
            </a:xfrm>
            <a:prstGeom prst="straightConnector1">
              <a:avLst/>
            </a:prstGeom>
            <a:ln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41"/>
            <p:cNvCxnSpPr/>
            <p:nvPr/>
          </p:nvCxnSpPr>
          <p:spPr bwMode="auto">
            <a:xfrm flipH="1">
              <a:off x="9085263" y="3098801"/>
              <a:ext cx="3175" cy="123825"/>
            </a:xfrm>
            <a:prstGeom prst="straightConnector1">
              <a:avLst/>
            </a:prstGeom>
            <a:ln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23"/>
            <p:cNvCxnSpPr/>
            <p:nvPr/>
          </p:nvCxnSpPr>
          <p:spPr bwMode="auto">
            <a:xfrm flipV="1">
              <a:off x="3221038" y="1403351"/>
              <a:ext cx="4202112" cy="248443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0"/>
            <p:cNvCxnSpPr/>
            <p:nvPr/>
          </p:nvCxnSpPr>
          <p:spPr bwMode="auto">
            <a:xfrm flipV="1">
              <a:off x="5049838" y="3235326"/>
              <a:ext cx="2895600" cy="652463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Change of Selection Procedure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anose="02020603050405020304" pitchFamily="16" charset="0"/>
              <a:buChar char="•"/>
            </a:pPr>
            <a:r>
              <a:rPr lang="en-US" altLang="zh-CN" dirty="0"/>
              <a:t>The TG may change the selection procedure with a </a:t>
            </a:r>
            <a:r>
              <a:rPr lang="en-US" altLang="zh-CN" dirty="0" smtClean="0"/>
              <a:t>motion at 75</a:t>
            </a:r>
            <a:r>
              <a:rPr lang="en-US" altLang="zh-CN" dirty="0"/>
              <a:t>% approval </a:t>
            </a:r>
            <a:r>
              <a:rPr lang="en-US" altLang="zh-CN" dirty="0" smtClean="0"/>
              <a:t>vote</a:t>
            </a:r>
            <a:endParaRPr lang="en-GB" dirty="0" smtClean="0"/>
          </a:p>
          <a:p>
            <a:pPr>
              <a:buFont typeface="Times New Roman" panose="02020603050405020304" pitchFamily="16" charset="0"/>
              <a:buChar char="•"/>
            </a:pPr>
            <a:endParaRPr lang="en-GB" dirty="0"/>
          </a:p>
          <a:p>
            <a:pPr marL="0" indent="0"/>
            <a:endParaRPr lang="en-GB" dirty="0" smtClean="0"/>
          </a:p>
          <a:p>
            <a:pPr marL="0" indent="0"/>
            <a:r>
              <a:rPr lang="en-GB" dirty="0" smtClean="0"/>
              <a:t>Note, </a:t>
            </a:r>
            <a:r>
              <a:rPr lang="en-US" altLang="zh-CN" dirty="0" smtClean="0"/>
              <a:t>unless </a:t>
            </a:r>
            <a:r>
              <a:rPr lang="en-US" altLang="zh-CN" dirty="0"/>
              <a:t>specified otherwise, the votes referenced in this selection procedure require a </a:t>
            </a:r>
            <a:r>
              <a:rPr lang="en-US" altLang="zh-CN" dirty="0" smtClean="0"/>
              <a:t>motion at 75</a:t>
            </a:r>
            <a:r>
              <a:rPr lang="en-US" altLang="zh-CN" dirty="0"/>
              <a:t>% TG approval (i.e. affirmative votes from 75% of the 802.11 voting members present during the voting that vote either YES or NO).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Bo Sun (Sanechips)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Functional Requirements Document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0">
              <a:buFont typeface="Times New Roman" panose="02020603050405020304" pitchFamily="16" charset="0"/>
              <a:buChar char="•"/>
            </a:pPr>
            <a:r>
              <a:rPr lang="en-US" altLang="zh-CN" dirty="0" smtClean="0"/>
              <a:t>The </a:t>
            </a:r>
            <a:r>
              <a:rPr lang="en-US" altLang="zh-CN" dirty="0"/>
              <a:t>TG shall adopt, through a </a:t>
            </a:r>
            <a:r>
              <a:rPr lang="en-US" altLang="zh-CN" dirty="0" smtClean="0"/>
              <a:t>motion at 75</a:t>
            </a:r>
            <a:r>
              <a:rPr lang="en-US" altLang="zh-CN" dirty="0"/>
              <a:t>% approval vote, a Functional Requirements document that must be met by the proposed </a:t>
            </a:r>
            <a:r>
              <a:rPr lang="en-US" altLang="zh-CN" dirty="0" smtClean="0"/>
              <a:t>specification.</a:t>
            </a:r>
            <a:endParaRPr lang="en-US" altLang="zh-CN" dirty="0" smtClean="0"/>
          </a:p>
          <a:p>
            <a:pPr lvl="1">
              <a:buFont typeface="Times New Roman" panose="02020603050405020304" pitchFamily="16" charset="0"/>
              <a:buChar char="•"/>
            </a:pPr>
            <a:r>
              <a:rPr lang="en-US" altLang="zh-CN" dirty="0" smtClean="0"/>
              <a:t>The </a:t>
            </a:r>
            <a:r>
              <a:rPr lang="en-US" altLang="zh-CN" dirty="0"/>
              <a:t>Functional Requirements document may be modified at any time by a </a:t>
            </a:r>
            <a:r>
              <a:rPr lang="en-US" altLang="zh-CN" dirty="0" smtClean="0"/>
              <a:t>motion at 75</a:t>
            </a:r>
            <a:r>
              <a:rPr lang="en-US" altLang="zh-CN" dirty="0"/>
              <a:t>% approval vote.</a:t>
            </a:r>
            <a:endParaRPr lang="zh-CN" altLang="zh-CN" dirty="0"/>
          </a:p>
          <a:p>
            <a:pPr>
              <a:buFont typeface="Times New Roman" panose="02020603050405020304" pitchFamily="16" charset="0"/>
              <a:buChar char="•"/>
            </a:pPr>
            <a:endParaRPr lang="en-GB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Bo Sun (Sanechips)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Specification Framework Document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anose="02020603050405020304" pitchFamily="16" charset="0"/>
              <a:buChar char="•"/>
            </a:pPr>
            <a:r>
              <a:rPr lang="en-US" altLang="zh-CN" dirty="0" smtClean="0"/>
              <a:t>The </a:t>
            </a:r>
            <a:r>
              <a:rPr lang="en-US" altLang="zh-CN" dirty="0"/>
              <a:t>TG shall create a Specification Framework document that outlines the main functional blocks of the proposed specification.  </a:t>
            </a:r>
            <a:endParaRPr lang="en-US" altLang="zh-CN" dirty="0"/>
          </a:p>
          <a:p>
            <a:pPr lvl="1">
              <a:buFont typeface="Times New Roman" panose="02020603050405020304" pitchFamily="16" charset="0"/>
              <a:buChar char="•"/>
            </a:pPr>
            <a:r>
              <a:rPr lang="en-US" altLang="zh-CN" dirty="0" smtClean="0"/>
              <a:t>The </a:t>
            </a:r>
            <a:r>
              <a:rPr lang="en-US" altLang="zh-CN" dirty="0"/>
              <a:t>Specification Framework document shall be created by incorporating individual functional blocks </a:t>
            </a:r>
            <a:r>
              <a:rPr lang="en-US" altLang="zh-CN" dirty="0" smtClean="0"/>
              <a:t>from technical submissions that </a:t>
            </a:r>
            <a:r>
              <a:rPr lang="en-US" altLang="zh-CN" dirty="0"/>
              <a:t>have been approved by a </a:t>
            </a:r>
            <a:r>
              <a:rPr lang="en-US" altLang="zh-CN" dirty="0" smtClean="0"/>
              <a:t>motion at 75</a:t>
            </a:r>
            <a:r>
              <a:rPr lang="en-US" altLang="zh-CN" dirty="0"/>
              <a:t>% approval vote.</a:t>
            </a:r>
            <a:endParaRPr lang="zh-CN" altLang="zh-CN" dirty="0"/>
          </a:p>
          <a:p>
            <a:pPr lvl="2">
              <a:buFont typeface="Times New Roman" panose="02020603050405020304" pitchFamily="16" charset="0"/>
              <a:buChar char="•"/>
            </a:pPr>
            <a:r>
              <a:rPr lang="en-US" altLang="zh-CN" dirty="0" smtClean="0"/>
              <a:t>The </a:t>
            </a:r>
            <a:r>
              <a:rPr lang="en-US" altLang="zh-CN" dirty="0"/>
              <a:t>TG may at any time form </a:t>
            </a:r>
            <a:r>
              <a:rPr lang="en-US" altLang="zh-CN" dirty="0" smtClean="0"/>
              <a:t>ad </a:t>
            </a:r>
            <a:r>
              <a:rPr lang="en-US" altLang="zh-CN" dirty="0"/>
              <a:t>hoc </a:t>
            </a:r>
            <a:r>
              <a:rPr lang="en-US" altLang="zh-CN" dirty="0" smtClean="0"/>
              <a:t>groups which will work in parallel.</a:t>
            </a:r>
            <a:endParaRPr lang="zh-CN" altLang="zh-CN" dirty="0"/>
          </a:p>
          <a:p>
            <a:pPr lvl="1">
              <a:buFont typeface="Times New Roman" panose="02020603050405020304" pitchFamily="16" charset="0"/>
              <a:buChar char="•"/>
            </a:pPr>
            <a:r>
              <a:rPr lang="en-US" altLang="zh-CN" dirty="0"/>
              <a:t>The Specification Framework document may be modified at any time </a:t>
            </a:r>
            <a:r>
              <a:rPr lang="en-US" altLang="zh-CN" dirty="0" smtClean="0"/>
              <a:t>with a motion at </a:t>
            </a:r>
            <a:r>
              <a:rPr lang="en-US" altLang="zh-CN" dirty="0"/>
              <a:t>75% approval vote</a:t>
            </a:r>
            <a:endParaRPr lang="zh-CN" altLang="zh-CN" dirty="0"/>
          </a:p>
          <a:p>
            <a:pPr lvl="1">
              <a:buFont typeface="Times New Roman" panose="02020603050405020304" pitchFamily="16" charset="0"/>
              <a:buChar char="•"/>
            </a:pPr>
            <a:r>
              <a:rPr lang="en-US" altLang="zh-CN" dirty="0"/>
              <a:t>The TG editor is responsible for maintaining the Specification Framework document</a:t>
            </a:r>
            <a:endParaRPr lang="zh-CN" altLang="zh-CN" dirty="0"/>
          </a:p>
          <a:p>
            <a:pPr>
              <a:buFont typeface="Times New Roman" panose="02020603050405020304" pitchFamily="16" charset="0"/>
              <a:buChar char="•"/>
            </a:pPr>
            <a:endParaRPr lang="en-GB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Bo Sun (Sanechips)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Spec Draft document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0">
              <a:buFont typeface="Times New Roman" panose="02020603050405020304" pitchFamily="16" charset="0"/>
              <a:buChar char="•"/>
            </a:pPr>
            <a:r>
              <a:rPr lang="en-US" altLang="zh-CN" dirty="0" smtClean="0"/>
              <a:t>The </a:t>
            </a:r>
            <a:r>
              <a:rPr lang="en-US" altLang="zh-CN" dirty="0"/>
              <a:t>TG editor is responsible for maintaining the </a:t>
            </a:r>
            <a:r>
              <a:rPr lang="en-US" altLang="zh-CN" dirty="0" smtClean="0"/>
              <a:t>802.11bp Spec Draft document (till </a:t>
            </a:r>
            <a:r>
              <a:rPr lang="en-US" altLang="zh-CN" dirty="0"/>
              <a:t>the text of the Draft 1.0 Amendment</a:t>
            </a:r>
            <a:r>
              <a:rPr lang="en-US" altLang="zh-CN" dirty="0" smtClean="0"/>
              <a:t>) during the selection procedure.</a:t>
            </a:r>
            <a:endParaRPr lang="en-US" altLang="zh-CN" dirty="0" smtClean="0"/>
          </a:p>
          <a:p>
            <a:pPr lvl="1">
              <a:buFont typeface="Times New Roman" panose="02020603050405020304" pitchFamily="16" charset="0"/>
              <a:buChar char="•"/>
            </a:pPr>
            <a:r>
              <a:rPr lang="en-US" altLang="zh-CN" dirty="0" smtClean="0"/>
              <a:t>The 802.11bp Spec Draft document </a:t>
            </a:r>
            <a:r>
              <a:rPr lang="en-US" altLang="zh-CN" dirty="0"/>
              <a:t>shall be created by incorporating individual spec text contributions that have been approved </a:t>
            </a:r>
            <a:r>
              <a:rPr lang="en-US" altLang="zh-CN" dirty="0" smtClean="0"/>
              <a:t>with a motion at </a:t>
            </a:r>
            <a:r>
              <a:rPr lang="en-US" altLang="zh-CN" dirty="0"/>
              <a:t>75% approval vote</a:t>
            </a:r>
            <a:endParaRPr lang="zh-CN" altLang="zh-CN" dirty="0"/>
          </a:p>
          <a:p>
            <a:pPr lvl="1">
              <a:buFont typeface="Times New Roman" panose="02020603050405020304" pitchFamily="16" charset="0"/>
              <a:buChar char="•"/>
            </a:pPr>
            <a:r>
              <a:rPr lang="en-US" altLang="zh-CN" dirty="0"/>
              <a:t>In case of multiple contributions addressing the same spec framework elements, </a:t>
            </a:r>
            <a:r>
              <a:rPr lang="en-US" altLang="zh-CN" dirty="0" smtClean="0"/>
              <a:t>TG </a:t>
            </a:r>
            <a:r>
              <a:rPr lang="en-US" altLang="zh-CN" dirty="0"/>
              <a:t>straw-polling and </a:t>
            </a:r>
            <a:r>
              <a:rPr lang="en-US" altLang="zh-CN" dirty="0" smtClean="0"/>
              <a:t>motions </a:t>
            </a:r>
            <a:r>
              <a:rPr lang="en-US" altLang="zh-CN" dirty="0"/>
              <a:t>will guide the editor regarding which Spec Text Contribution to use </a:t>
            </a:r>
            <a:endParaRPr lang="zh-CN" altLang="zh-CN" dirty="0"/>
          </a:p>
          <a:p>
            <a:pPr lvl="1">
              <a:buFont typeface="Times New Roman" panose="02020603050405020304" pitchFamily="16" charset="0"/>
              <a:buChar char="•"/>
            </a:pPr>
            <a:r>
              <a:rPr lang="en-US" altLang="zh-CN" dirty="0"/>
              <a:t>The </a:t>
            </a:r>
            <a:r>
              <a:rPr lang="en-US" altLang="zh-CN" dirty="0" smtClean="0"/>
              <a:t>802.11bp Spec Draft document </a:t>
            </a:r>
            <a:r>
              <a:rPr lang="en-US" altLang="zh-CN" dirty="0"/>
              <a:t>may be modified at any time </a:t>
            </a:r>
            <a:r>
              <a:rPr lang="en-US" altLang="zh-CN" dirty="0" smtClean="0"/>
              <a:t>with a motion at 75</a:t>
            </a:r>
            <a:r>
              <a:rPr lang="en-US" altLang="zh-CN" dirty="0"/>
              <a:t>% approval vote</a:t>
            </a:r>
            <a:endParaRPr lang="zh-CN" altLang="zh-CN" dirty="0"/>
          </a:p>
          <a:p>
            <a:pPr>
              <a:buFont typeface="Times New Roman" panose="02020603050405020304" pitchFamily="16" charset="0"/>
              <a:buChar char="•"/>
            </a:pPr>
            <a:endParaRPr lang="en-GB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Bo Sun (Sanechips)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Comment and Selection Procedure Termination 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0">
              <a:buFont typeface="Times New Roman" panose="02020603050405020304" pitchFamily="16" charset="0"/>
              <a:buChar char="•"/>
            </a:pPr>
            <a:r>
              <a:rPr lang="en-US" altLang="zh-CN" dirty="0"/>
              <a:t>The TG may decide to conduct an internal TG review and </a:t>
            </a:r>
            <a:r>
              <a:rPr lang="en-US" altLang="zh-CN" dirty="0" smtClean="0"/>
              <a:t>WG comment collection (CC) </a:t>
            </a:r>
            <a:r>
              <a:rPr lang="en-US" altLang="zh-CN" dirty="0"/>
              <a:t>process, before the document is sent out to WG Letter Ballot</a:t>
            </a:r>
            <a:r>
              <a:rPr lang="en-US" altLang="zh-CN" dirty="0" smtClean="0"/>
              <a:t>.</a:t>
            </a:r>
            <a:endParaRPr lang="en-US" altLang="zh-CN" dirty="0" smtClean="0"/>
          </a:p>
          <a:p>
            <a:pPr lvl="0">
              <a:buFont typeface="Times New Roman" panose="02020603050405020304" pitchFamily="16" charset="0"/>
              <a:buChar char="•"/>
            </a:pPr>
            <a:endParaRPr lang="zh-CN" altLang="zh-CN" dirty="0"/>
          </a:p>
          <a:p>
            <a:pPr>
              <a:buFont typeface="Times New Roman" panose="02020603050405020304" pitchFamily="16" charset="0"/>
              <a:buChar char="•"/>
            </a:pPr>
            <a:r>
              <a:rPr lang="en-US" altLang="zh-CN" dirty="0" smtClean="0"/>
              <a:t>The </a:t>
            </a:r>
            <a:r>
              <a:rPr lang="en-US" altLang="zh-CN" dirty="0"/>
              <a:t>selection procedure terminates when a motion </a:t>
            </a:r>
            <a:r>
              <a:rPr lang="en-US" altLang="zh-CN" dirty="0" smtClean="0"/>
              <a:t>stating or equal to: </a:t>
            </a:r>
            <a:r>
              <a:rPr lang="en-US" altLang="zh-CN" dirty="0"/>
              <a:t>“</a:t>
            </a:r>
            <a:r>
              <a:rPr lang="en-US" altLang="zh-CN" dirty="0"/>
              <a:t>The </a:t>
            </a:r>
            <a:r>
              <a:rPr lang="en-US" altLang="zh-CN" dirty="0" smtClean="0"/>
              <a:t>802.11bp Spec Draft document </a:t>
            </a:r>
            <a:r>
              <a:rPr lang="en-US" altLang="zh-CN" dirty="0"/>
              <a:t>is complete and coherent enough for WG Letter Ballot” is approved by a 75% approval vote. </a:t>
            </a:r>
            <a:endParaRPr lang="en-US" altLang="zh-CN" dirty="0"/>
          </a:p>
          <a:p>
            <a:pPr marL="0" indent="0">
              <a:buFont typeface="Times New Roman" panose="02020603050405020304" pitchFamily="16" charset="0"/>
              <a:buNone/>
            </a:pPr>
            <a:endParaRPr lang="en-US" altLang="zh-CN" dirty="0" smtClean="0"/>
          </a:p>
          <a:p>
            <a:pPr marL="0" indent="0">
              <a:buFont typeface="Times New Roman" panose="02020603050405020304" pitchFamily="16" charset="0"/>
              <a:buNone/>
            </a:pPr>
            <a:r>
              <a:rPr lang="en-US" altLang="zh-CN" u="sng" dirty="0" smtClean="0"/>
              <a:t>Note, the TGbp timeline will be reviewed at the milestone of CC and the end of the selection procedure, and may be updated to reflect a reasonable development planning and progress.</a:t>
            </a:r>
            <a:endParaRPr lang="en-US" altLang="zh-CN" u="sng" dirty="0" smtClean="0"/>
          </a:p>
          <a:p>
            <a:pPr>
              <a:buFont typeface="Times New Roman" panose="02020603050405020304" pitchFamily="16" charset="0"/>
              <a:buChar char="•"/>
            </a:pPr>
            <a:endParaRPr lang="en-US" altLang="zh-CN" dirty="0" smtClean="0"/>
          </a:p>
          <a:p>
            <a:pPr>
              <a:buFont typeface="Times New Roman" panose="02020603050405020304" pitchFamily="16" charset="0"/>
              <a:buChar char="•"/>
            </a:pPr>
            <a:endParaRPr lang="en-US" altLang="zh-CN" dirty="0" smtClean="0"/>
          </a:p>
          <a:p>
            <a:pPr>
              <a:buFont typeface="Times New Roman" panose="02020603050405020304" pitchFamily="16" charset="0"/>
              <a:buChar char="•"/>
            </a:pPr>
            <a:endParaRPr lang="en-GB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Bo Sun (Sanechips)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TGbp</a:t>
            </a:r>
            <a:r>
              <a:rPr lang="en-US" altLang="zh-CN" dirty="0" smtClean="0"/>
              <a:t> Selection Procedure Flowchart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Bo Sun (Sanechips)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2024</a:t>
            </a:r>
            <a:endParaRPr lang="en-GB" dirty="0"/>
          </a:p>
        </p:txBody>
      </p:sp>
      <p:grpSp>
        <p:nvGrpSpPr>
          <p:cNvPr id="3" name="组合 2"/>
          <p:cNvGrpSpPr/>
          <p:nvPr/>
        </p:nvGrpSpPr>
        <p:grpSpPr>
          <a:xfrm>
            <a:off x="426720" y="1710690"/>
            <a:ext cx="11140440" cy="4382770"/>
            <a:chOff x="672" y="2694"/>
            <a:chExt cx="17544" cy="6902"/>
          </a:xfrm>
        </p:grpSpPr>
        <p:sp>
          <p:nvSpPr>
            <p:cNvPr id="94" name="矩形 93"/>
            <p:cNvSpPr/>
            <p:nvPr/>
          </p:nvSpPr>
          <p:spPr bwMode="auto">
            <a:xfrm>
              <a:off x="672" y="3914"/>
              <a:ext cx="2678" cy="4422"/>
            </a:xfrm>
            <a:prstGeom prst="rect">
              <a:avLst/>
            </a:prstGeom>
            <a:ln w="12700">
              <a:prstDash val="sysDash"/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44958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6" charset="0"/>
                <a:buNone/>
              </a:pPr>
              <a:endParaRPr kumimoji="0" lang="zh-CN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6" charset="0"/>
                <a:ea typeface="MS Gothic" panose="020B0609070205080204" charset="-128"/>
              </a:endParaRPr>
            </a:p>
          </p:txBody>
        </p:sp>
        <p:cxnSp>
          <p:nvCxnSpPr>
            <p:cNvPr id="32" name="直接箭头连接符 31"/>
            <p:cNvCxnSpPr/>
            <p:nvPr/>
          </p:nvCxnSpPr>
          <p:spPr bwMode="auto">
            <a:xfrm>
              <a:off x="1774" y="5208"/>
              <a:ext cx="0" cy="1230"/>
            </a:xfrm>
            <a:prstGeom prst="straightConnector1">
              <a:avLst/>
            </a:prstGeom>
            <a:ln>
              <a:headEnd type="none" w="med" len="med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7" name="矩形 6"/>
            <p:cNvSpPr/>
            <p:nvPr/>
          </p:nvSpPr>
          <p:spPr bwMode="auto">
            <a:xfrm>
              <a:off x="980" y="4104"/>
              <a:ext cx="1730" cy="1072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44958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6" charset="0"/>
                <a:buNone/>
              </a:pPr>
              <a:endParaRPr kumimoji="0" lang="zh-CN" altLang="en-US" sz="16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6" charset="0"/>
                <a:ea typeface="MS Gothic" panose="020B0609070205080204" charset="-128"/>
              </a:endParaRPr>
            </a:p>
          </p:txBody>
        </p:sp>
        <p:sp>
          <p:nvSpPr>
            <p:cNvPr id="8" name="矩形 7"/>
            <p:cNvSpPr/>
            <p:nvPr/>
          </p:nvSpPr>
          <p:spPr bwMode="auto">
            <a:xfrm>
              <a:off x="1163" y="4293"/>
              <a:ext cx="1730" cy="1072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44958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6" charset="0"/>
                <a:buNone/>
              </a:pPr>
              <a:endParaRPr kumimoji="0" lang="zh-CN" altLang="en-US" sz="16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6" charset="0"/>
                <a:ea typeface="MS Gothic" panose="020B0609070205080204" charset="-128"/>
              </a:endParaRPr>
            </a:p>
          </p:txBody>
        </p:sp>
        <p:sp>
          <p:nvSpPr>
            <p:cNvPr id="10" name="矩形 9"/>
            <p:cNvSpPr/>
            <p:nvPr/>
          </p:nvSpPr>
          <p:spPr bwMode="auto">
            <a:xfrm>
              <a:off x="980" y="6407"/>
              <a:ext cx="1730" cy="1072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44958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6" charset="0"/>
                <a:buNone/>
              </a:pPr>
              <a:endParaRPr kumimoji="0" lang="zh-CN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6" charset="0"/>
                <a:ea typeface="MS Gothic" panose="020B0609070205080204" charset="-128"/>
              </a:endParaRPr>
            </a:p>
          </p:txBody>
        </p:sp>
        <p:sp>
          <p:nvSpPr>
            <p:cNvPr id="11" name="矩形 10"/>
            <p:cNvSpPr/>
            <p:nvPr/>
          </p:nvSpPr>
          <p:spPr bwMode="auto">
            <a:xfrm>
              <a:off x="1163" y="6596"/>
              <a:ext cx="1730" cy="1072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44958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6" charset="0"/>
                <a:buNone/>
              </a:pPr>
              <a:endParaRPr kumimoji="0" lang="zh-CN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6" charset="0"/>
                <a:ea typeface="MS Gothic" panose="020B0609070205080204" charset="-128"/>
              </a:endParaRPr>
            </a:p>
          </p:txBody>
        </p:sp>
        <p:sp>
          <p:nvSpPr>
            <p:cNvPr id="12" name="矩形 11"/>
            <p:cNvSpPr/>
            <p:nvPr/>
          </p:nvSpPr>
          <p:spPr bwMode="auto">
            <a:xfrm>
              <a:off x="1346" y="6785"/>
              <a:ext cx="1730" cy="1072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44958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6" charset="0"/>
                <a:buNone/>
              </a:pPr>
              <a:r>
                <a:rPr kumimoji="0" lang="en-US" altLang="zh-CN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6" charset="0"/>
                  <a:ea typeface="MS Gothic" panose="020B0609070205080204" charset="-128"/>
                </a:rPr>
                <a:t>Spec Framework text proposal</a:t>
              </a:r>
              <a:endParaRPr kumimoji="0" lang="zh-CN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6" charset="0"/>
                <a:ea typeface="MS Gothic" panose="020B0609070205080204" charset="-128"/>
              </a:endParaRPr>
            </a:p>
          </p:txBody>
        </p:sp>
        <p:sp>
          <p:nvSpPr>
            <p:cNvPr id="13" name="菱形 12"/>
            <p:cNvSpPr/>
            <p:nvPr/>
          </p:nvSpPr>
          <p:spPr bwMode="auto">
            <a:xfrm>
              <a:off x="3661" y="6778"/>
              <a:ext cx="1297" cy="1182"/>
            </a:xfrm>
            <a:prstGeom prst="diamond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/>
            <a:lstStyle/>
            <a:p>
              <a:pPr marL="0" marR="0" indent="0" algn="ctr" defTabSz="44958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6" charset="0"/>
                <a:buNone/>
              </a:pPr>
              <a:r>
                <a:rPr kumimoji="0" lang="en-US" altLang="zh-CN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6" charset="0"/>
                  <a:ea typeface="MS Gothic" panose="020B0609070205080204" charset="-128"/>
                </a:rPr>
                <a:t>75%</a:t>
              </a:r>
              <a:endParaRPr kumimoji="0" lang="zh-CN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6" charset="0"/>
                <a:ea typeface="MS Gothic" panose="020B0609070205080204" charset="-128"/>
              </a:endParaRPr>
            </a:p>
          </p:txBody>
        </p:sp>
        <p:sp>
          <p:nvSpPr>
            <p:cNvPr id="14" name="矩形 13"/>
            <p:cNvSpPr/>
            <p:nvPr/>
          </p:nvSpPr>
          <p:spPr bwMode="auto">
            <a:xfrm>
              <a:off x="5512" y="6833"/>
              <a:ext cx="1730" cy="1072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44958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6" charset="0"/>
                <a:buNone/>
              </a:pPr>
              <a:r>
                <a:rPr kumimoji="0" lang="en-US" altLang="zh-CN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6" charset="0"/>
                  <a:ea typeface="MS Gothic" panose="020B0609070205080204" charset="-128"/>
                </a:rPr>
                <a:t>Spec Framework document</a:t>
              </a:r>
              <a:endParaRPr kumimoji="0" lang="zh-CN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6" charset="0"/>
                <a:ea typeface="MS Gothic" panose="020B0609070205080204" charset="-128"/>
              </a:endParaRPr>
            </a:p>
          </p:txBody>
        </p:sp>
        <p:sp>
          <p:nvSpPr>
            <p:cNvPr id="15" name="文本框 14"/>
            <p:cNvSpPr txBox="1"/>
            <p:nvPr/>
          </p:nvSpPr>
          <p:spPr>
            <a:xfrm>
              <a:off x="3590" y="5921"/>
              <a:ext cx="1703" cy="6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100" dirty="0" smtClean="0">
                  <a:solidFill>
                    <a:schemeClr val="tx1"/>
                  </a:solidFill>
                </a:rPr>
                <a:t>Add to spec framework</a:t>
              </a:r>
              <a:r>
                <a:rPr lang="en-US" altLang="zh-CN" sz="1100" dirty="0">
                  <a:solidFill>
                    <a:schemeClr val="tx1"/>
                  </a:solidFill>
                </a:rPr>
                <a:t>?</a:t>
              </a:r>
              <a:endParaRPr lang="zh-CN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6" name="菱形 15"/>
            <p:cNvSpPr/>
            <p:nvPr/>
          </p:nvSpPr>
          <p:spPr bwMode="auto">
            <a:xfrm>
              <a:off x="7795" y="6778"/>
              <a:ext cx="1297" cy="1182"/>
            </a:xfrm>
            <a:prstGeom prst="diamond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/>
            <a:lstStyle/>
            <a:p>
              <a:pPr marL="0" marR="0" indent="0" algn="ctr" defTabSz="44958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6" charset="0"/>
                <a:buNone/>
              </a:pPr>
              <a:r>
                <a:rPr kumimoji="0" lang="en-US" altLang="zh-CN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6" charset="0"/>
                  <a:ea typeface="MS Gothic" panose="020B0609070205080204" charset="-128"/>
                </a:rPr>
                <a:t>75%</a:t>
              </a:r>
              <a:endParaRPr kumimoji="0" lang="zh-CN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6" charset="0"/>
                <a:ea typeface="MS Gothic" panose="020B0609070205080204" charset="-128"/>
              </a:endParaRPr>
            </a:p>
          </p:txBody>
        </p:sp>
        <p:sp>
          <p:nvSpPr>
            <p:cNvPr id="18" name="文本框 17"/>
            <p:cNvSpPr txBox="1"/>
            <p:nvPr/>
          </p:nvSpPr>
          <p:spPr>
            <a:xfrm>
              <a:off x="8453" y="5921"/>
              <a:ext cx="2621" cy="6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100" dirty="0" smtClean="0">
                  <a:solidFill>
                    <a:schemeClr val="tx1"/>
                  </a:solidFill>
                </a:rPr>
                <a:t>Complete enough for spec text development?</a:t>
              </a:r>
              <a:endParaRPr lang="zh-CN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9" name="矩形 18"/>
            <p:cNvSpPr/>
            <p:nvPr/>
          </p:nvSpPr>
          <p:spPr bwMode="auto">
            <a:xfrm>
              <a:off x="9645" y="6833"/>
              <a:ext cx="1438" cy="1072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44958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6" charset="0"/>
                <a:buNone/>
              </a:pPr>
              <a:r>
                <a:rPr kumimoji="0" lang="en-US" altLang="zh-CN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6" charset="0"/>
                  <a:ea typeface="MS Gothic" panose="020B0609070205080204" charset="-128"/>
                </a:rPr>
                <a:t>Detailed Spec text</a:t>
              </a:r>
              <a:endParaRPr kumimoji="0" lang="zh-CN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6" charset="0"/>
                <a:ea typeface="MS Gothic" panose="020B0609070205080204" charset="-128"/>
              </a:endParaRPr>
            </a:p>
          </p:txBody>
        </p:sp>
        <p:sp>
          <p:nvSpPr>
            <p:cNvPr id="20" name="菱形 19"/>
            <p:cNvSpPr/>
            <p:nvPr/>
          </p:nvSpPr>
          <p:spPr bwMode="auto">
            <a:xfrm>
              <a:off x="11637" y="6778"/>
              <a:ext cx="1297" cy="1182"/>
            </a:xfrm>
            <a:prstGeom prst="diamond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/>
            <a:lstStyle/>
            <a:p>
              <a:pPr marL="0" marR="0" indent="0" algn="ctr" defTabSz="44958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6" charset="0"/>
                <a:buNone/>
              </a:pPr>
              <a:r>
                <a:rPr kumimoji="0" lang="en-US" altLang="zh-CN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6" charset="0"/>
                  <a:ea typeface="MS Gothic" panose="020B0609070205080204" charset="-128"/>
                </a:rPr>
                <a:t>75%</a:t>
              </a:r>
              <a:endParaRPr kumimoji="0" lang="zh-CN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6" charset="0"/>
                <a:ea typeface="MS Gothic" panose="020B0609070205080204" charset="-128"/>
              </a:endParaRPr>
            </a:p>
          </p:txBody>
        </p:sp>
        <p:sp>
          <p:nvSpPr>
            <p:cNvPr id="21" name="文本框 20"/>
            <p:cNvSpPr txBox="1"/>
            <p:nvPr/>
          </p:nvSpPr>
          <p:spPr>
            <a:xfrm>
              <a:off x="10959" y="5921"/>
              <a:ext cx="2621" cy="6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100" dirty="0" smtClean="0">
                  <a:solidFill>
                    <a:schemeClr val="tx1"/>
                  </a:solidFill>
                </a:rPr>
                <a:t>Spec draft addresses SFD &amp; ready for WG CC?</a:t>
              </a:r>
              <a:endParaRPr lang="zh-CN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2" name="矩形 21"/>
            <p:cNvSpPr/>
            <p:nvPr/>
          </p:nvSpPr>
          <p:spPr bwMode="auto">
            <a:xfrm>
              <a:off x="13487" y="6833"/>
              <a:ext cx="1163" cy="1072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/>
            <a:lstStyle/>
            <a:p>
              <a:pPr marL="0" marR="0" indent="0" defTabSz="44958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6" charset="0"/>
                <a:buNone/>
              </a:pPr>
              <a:r>
                <a:rPr lang="en-US" altLang="zh-CN" sz="1200" dirty="0" smtClean="0">
                  <a:solidFill>
                    <a:schemeClr val="tx1"/>
                  </a:solidFill>
                  <a:latin typeface="Times New Roman" panose="02020603050405020304" pitchFamily="16" charset="0"/>
                  <a:ea typeface="MS Gothic" panose="020B0609070205080204" charset="-128"/>
                </a:rPr>
                <a:t>WG CC</a:t>
              </a:r>
              <a:endParaRPr kumimoji="0" lang="zh-CN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6" charset="0"/>
                <a:ea typeface="MS Gothic" panose="020B0609070205080204" charset="-128"/>
              </a:endParaRPr>
            </a:p>
          </p:txBody>
        </p:sp>
        <p:sp>
          <p:nvSpPr>
            <p:cNvPr id="24" name="菱形 23"/>
            <p:cNvSpPr/>
            <p:nvPr/>
          </p:nvSpPr>
          <p:spPr bwMode="auto">
            <a:xfrm>
              <a:off x="15203" y="6778"/>
              <a:ext cx="1297" cy="1182"/>
            </a:xfrm>
            <a:prstGeom prst="diamond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/>
            <a:lstStyle/>
            <a:p>
              <a:pPr marL="0" marR="0" indent="0" algn="ctr" defTabSz="44958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6" charset="0"/>
                <a:buNone/>
              </a:pPr>
              <a:r>
                <a:rPr kumimoji="0" lang="en-US" altLang="zh-CN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6" charset="0"/>
                  <a:ea typeface="MS Gothic" panose="020B0609070205080204" charset="-128"/>
                </a:rPr>
                <a:t>75%</a:t>
              </a:r>
              <a:endParaRPr kumimoji="0" lang="zh-CN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6" charset="0"/>
                <a:ea typeface="MS Gothic" panose="020B0609070205080204" charset="-128"/>
              </a:endParaRPr>
            </a:p>
          </p:txBody>
        </p:sp>
        <p:sp>
          <p:nvSpPr>
            <p:cNvPr id="25" name="文本框 24"/>
            <p:cNvSpPr txBox="1"/>
            <p:nvPr/>
          </p:nvSpPr>
          <p:spPr>
            <a:xfrm>
              <a:off x="14678" y="5921"/>
              <a:ext cx="2621" cy="6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100" dirty="0" smtClean="0">
                  <a:solidFill>
                    <a:schemeClr val="tx1"/>
                  </a:solidFill>
                </a:rPr>
                <a:t>Spec draft ready for WG Letter Ballot?</a:t>
              </a:r>
              <a:endParaRPr lang="zh-CN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6" name="矩形 25"/>
            <p:cNvSpPr/>
            <p:nvPr/>
          </p:nvSpPr>
          <p:spPr bwMode="auto">
            <a:xfrm>
              <a:off x="17054" y="6833"/>
              <a:ext cx="1163" cy="1072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/>
            <a:lstStyle/>
            <a:p>
              <a:pPr marL="0" marR="0" indent="0" defTabSz="44958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6" charset="0"/>
                <a:buNone/>
              </a:pPr>
              <a:r>
                <a:rPr lang="en-US" altLang="zh-CN" sz="1200" dirty="0" smtClean="0">
                  <a:solidFill>
                    <a:schemeClr val="tx1"/>
                  </a:solidFill>
                  <a:latin typeface="Times New Roman" panose="02020603050405020304" pitchFamily="16" charset="0"/>
                  <a:ea typeface="MS Gothic" panose="020B0609070205080204" charset="-128"/>
                </a:rPr>
                <a:t>WG LB</a:t>
              </a:r>
              <a:endParaRPr kumimoji="0" lang="zh-CN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6" charset="0"/>
                <a:ea typeface="MS Gothic" panose="020B0609070205080204" charset="-128"/>
              </a:endParaRPr>
            </a:p>
          </p:txBody>
        </p:sp>
        <p:sp>
          <p:nvSpPr>
            <p:cNvPr id="27" name="菱形 26"/>
            <p:cNvSpPr/>
            <p:nvPr/>
          </p:nvSpPr>
          <p:spPr bwMode="auto">
            <a:xfrm>
              <a:off x="5743" y="8414"/>
              <a:ext cx="1297" cy="1182"/>
            </a:xfrm>
            <a:prstGeom prst="diamond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/>
            <a:lstStyle/>
            <a:p>
              <a:pPr marL="0" marR="0" indent="0" algn="ctr" defTabSz="44958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6" charset="0"/>
                <a:buNone/>
              </a:pPr>
              <a:r>
                <a:rPr kumimoji="0" lang="en-US" altLang="zh-CN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6" charset="0"/>
                  <a:ea typeface="MS Gothic" panose="020B0609070205080204" charset="-128"/>
                </a:rPr>
                <a:t>75%</a:t>
              </a:r>
              <a:endParaRPr kumimoji="0" lang="zh-CN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6" charset="0"/>
                <a:ea typeface="MS Gothic" panose="020B0609070205080204" charset="-128"/>
              </a:endParaRPr>
            </a:p>
          </p:txBody>
        </p:sp>
        <p:sp>
          <p:nvSpPr>
            <p:cNvPr id="28" name="矩形 27"/>
            <p:cNvSpPr/>
            <p:nvPr/>
          </p:nvSpPr>
          <p:spPr bwMode="auto">
            <a:xfrm>
              <a:off x="7687" y="8469"/>
              <a:ext cx="1730" cy="1072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44958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6" charset="0"/>
                <a:buNone/>
              </a:pPr>
              <a:r>
                <a:rPr kumimoji="0" lang="en-US" altLang="zh-CN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6" charset="0"/>
                  <a:ea typeface="MS Gothic" panose="020B0609070205080204" charset="-128"/>
                </a:rPr>
                <a:t>Remove from SFD</a:t>
              </a:r>
              <a:endParaRPr kumimoji="0" lang="zh-CN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6" charset="0"/>
                <a:ea typeface="MS Gothic" panose="020B0609070205080204" charset="-128"/>
              </a:endParaRPr>
            </a:p>
          </p:txBody>
        </p:sp>
        <p:sp>
          <p:nvSpPr>
            <p:cNvPr id="29" name="文本框 28"/>
            <p:cNvSpPr txBox="1"/>
            <p:nvPr/>
          </p:nvSpPr>
          <p:spPr>
            <a:xfrm>
              <a:off x="3921" y="8665"/>
              <a:ext cx="1703" cy="6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100" dirty="0" smtClean="0">
                  <a:solidFill>
                    <a:schemeClr val="tx1"/>
                  </a:solidFill>
                </a:rPr>
                <a:t>Remove feature from SFD?</a:t>
              </a:r>
              <a:endParaRPr lang="zh-CN" altLang="en-US" sz="1100" dirty="0">
                <a:solidFill>
                  <a:schemeClr val="tx1"/>
                </a:solidFill>
              </a:endParaRPr>
            </a:p>
          </p:txBody>
        </p:sp>
        <p:cxnSp>
          <p:nvCxnSpPr>
            <p:cNvPr id="31" name="直接箭头连接符 30"/>
            <p:cNvCxnSpPr>
              <a:stCxn id="9" idx="2"/>
              <a:endCxn id="12" idx="0"/>
            </p:cNvCxnSpPr>
            <p:nvPr/>
          </p:nvCxnSpPr>
          <p:spPr bwMode="auto">
            <a:xfrm>
              <a:off x="2211" y="5555"/>
              <a:ext cx="0" cy="1230"/>
            </a:xfrm>
            <a:prstGeom prst="straightConnector1">
              <a:avLst/>
            </a:prstGeom>
            <a:ln>
              <a:headEnd type="none" w="med" len="med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直接箭头连接符 32"/>
            <p:cNvCxnSpPr/>
            <p:nvPr/>
          </p:nvCxnSpPr>
          <p:spPr bwMode="auto">
            <a:xfrm>
              <a:off x="2028" y="5364"/>
              <a:ext cx="0" cy="1230"/>
            </a:xfrm>
            <a:prstGeom prst="straightConnector1">
              <a:avLst/>
            </a:prstGeom>
            <a:ln>
              <a:headEnd type="none" w="med" len="med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9" name="矩形 8"/>
            <p:cNvSpPr/>
            <p:nvPr/>
          </p:nvSpPr>
          <p:spPr bwMode="auto">
            <a:xfrm>
              <a:off x="1346" y="4483"/>
              <a:ext cx="1730" cy="1072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44958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6" charset="0"/>
                <a:buNone/>
              </a:pPr>
              <a:r>
                <a:rPr kumimoji="0" lang="en-US" altLang="zh-CN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6" charset="0"/>
                  <a:ea typeface="MS Gothic" panose="020B0609070205080204" charset="-128"/>
                </a:rPr>
                <a:t>Technical Contribution</a:t>
              </a:r>
              <a:endParaRPr kumimoji="0" lang="zh-CN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6" charset="0"/>
                <a:ea typeface="MS Gothic" panose="020B0609070205080204" charset="-128"/>
              </a:endParaRPr>
            </a:p>
          </p:txBody>
        </p:sp>
        <p:cxnSp>
          <p:nvCxnSpPr>
            <p:cNvPr id="34" name="直接箭头连接符 33"/>
            <p:cNvCxnSpPr>
              <a:stCxn id="12" idx="3"/>
            </p:cNvCxnSpPr>
            <p:nvPr/>
          </p:nvCxnSpPr>
          <p:spPr bwMode="auto">
            <a:xfrm>
              <a:off x="3076" y="7321"/>
              <a:ext cx="585" cy="10"/>
            </a:xfrm>
            <a:prstGeom prst="straightConnector1">
              <a:avLst/>
            </a:prstGeom>
            <a:ln>
              <a:headEnd type="none" w="med" len="med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直接箭头连接符 36"/>
            <p:cNvCxnSpPr/>
            <p:nvPr/>
          </p:nvCxnSpPr>
          <p:spPr bwMode="auto">
            <a:xfrm flipV="1">
              <a:off x="4958" y="7369"/>
              <a:ext cx="553" cy="0"/>
            </a:xfrm>
            <a:prstGeom prst="straightConnector1">
              <a:avLst/>
            </a:prstGeom>
            <a:ln>
              <a:headEnd type="none" w="med" len="med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直接箭头连接符 43"/>
            <p:cNvCxnSpPr/>
            <p:nvPr/>
          </p:nvCxnSpPr>
          <p:spPr bwMode="auto">
            <a:xfrm flipV="1">
              <a:off x="9092" y="7369"/>
              <a:ext cx="553" cy="0"/>
            </a:xfrm>
            <a:prstGeom prst="straightConnector1">
              <a:avLst/>
            </a:prstGeom>
            <a:ln>
              <a:headEnd type="none" w="med" len="med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直接箭头连接符 46"/>
            <p:cNvCxnSpPr/>
            <p:nvPr/>
          </p:nvCxnSpPr>
          <p:spPr bwMode="auto">
            <a:xfrm>
              <a:off x="11083" y="7369"/>
              <a:ext cx="553" cy="0"/>
            </a:xfrm>
            <a:prstGeom prst="straightConnector1">
              <a:avLst/>
            </a:prstGeom>
            <a:ln>
              <a:headEnd type="none" w="med" len="med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0" name="直接箭头连接符 49"/>
            <p:cNvCxnSpPr/>
            <p:nvPr/>
          </p:nvCxnSpPr>
          <p:spPr bwMode="auto">
            <a:xfrm flipV="1">
              <a:off x="12934" y="7369"/>
              <a:ext cx="553" cy="0"/>
            </a:xfrm>
            <a:prstGeom prst="straightConnector1">
              <a:avLst/>
            </a:prstGeom>
            <a:ln>
              <a:headEnd type="none" w="med" len="med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3" name="直接箭头连接符 52"/>
            <p:cNvCxnSpPr/>
            <p:nvPr/>
          </p:nvCxnSpPr>
          <p:spPr bwMode="auto">
            <a:xfrm>
              <a:off x="14650" y="7369"/>
              <a:ext cx="553" cy="0"/>
            </a:xfrm>
            <a:prstGeom prst="straightConnector1">
              <a:avLst/>
            </a:prstGeom>
            <a:ln>
              <a:headEnd type="none" w="med" len="med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6" name="直接箭头连接符 55"/>
            <p:cNvCxnSpPr/>
            <p:nvPr/>
          </p:nvCxnSpPr>
          <p:spPr bwMode="auto">
            <a:xfrm flipV="1">
              <a:off x="16501" y="7369"/>
              <a:ext cx="553" cy="0"/>
            </a:xfrm>
            <a:prstGeom prst="straightConnector1">
              <a:avLst/>
            </a:prstGeom>
            <a:ln>
              <a:headEnd type="none" w="med" len="med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61" name="文本框 60"/>
            <p:cNvSpPr txBox="1"/>
            <p:nvPr/>
          </p:nvSpPr>
          <p:spPr>
            <a:xfrm>
              <a:off x="4823" y="6698"/>
              <a:ext cx="675" cy="582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zh-CN" sz="1800" dirty="0" smtClean="0">
                  <a:solidFill>
                    <a:schemeClr val="tx1"/>
                  </a:solidFill>
                </a:rPr>
                <a:t>y</a:t>
              </a:r>
              <a:endParaRPr lang="zh-CN" altLang="en-US" sz="1800" dirty="0">
                <a:solidFill>
                  <a:schemeClr val="tx1"/>
                </a:solidFill>
              </a:endParaRPr>
            </a:p>
          </p:txBody>
        </p:sp>
        <p:sp>
          <p:nvSpPr>
            <p:cNvPr id="62" name="文本框 61"/>
            <p:cNvSpPr txBox="1"/>
            <p:nvPr/>
          </p:nvSpPr>
          <p:spPr>
            <a:xfrm>
              <a:off x="8982" y="6689"/>
              <a:ext cx="675" cy="582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zh-CN" sz="1800" dirty="0" smtClean="0">
                  <a:solidFill>
                    <a:schemeClr val="tx1"/>
                  </a:solidFill>
                </a:rPr>
                <a:t>y</a:t>
              </a:r>
              <a:endParaRPr lang="zh-CN" altLang="en-US" sz="1800" dirty="0">
                <a:solidFill>
                  <a:schemeClr val="tx1"/>
                </a:solidFill>
              </a:endParaRPr>
            </a:p>
          </p:txBody>
        </p:sp>
        <p:sp>
          <p:nvSpPr>
            <p:cNvPr id="63" name="文本框 62"/>
            <p:cNvSpPr txBox="1"/>
            <p:nvPr/>
          </p:nvSpPr>
          <p:spPr>
            <a:xfrm>
              <a:off x="12812" y="6652"/>
              <a:ext cx="675" cy="582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zh-CN" sz="1800" dirty="0" smtClean="0">
                  <a:solidFill>
                    <a:schemeClr val="tx1"/>
                  </a:solidFill>
                </a:rPr>
                <a:t>y</a:t>
              </a:r>
              <a:endParaRPr lang="zh-CN" altLang="en-US" sz="1800" dirty="0">
                <a:solidFill>
                  <a:schemeClr val="tx1"/>
                </a:solidFill>
              </a:endParaRPr>
            </a:p>
          </p:txBody>
        </p:sp>
        <p:sp>
          <p:nvSpPr>
            <p:cNvPr id="64" name="文本框 63"/>
            <p:cNvSpPr txBox="1"/>
            <p:nvPr/>
          </p:nvSpPr>
          <p:spPr>
            <a:xfrm>
              <a:off x="16402" y="6652"/>
              <a:ext cx="675" cy="582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zh-CN" sz="1800" dirty="0" smtClean="0">
                  <a:solidFill>
                    <a:schemeClr val="tx1"/>
                  </a:solidFill>
                </a:rPr>
                <a:t>y</a:t>
              </a:r>
              <a:endParaRPr lang="zh-CN" altLang="en-US" sz="1800" dirty="0">
                <a:solidFill>
                  <a:schemeClr val="tx1"/>
                </a:solidFill>
              </a:endParaRPr>
            </a:p>
          </p:txBody>
        </p:sp>
        <p:cxnSp>
          <p:nvCxnSpPr>
            <p:cNvPr id="65" name="直接箭头连接符 64"/>
            <p:cNvCxnSpPr>
              <a:stCxn id="27" idx="3"/>
              <a:endCxn id="28" idx="1"/>
            </p:cNvCxnSpPr>
            <p:nvPr/>
          </p:nvCxnSpPr>
          <p:spPr bwMode="auto">
            <a:xfrm flipV="1">
              <a:off x="7040" y="9005"/>
              <a:ext cx="647" cy="0"/>
            </a:xfrm>
            <a:prstGeom prst="straightConnector1">
              <a:avLst/>
            </a:prstGeom>
            <a:ln>
              <a:headEnd type="none" w="med" len="med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8" name="直接箭头连接符 67"/>
            <p:cNvCxnSpPr>
              <a:stCxn id="14" idx="2"/>
              <a:endCxn id="27" idx="0"/>
            </p:cNvCxnSpPr>
            <p:nvPr/>
          </p:nvCxnSpPr>
          <p:spPr bwMode="auto">
            <a:xfrm>
              <a:off x="6377" y="7905"/>
              <a:ext cx="15" cy="509"/>
            </a:xfrm>
            <a:prstGeom prst="straightConnector1">
              <a:avLst/>
            </a:prstGeom>
            <a:ln>
              <a:headEnd type="none" w="med" len="med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71" name="文本框 70"/>
            <p:cNvSpPr txBox="1"/>
            <p:nvPr/>
          </p:nvSpPr>
          <p:spPr>
            <a:xfrm>
              <a:off x="7038" y="8335"/>
              <a:ext cx="675" cy="582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zh-CN" sz="1800" dirty="0" smtClean="0">
                  <a:solidFill>
                    <a:schemeClr val="tx1"/>
                  </a:solidFill>
                </a:rPr>
                <a:t>y</a:t>
              </a:r>
              <a:endParaRPr lang="zh-CN" altLang="en-US" sz="1800" dirty="0">
                <a:solidFill>
                  <a:schemeClr val="tx1"/>
                </a:solidFill>
              </a:endParaRPr>
            </a:p>
          </p:txBody>
        </p:sp>
        <p:cxnSp>
          <p:nvCxnSpPr>
            <p:cNvPr id="73" name="肘形连接符 72"/>
            <p:cNvCxnSpPr>
              <a:stCxn id="24" idx="2"/>
              <a:endCxn id="22" idx="2"/>
            </p:cNvCxnSpPr>
            <p:nvPr/>
          </p:nvCxnSpPr>
          <p:spPr bwMode="auto">
            <a:xfrm rot="5400000" flipH="1">
              <a:off x="14933" y="7041"/>
              <a:ext cx="55" cy="1783"/>
            </a:xfrm>
            <a:prstGeom prst="bentConnector3">
              <a:avLst>
                <a:gd name="adj1" fmla="val -654339"/>
              </a:avLst>
            </a:prstGeom>
            <a:ln>
              <a:headEnd type="none" w="med" len="med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4" name="肘形连接符 73"/>
            <p:cNvCxnSpPr>
              <a:stCxn id="20" idx="2"/>
              <a:endCxn id="19" idx="2"/>
            </p:cNvCxnSpPr>
            <p:nvPr/>
          </p:nvCxnSpPr>
          <p:spPr bwMode="auto">
            <a:xfrm rot="5400000" flipH="1">
              <a:off x="11297" y="6972"/>
              <a:ext cx="55" cy="1921"/>
            </a:xfrm>
            <a:prstGeom prst="bentConnector3">
              <a:avLst>
                <a:gd name="adj1" fmla="val -654339"/>
              </a:avLst>
            </a:prstGeom>
            <a:ln>
              <a:headEnd type="none" w="med" len="med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78" name="矩形 77"/>
            <p:cNvSpPr/>
            <p:nvPr/>
          </p:nvSpPr>
          <p:spPr bwMode="auto">
            <a:xfrm>
              <a:off x="7105" y="4047"/>
              <a:ext cx="1730" cy="1072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44958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6" charset="0"/>
                <a:buNone/>
              </a:pPr>
              <a:r>
                <a:rPr kumimoji="0" lang="en-US" altLang="zh-CN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6" charset="0"/>
                  <a:ea typeface="MS Gothic" panose="020B0609070205080204" charset="-128"/>
                </a:rPr>
                <a:t>Spec</a:t>
              </a:r>
              <a:r>
                <a:rPr kumimoji="0" lang="en-US" altLang="zh-CN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6" charset="0"/>
                  <a:ea typeface="MS Gothic" panose="020B0609070205080204" charset="-128"/>
                </a:rPr>
                <a:t> Text Contributions</a:t>
              </a:r>
              <a:endParaRPr kumimoji="0" lang="zh-CN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6" charset="0"/>
                <a:ea typeface="MS Gothic" panose="020B0609070205080204" charset="-128"/>
              </a:endParaRPr>
            </a:p>
          </p:txBody>
        </p:sp>
        <p:cxnSp>
          <p:nvCxnSpPr>
            <p:cNvPr id="86" name="直接箭头连接符 85"/>
            <p:cNvCxnSpPr>
              <a:stCxn id="90" idx="2"/>
              <a:endCxn id="16" idx="0"/>
            </p:cNvCxnSpPr>
            <p:nvPr/>
          </p:nvCxnSpPr>
          <p:spPr bwMode="auto">
            <a:xfrm flipH="1">
              <a:off x="8443" y="5599"/>
              <a:ext cx="7" cy="1179"/>
            </a:xfrm>
            <a:prstGeom prst="straightConnector1">
              <a:avLst/>
            </a:prstGeom>
            <a:ln>
              <a:headEnd type="none" w="med" len="med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89" name="矩形 88"/>
            <p:cNvSpPr/>
            <p:nvPr/>
          </p:nvSpPr>
          <p:spPr bwMode="auto">
            <a:xfrm>
              <a:off x="7345" y="4287"/>
              <a:ext cx="1730" cy="1072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44958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6" charset="0"/>
                <a:buNone/>
              </a:pPr>
              <a:r>
                <a:rPr kumimoji="0" lang="en-US" altLang="zh-CN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6" charset="0"/>
                  <a:ea typeface="MS Gothic" panose="020B0609070205080204" charset="-128"/>
                </a:rPr>
                <a:t>Spec</a:t>
              </a:r>
              <a:r>
                <a:rPr kumimoji="0" lang="en-US" altLang="zh-CN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6" charset="0"/>
                  <a:ea typeface="MS Gothic" panose="020B0609070205080204" charset="-128"/>
                </a:rPr>
                <a:t> Text Contributions</a:t>
              </a:r>
              <a:endParaRPr kumimoji="0" lang="zh-CN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6" charset="0"/>
                <a:ea typeface="MS Gothic" panose="020B0609070205080204" charset="-128"/>
              </a:endParaRPr>
            </a:p>
          </p:txBody>
        </p:sp>
        <p:sp>
          <p:nvSpPr>
            <p:cNvPr id="90" name="矩形 89"/>
            <p:cNvSpPr/>
            <p:nvPr/>
          </p:nvSpPr>
          <p:spPr bwMode="auto">
            <a:xfrm>
              <a:off x="7585" y="4527"/>
              <a:ext cx="1730" cy="1072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44958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6" charset="0"/>
                <a:buNone/>
              </a:pPr>
              <a:r>
                <a:rPr kumimoji="0" lang="en-US" altLang="zh-CN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6" charset="0"/>
                  <a:ea typeface="MS Gothic" panose="020B0609070205080204" charset="-128"/>
                </a:rPr>
                <a:t>Spec</a:t>
              </a:r>
              <a:r>
                <a:rPr kumimoji="0" lang="en-US" altLang="zh-CN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6" charset="0"/>
                  <a:ea typeface="MS Gothic" panose="020B0609070205080204" charset="-128"/>
                </a:rPr>
                <a:t> Text Contributions</a:t>
              </a:r>
              <a:endParaRPr kumimoji="0" lang="zh-CN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6" charset="0"/>
                <a:ea typeface="MS Gothic" panose="020B0609070205080204" charset="-128"/>
              </a:endParaRPr>
            </a:p>
          </p:txBody>
        </p:sp>
        <p:cxnSp>
          <p:nvCxnSpPr>
            <p:cNvPr id="80" name="肘形连接符 79"/>
            <p:cNvCxnSpPr>
              <a:stCxn id="14" idx="0"/>
              <a:endCxn id="78" idx="1"/>
            </p:cNvCxnSpPr>
            <p:nvPr/>
          </p:nvCxnSpPr>
          <p:spPr bwMode="auto">
            <a:xfrm rot="5400000" flipH="1" flipV="1">
              <a:off x="5616" y="5344"/>
              <a:ext cx="2250" cy="729"/>
            </a:xfrm>
            <a:prstGeom prst="bentConnector2">
              <a:avLst/>
            </a:prstGeom>
            <a:ln>
              <a:headEnd type="none" w="med" len="med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95" name="矩形 94"/>
            <p:cNvSpPr/>
            <p:nvPr/>
          </p:nvSpPr>
          <p:spPr bwMode="auto">
            <a:xfrm>
              <a:off x="1146" y="2694"/>
              <a:ext cx="1730" cy="1072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44958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6" charset="0"/>
                <a:buNone/>
              </a:pPr>
              <a:r>
                <a:rPr kumimoji="0" lang="en-US" altLang="zh-CN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6" charset="0"/>
                  <a:ea typeface="MS Gothic" panose="020B0609070205080204" charset="-128"/>
                </a:rPr>
                <a:t>Functional Requirements Document</a:t>
              </a:r>
              <a:endParaRPr kumimoji="0" lang="zh-CN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6" charset="0"/>
                <a:ea typeface="MS Gothic" panose="020B0609070205080204" charset="-128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6" charset="0"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6" charset="0"/>
            <a:ea typeface="MS Gothic" panose="020B060907020508020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6" charset="0"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6" charset="0"/>
            <a:ea typeface="MS Gothic" panose="020B0609070205080204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4000</Words>
  <Application>WPS 演示</Application>
  <PresentationFormat>宽屏</PresentationFormat>
  <Paragraphs>205</Paragraphs>
  <Slides>10</Slides>
  <Notes>9</Notes>
  <HiddenSlides>0</HiddenSlides>
  <MMClips>0</MMClips>
  <ScaleCrop>false</ScaleCrop>
  <HeadingPairs>
    <vt:vector size="8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21" baseType="lpstr">
      <vt:lpstr>Arial</vt:lpstr>
      <vt:lpstr>宋体</vt:lpstr>
      <vt:lpstr>Wingdings</vt:lpstr>
      <vt:lpstr>Times New Roman</vt:lpstr>
      <vt:lpstr>MS Gothic</vt:lpstr>
      <vt:lpstr>Arial Unicode MS</vt:lpstr>
      <vt:lpstr>MS PGothic</vt:lpstr>
      <vt:lpstr>微软雅黑</vt:lpstr>
      <vt:lpstr>Calibri</vt:lpstr>
      <vt:lpstr>Office 主题​​</vt:lpstr>
      <vt:lpstr>Word.Document.8</vt:lpstr>
      <vt:lpstr>TGbp Selection Procedure</vt:lpstr>
      <vt:lpstr>Abstract</vt:lpstr>
      <vt:lpstr>Background: IEEE Standard Develop Process Flow</vt:lpstr>
      <vt:lpstr>Change of Selection Procedure</vt:lpstr>
      <vt:lpstr>Functional Requirements Document</vt:lpstr>
      <vt:lpstr>Specification Framework Document</vt:lpstr>
      <vt:lpstr>Spec Draft document</vt:lpstr>
      <vt:lpstr>Comment and Selection Procedure Termination </vt:lpstr>
      <vt:lpstr>TGbp Selection Procedure Flowchart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Bo</dc:creator>
  <cp:category>Name, Affiliation</cp:category>
  <cp:lastModifiedBy>Bo Sun</cp:lastModifiedBy>
  <cp:revision>22</cp:revision>
  <cp:lastPrinted>2113-01-01T00:00:00Z</cp:lastPrinted>
  <dcterms:created xsi:type="dcterms:W3CDTF">2024-05-12T16:30:00Z</dcterms:created>
  <dcterms:modified xsi:type="dcterms:W3CDTF">2024-07-11T07:59:58Z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F8A90BF6784C4E54A0F2117303202FD0</vt:lpwstr>
  </property>
  <property fmtid="{D5CDD505-2E9C-101B-9397-08002B2CF9AE}" pid="3" name="KSOProductBuildVer">
    <vt:lpwstr>2052-11.8.2.12085</vt:lpwstr>
  </property>
</Properties>
</file>