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70" r:id="rId5"/>
    <p:sldId id="266" r:id="rId6"/>
    <p:sldId id="271" r:id="rId7"/>
    <p:sldId id="267" r:id="rId8"/>
    <p:sldId id="268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7" d="100"/>
          <a:sy n="77" d="100"/>
        </p:scale>
        <p:origin x="76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58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76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65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4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28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802.11-24/0897r0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05-05-0000-new-members-introduction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TGbp</a:t>
            </a:r>
            <a:r>
              <a:rPr lang="en-GB" dirty="0" smtClean="0"/>
              <a:t> Selection Procedure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20656"/>
              </p:ext>
            </p:extLst>
          </p:nvPr>
        </p:nvGraphicFramePr>
        <p:xfrm>
          <a:off x="996950" y="2419350"/>
          <a:ext cx="10250488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0439485" imgH="1347970" progId="Word.Document.8">
                  <p:embed/>
                </p:oleObj>
              </mc:Choice>
              <mc:Fallback>
                <p:oleObj name="Document" r:id="rId4" imgW="10439485" imgH="13479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250488" cy="1204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mentor.ieee.org/802.11/dcn/23/11-23-0005-05-0000-new-members-introduction.pptx</a:t>
            </a:r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This </a:t>
            </a:r>
            <a:r>
              <a:rPr lang="en-US" altLang="zh-CN" dirty="0"/>
              <a:t>document contains the selection procedure that will be followed by the IEEE </a:t>
            </a:r>
            <a:r>
              <a:rPr lang="en-US" altLang="zh-CN" dirty="0" smtClean="0"/>
              <a:t>802.11bp </a:t>
            </a:r>
            <a:r>
              <a:rPr lang="en-US" altLang="zh-CN" dirty="0"/>
              <a:t>Task Group.   </a:t>
            </a:r>
            <a:endParaRPr lang="en-US" altLang="zh-CN" dirty="0" smtClean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Once </a:t>
            </a:r>
            <a:r>
              <a:rPr lang="en-US" altLang="zh-CN" dirty="0"/>
              <a:t>adopted, this document will be executed and followed by the IEEE </a:t>
            </a:r>
            <a:r>
              <a:rPr lang="en-US" altLang="zh-CN" dirty="0" smtClean="0"/>
              <a:t>802.11bp </a:t>
            </a:r>
            <a:r>
              <a:rPr lang="en-US" altLang="zh-CN" dirty="0"/>
              <a:t>Task Group to allow the body to adopt Draft 1.0 of IEEE </a:t>
            </a:r>
            <a:r>
              <a:rPr lang="en-US" altLang="zh-CN" dirty="0" smtClean="0"/>
              <a:t>802.11bp.  </a:t>
            </a:r>
            <a:r>
              <a:rPr lang="en-US" altLang="zh-CN" dirty="0"/>
              <a:t>After adoption of Draft 1.0, the typical IEEE 802.11 Working Group balloting process will </a:t>
            </a:r>
            <a:r>
              <a:rPr lang="en-US" altLang="zh-CN" dirty="0" smtClean="0"/>
              <a:t>begin.</a:t>
            </a:r>
            <a:endParaRPr lang="en-US" altLang="zh-CN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Background: IEEE Standard Develop Process Flow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6092178"/>
            <a:ext cx="10361084" cy="433166"/>
          </a:xfrm>
          <a:ln/>
        </p:spPr>
        <p:txBody>
          <a:bodyPr/>
          <a:lstStyle/>
          <a:p>
            <a:pPr marL="0" indent="0"/>
            <a:r>
              <a:rPr lang="en-GB" sz="1800" dirty="0" smtClean="0"/>
              <a:t>Ref: 11-23/0005r5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grpSp>
        <p:nvGrpSpPr>
          <p:cNvPr id="3" name="组合 2"/>
          <p:cNvGrpSpPr/>
          <p:nvPr/>
        </p:nvGrpSpPr>
        <p:grpSpPr>
          <a:xfrm>
            <a:off x="1658943" y="1556792"/>
            <a:ext cx="9189585" cy="4512222"/>
            <a:chOff x="1658943" y="762001"/>
            <a:chExt cx="9009057" cy="5307013"/>
          </a:xfrm>
        </p:grpSpPr>
        <p:sp>
          <p:nvSpPr>
            <p:cNvPr id="7" name="Rounded Rectangle 13">
              <a:extLst>
                <a:ext uri="{FF2B5EF4-FFF2-40B4-BE49-F238E27FC236}">
                  <a16:creationId xmlns:a16="http://schemas.microsoft.com/office/drawing/2014/main" id="{96D4069B-E46A-48F8-B2AA-1A71A4777C85}"/>
                </a:ext>
              </a:extLst>
            </p:cNvPr>
            <p:cNvSpPr/>
            <p:nvPr/>
          </p:nvSpPr>
          <p:spPr bwMode="auto">
            <a:xfrm>
              <a:off x="7423150" y="762001"/>
              <a:ext cx="3244850" cy="2487613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000"/>
            </a:p>
          </p:txBody>
        </p:sp>
        <p:sp>
          <p:nvSpPr>
            <p:cNvPr id="8" name="Flowchart: Preparation 4">
              <a:extLst>
                <a:ext uri="{FF2B5EF4-FFF2-40B4-BE49-F238E27FC236}">
                  <a16:creationId xmlns:a16="http://schemas.microsoft.com/office/drawing/2014/main" id="{E07575A3-3B17-48EC-801D-25E806904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943" y="2066912"/>
              <a:ext cx="1295300" cy="609605"/>
            </a:xfrm>
            <a:prstGeom prst="flowChartPreparation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Idea!</a:t>
              </a:r>
            </a:p>
          </p:txBody>
        </p:sp>
        <p:sp>
          <p:nvSpPr>
            <p:cNvPr id="9" name="Flowchart: Process 5">
              <a:extLst>
                <a:ext uri="{FF2B5EF4-FFF2-40B4-BE49-F238E27FC236}">
                  <a16:creationId xmlns:a16="http://schemas.microsoft.com/office/drawing/2014/main" id="{F20B6260-EE74-4A9C-803E-F0DA60400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1332" y="3887773"/>
              <a:ext cx="990523" cy="838206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Project Approval Process</a:t>
              </a:r>
            </a:p>
          </p:txBody>
        </p:sp>
        <p:sp>
          <p:nvSpPr>
            <p:cNvPr id="10" name="Flowchart: Process 7">
              <a:extLst>
                <a:ext uri="{FF2B5EF4-FFF2-40B4-BE49-F238E27FC236}">
                  <a16:creationId xmlns:a16="http://schemas.microsoft.com/office/drawing/2014/main" id="{E820AA26-C161-471A-A11A-B9693CD22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923" y="3887773"/>
              <a:ext cx="1828658" cy="838206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Develop Draft Standard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(in Working Group)</a:t>
              </a:r>
            </a:p>
          </p:txBody>
        </p:sp>
        <p:sp>
          <p:nvSpPr>
            <p:cNvPr id="11" name="Flowchart: Process 8">
              <a:extLst>
                <a:ext uri="{FF2B5EF4-FFF2-40B4-BE49-F238E27FC236}">
                  <a16:creationId xmlns:a16="http://schemas.microsoft.com/office/drawing/2014/main" id="{6278AD0C-336E-4A04-BCA5-61DBE06FF33E}"/>
                </a:ext>
              </a:extLst>
            </p:cNvPr>
            <p:cNvSpPr/>
            <p:nvPr/>
          </p:nvSpPr>
          <p:spPr bwMode="auto">
            <a:xfrm>
              <a:off x="5583238" y="3900489"/>
              <a:ext cx="1371600" cy="814399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Arial" pitchFamily="28" charset="0"/>
                  <a:ea typeface="ＭＳ Ｐゴシック" pitchFamily="28" charset="-128"/>
                  <a:cs typeface="ＭＳ Ｐゴシック" pitchFamily="28" charset="-128"/>
                </a:rPr>
                <a:t>Standards Association Ballot</a:t>
              </a:r>
            </a:p>
          </p:txBody>
        </p:sp>
        <p:sp>
          <p:nvSpPr>
            <p:cNvPr id="12" name="Flowchart: Process 9">
              <a:extLst>
                <a:ext uri="{FF2B5EF4-FFF2-40B4-BE49-F238E27FC236}">
                  <a16:creationId xmlns:a16="http://schemas.microsoft.com/office/drawing/2014/main" id="{B1A1547E-8100-47FB-B170-6B6818BED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3499" y="3876682"/>
              <a:ext cx="1752464" cy="838206"/>
            </a:xfrm>
            <a:prstGeom prst="flowChartProcess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IEEE-SA Standards Board Approval Process</a:t>
              </a:r>
            </a:p>
          </p:txBody>
        </p:sp>
        <p:sp>
          <p:nvSpPr>
            <p:cNvPr id="13" name="Flowchart: Process 10">
              <a:extLst>
                <a:ext uri="{FF2B5EF4-FFF2-40B4-BE49-F238E27FC236}">
                  <a16:creationId xmlns:a16="http://schemas.microsoft.com/office/drawing/2014/main" id="{68720DE2-EAA9-4244-B89D-02CB01455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5033" y="3962386"/>
              <a:ext cx="1066717" cy="688980"/>
            </a:xfrm>
            <a:prstGeom prst="flowChartProcess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Publish Standard</a:t>
              </a:r>
            </a:p>
          </p:txBody>
        </p:sp>
        <p:cxnSp>
          <p:nvCxnSpPr>
            <p:cNvPr id="14" name="Straight Arrow Connector 12">
              <a:extLst>
                <a:ext uri="{FF2B5EF4-FFF2-40B4-BE49-F238E27FC236}">
                  <a16:creationId xmlns:a16="http://schemas.microsoft.com/office/drawing/2014/main" id="{C6120DA0-732A-40B7-B7CB-1E7AC1B87F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07128" y="2674159"/>
              <a:ext cx="0" cy="12192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4" descr="Maximum 4 Years">
              <a:extLst>
                <a:ext uri="{FF2B5EF4-FFF2-40B4-BE49-F238E27FC236}">
                  <a16:creationId xmlns:a16="http://schemas.microsoft.com/office/drawing/2014/main" id="{7760E85B-B1F7-41BE-A8FA-ADD72DAAFE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1855" y="3430569"/>
              <a:ext cx="628601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22">
              <a:extLst>
                <a:ext uri="{FF2B5EF4-FFF2-40B4-BE49-F238E27FC236}">
                  <a16:creationId xmlns:a16="http://schemas.microsoft.com/office/drawing/2014/main" id="{787CA08A-C77B-4A67-898C-EECB8D0969E3}"/>
                </a:ext>
              </a:extLst>
            </p:cNvPr>
            <p:cNvCxnSpPr>
              <a:cxnSpLocks noChangeShapeType="1"/>
              <a:stCxn id="9" idx="3"/>
              <a:endCxn id="10" idx="1"/>
            </p:cNvCxnSpPr>
            <p:nvPr/>
          </p:nvCxnSpPr>
          <p:spPr bwMode="auto">
            <a:xfrm>
              <a:off x="2801855" y="4306876"/>
              <a:ext cx="419068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Arrow Connector 40">
              <a:extLst>
                <a:ext uri="{FF2B5EF4-FFF2-40B4-BE49-F238E27FC236}">
                  <a16:creationId xmlns:a16="http://schemas.microsoft.com/office/drawing/2014/main" id="{843D90A6-CEE0-4542-9942-8A00C3C90C29}"/>
                </a:ext>
              </a:extLst>
            </p:cNvPr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>
              <a:off x="5049581" y="4306876"/>
              <a:ext cx="533657" cy="81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51">
              <a:extLst>
                <a:ext uri="{FF2B5EF4-FFF2-40B4-BE49-F238E27FC236}">
                  <a16:creationId xmlns:a16="http://schemas.microsoft.com/office/drawing/2014/main" id="{6C834267-E0A9-4C7E-9F48-D4CC73BEB58E}"/>
                </a:ext>
              </a:extLst>
            </p:cNvPr>
            <p:cNvCxnSpPr>
              <a:cxnSpLocks noChangeShapeType="1"/>
              <a:stCxn id="11" idx="3"/>
              <a:endCxn id="12" idx="1"/>
            </p:cNvCxnSpPr>
            <p:nvPr/>
          </p:nvCxnSpPr>
          <p:spPr bwMode="auto">
            <a:xfrm flipV="1">
              <a:off x="6954838" y="4295785"/>
              <a:ext cx="418661" cy="1190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Rectangle 67">
              <a:extLst>
                <a:ext uri="{FF2B5EF4-FFF2-40B4-BE49-F238E27FC236}">
                  <a16:creationId xmlns:a16="http://schemas.microsoft.com/office/drawing/2014/main" id="{30F9A708-0BE7-4858-9948-C03FA1300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7" y="3130577"/>
              <a:ext cx="1275001" cy="30637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Arial" panose="020B0604020202020204" pitchFamily="34" charset="0"/>
                  <a:ea typeface="MS PGothic" panose="020B0600070205080204" pitchFamily="34" charset="-128"/>
                </a:rPr>
                <a:t>~ 4 years</a:t>
              </a:r>
            </a:p>
          </p:txBody>
        </p:sp>
        <p:cxnSp>
          <p:nvCxnSpPr>
            <p:cNvPr id="20" name="Straight Arrow Connector 75">
              <a:extLst>
                <a:ext uri="{FF2B5EF4-FFF2-40B4-BE49-F238E27FC236}">
                  <a16:creationId xmlns:a16="http://schemas.microsoft.com/office/drawing/2014/main" id="{2BEBC986-F845-4CD2-AAE2-0F941CE770D0}"/>
                </a:ext>
              </a:extLst>
            </p:cNvPr>
            <p:cNvCxnSpPr>
              <a:cxnSpLocks noChangeShapeType="1"/>
              <a:stCxn id="12" idx="3"/>
              <a:endCxn id="13" idx="1"/>
            </p:cNvCxnSpPr>
            <p:nvPr/>
          </p:nvCxnSpPr>
          <p:spPr bwMode="auto">
            <a:xfrm>
              <a:off x="9125963" y="4295786"/>
              <a:ext cx="419070" cy="1109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Flowchart: Process 96">
              <a:extLst>
                <a:ext uri="{FF2B5EF4-FFF2-40B4-BE49-F238E27FC236}">
                  <a16:creationId xmlns:a16="http://schemas.microsoft.com/office/drawing/2014/main" id="{6A45999D-557C-4D25-B18E-2B48369DD31D}"/>
                </a:ext>
              </a:extLst>
            </p:cNvPr>
            <p:cNvSpPr/>
            <p:nvPr/>
          </p:nvSpPr>
          <p:spPr bwMode="auto">
            <a:xfrm>
              <a:off x="4287838" y="5459414"/>
              <a:ext cx="3200400" cy="609600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rgbClr val="002060"/>
                  </a:solidFill>
                  <a:latin typeface="Arial" pitchFamily="28" charset="0"/>
                  <a:ea typeface="ＭＳ Ｐゴシック" pitchFamily="28" charset="-128"/>
                  <a:cs typeface="ＭＳ Ｐゴシック" pitchFamily="28" charset="-128"/>
                </a:rPr>
                <a:t>Revise or Withdraw Standards</a:t>
              </a:r>
            </a:p>
          </p:txBody>
        </p:sp>
        <p:cxnSp>
          <p:nvCxnSpPr>
            <p:cNvPr id="22" name="Elbow Connector 131">
              <a:extLst>
                <a:ext uri="{FF2B5EF4-FFF2-40B4-BE49-F238E27FC236}">
                  <a16:creationId xmlns:a16="http://schemas.microsoft.com/office/drawing/2014/main" id="{288905D3-9DEF-496F-A083-E60BD887D3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2307326" y="4725979"/>
              <a:ext cx="1981047" cy="1038233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hape 137">
              <a:extLst>
                <a:ext uri="{FF2B5EF4-FFF2-40B4-BE49-F238E27FC236}">
                  <a16:creationId xmlns:a16="http://schemas.microsoft.com/office/drawing/2014/main" id="{B5D768AC-A277-4830-966C-49AFD18AA6CD}"/>
                </a:ext>
              </a:extLst>
            </p:cNvPr>
            <p:cNvCxnSpPr>
              <a:cxnSpLocks noChangeShapeType="1"/>
              <a:stCxn id="13" idx="2"/>
              <a:endCxn id="21" idx="3"/>
            </p:cNvCxnSpPr>
            <p:nvPr/>
          </p:nvCxnSpPr>
          <p:spPr bwMode="auto">
            <a:xfrm rot="5400000">
              <a:off x="8226669" y="3912490"/>
              <a:ext cx="1112845" cy="2590599"/>
            </a:xfrm>
            <a:prstGeom prst="bentConnector2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142">
              <a:extLst>
                <a:ext uri="{FF2B5EF4-FFF2-40B4-BE49-F238E27FC236}">
                  <a16:creationId xmlns:a16="http://schemas.microsoft.com/office/drawing/2014/main" id="{8D918437-1079-4983-A54D-1C87A35F2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0214" y="5487985"/>
              <a:ext cx="1738177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Maximum of 10 years</a:t>
              </a:r>
            </a:p>
          </p:txBody>
        </p:sp>
        <p:sp>
          <p:nvSpPr>
            <p:cNvPr id="25" name="Flowchart: Process 24">
              <a:extLst>
                <a:ext uri="{FF2B5EF4-FFF2-40B4-BE49-F238E27FC236}">
                  <a16:creationId xmlns:a16="http://schemas.microsoft.com/office/drawing/2014/main" id="{49E04540-A7E9-493D-93DB-425554EAB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956" y="882125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Decide / Choose Technology</a:t>
              </a:r>
            </a:p>
          </p:txBody>
        </p:sp>
        <p:sp>
          <p:nvSpPr>
            <p:cNvPr id="26" name="Flowchart: Process 25">
              <a:extLst>
                <a:ext uri="{FF2B5EF4-FFF2-40B4-BE49-F238E27FC236}">
                  <a16:creationId xmlns:a16="http://schemas.microsoft.com/office/drawing/2014/main" id="{BB3C6DA0-7F57-4A7F-A1EE-BBD55962A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956" y="1263127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Write / update a Draft</a:t>
              </a:r>
            </a:p>
          </p:txBody>
        </p:sp>
        <p:sp>
          <p:nvSpPr>
            <p:cNvPr id="27" name="Flowchart: Process 26">
              <a:extLst>
                <a:ext uri="{FF2B5EF4-FFF2-40B4-BE49-F238E27FC236}">
                  <a16:creationId xmlns:a16="http://schemas.microsoft.com/office/drawing/2014/main" id="{B030DED5-D845-4506-9357-CF477FC5C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956" y="1637756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Letter Ballot Draft</a:t>
              </a:r>
            </a:p>
          </p:txBody>
        </p:sp>
        <p:sp>
          <p:nvSpPr>
            <p:cNvPr id="28" name="Flowchart: Process 27">
              <a:extLst>
                <a:ext uri="{FF2B5EF4-FFF2-40B4-BE49-F238E27FC236}">
                  <a16:creationId xmlns:a16="http://schemas.microsoft.com/office/drawing/2014/main" id="{6F3074C8-36C4-48FC-A41A-8602559DB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956" y="2025133"/>
              <a:ext cx="2285824" cy="279915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" panose="020B0604020202020204" pitchFamily="34" charset="0"/>
                  <a:ea typeface="MS PGothic" panose="020B0600070205080204" pitchFamily="34" charset="-128"/>
                </a:rPr>
                <a:t>Resolve Comments</a:t>
              </a:r>
            </a:p>
          </p:txBody>
        </p:sp>
        <p:sp>
          <p:nvSpPr>
            <p:cNvPr id="29" name="Diamond 3">
              <a:extLst>
                <a:ext uri="{FF2B5EF4-FFF2-40B4-BE49-F238E27FC236}">
                  <a16:creationId xmlns:a16="http://schemas.microsoft.com/office/drawing/2014/main" id="{C8B66607-2AE7-4E68-BAA0-C6859A3908C0}"/>
                </a:ext>
              </a:extLst>
            </p:cNvPr>
            <p:cNvSpPr/>
            <p:nvPr/>
          </p:nvSpPr>
          <p:spPr bwMode="auto">
            <a:xfrm>
              <a:off x="8697913" y="2428876"/>
              <a:ext cx="779462" cy="669925"/>
            </a:xfrm>
            <a:prstGeom prst="diamond">
              <a:avLst/>
            </a:prstGeom>
            <a:solidFill>
              <a:srgbClr val="FFFFCC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500" dirty="0">
                  <a:solidFill>
                    <a:schemeClr val="tx1"/>
                  </a:solidFill>
                </a:rPr>
                <a:t>Done?</a:t>
              </a:r>
            </a:p>
          </p:txBody>
        </p:sp>
        <p:cxnSp>
          <p:nvCxnSpPr>
            <p:cNvPr id="30" name="Elbow Connector 7">
              <a:extLst>
                <a:ext uri="{FF2B5EF4-FFF2-40B4-BE49-F238E27FC236}">
                  <a16:creationId xmlns:a16="http://schemas.microsoft.com/office/drawing/2014/main" id="{0CAC6AB9-0521-4582-A9BD-5289AEFB038F}"/>
                </a:ext>
              </a:extLst>
            </p:cNvPr>
            <p:cNvCxnSpPr>
              <a:stCxn id="29" idx="3"/>
              <a:endCxn id="26" idx="3"/>
            </p:cNvCxnSpPr>
            <p:nvPr/>
          </p:nvCxnSpPr>
          <p:spPr bwMode="auto">
            <a:xfrm flipV="1">
              <a:off x="9477375" y="1403351"/>
              <a:ext cx="754063" cy="1360488"/>
            </a:xfrm>
            <a:prstGeom prst="bentConnector3">
              <a:avLst>
                <a:gd name="adj1" fmla="val 130357"/>
              </a:avLst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11">
              <a:extLst>
                <a:ext uri="{FF2B5EF4-FFF2-40B4-BE49-F238E27FC236}">
                  <a16:creationId xmlns:a16="http://schemas.microsoft.com/office/drawing/2014/main" id="{4AB3B4E0-E29C-408C-BF38-373649245A8B}"/>
                </a:ext>
              </a:extLst>
            </p:cNvPr>
            <p:cNvCxnSpPr>
              <a:stCxn id="25" idx="2"/>
              <a:endCxn id="26" idx="0"/>
            </p:cNvCxnSpPr>
            <p:nvPr/>
          </p:nvCxnSpPr>
          <p:spPr bwMode="auto">
            <a:xfrm>
              <a:off x="9088438" y="1162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7">
              <a:extLst>
                <a:ext uri="{FF2B5EF4-FFF2-40B4-BE49-F238E27FC236}">
                  <a16:creationId xmlns:a16="http://schemas.microsoft.com/office/drawing/2014/main" id="{3265DF22-EED7-42A9-BC7A-C00E99CED063}"/>
                </a:ext>
              </a:extLst>
            </p:cNvPr>
            <p:cNvCxnSpPr/>
            <p:nvPr/>
          </p:nvCxnSpPr>
          <p:spPr bwMode="auto">
            <a:xfrm>
              <a:off x="9088438" y="1543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8">
              <a:extLst>
                <a:ext uri="{FF2B5EF4-FFF2-40B4-BE49-F238E27FC236}">
                  <a16:creationId xmlns:a16="http://schemas.microsoft.com/office/drawing/2014/main" id="{0163F2AA-E9ED-48B3-B385-1489964A874E}"/>
                </a:ext>
              </a:extLst>
            </p:cNvPr>
            <p:cNvCxnSpPr/>
            <p:nvPr/>
          </p:nvCxnSpPr>
          <p:spPr bwMode="auto">
            <a:xfrm>
              <a:off x="9091613" y="1924051"/>
              <a:ext cx="0" cy="101600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9">
              <a:extLst>
                <a:ext uri="{FF2B5EF4-FFF2-40B4-BE49-F238E27FC236}">
                  <a16:creationId xmlns:a16="http://schemas.microsoft.com/office/drawing/2014/main" id="{A0F9BD90-1960-4B77-A5DB-C7167F83C989}"/>
                </a:ext>
              </a:extLst>
            </p:cNvPr>
            <p:cNvCxnSpPr>
              <a:endCxn id="29" idx="0"/>
            </p:cNvCxnSpPr>
            <p:nvPr/>
          </p:nvCxnSpPr>
          <p:spPr bwMode="auto">
            <a:xfrm flipH="1">
              <a:off x="9088438" y="2305051"/>
              <a:ext cx="3175" cy="123825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41">
              <a:extLst>
                <a:ext uri="{FF2B5EF4-FFF2-40B4-BE49-F238E27FC236}">
                  <a16:creationId xmlns:a16="http://schemas.microsoft.com/office/drawing/2014/main" id="{683AE950-6EC7-4E5E-B6BD-198642E6DA7B}"/>
                </a:ext>
              </a:extLst>
            </p:cNvPr>
            <p:cNvCxnSpPr/>
            <p:nvPr/>
          </p:nvCxnSpPr>
          <p:spPr bwMode="auto">
            <a:xfrm flipH="1">
              <a:off x="9085263" y="3098801"/>
              <a:ext cx="3175" cy="123825"/>
            </a:xfrm>
            <a:prstGeom prst="straightConnector1">
              <a:avLst/>
            </a:prstGeom>
            <a:ln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3">
              <a:extLst>
                <a:ext uri="{FF2B5EF4-FFF2-40B4-BE49-F238E27FC236}">
                  <a16:creationId xmlns:a16="http://schemas.microsoft.com/office/drawing/2014/main" id="{8F9DA6B6-D396-4EFC-A19C-AB555E7B8926}"/>
                </a:ext>
              </a:extLst>
            </p:cNvPr>
            <p:cNvCxnSpPr/>
            <p:nvPr/>
          </p:nvCxnSpPr>
          <p:spPr bwMode="auto">
            <a:xfrm flipV="1">
              <a:off x="3221038" y="1403351"/>
              <a:ext cx="4202112" cy="24844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0">
              <a:extLst>
                <a:ext uri="{FF2B5EF4-FFF2-40B4-BE49-F238E27FC236}">
                  <a16:creationId xmlns:a16="http://schemas.microsoft.com/office/drawing/2014/main" id="{CEE9DEA6-9C40-4748-B79E-D6E89E225EC4}"/>
                </a:ext>
              </a:extLst>
            </p:cNvPr>
            <p:cNvCxnSpPr/>
            <p:nvPr/>
          </p:nvCxnSpPr>
          <p:spPr bwMode="auto">
            <a:xfrm flipV="1">
              <a:off x="5049838" y="3235326"/>
              <a:ext cx="2895600" cy="6524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of Selection Procedure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/>
              <a:t>The TG may change the selection procedure with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</a:t>
            </a:r>
            <a:r>
              <a:rPr lang="en-US" altLang="zh-CN" dirty="0" smtClean="0"/>
              <a:t>vote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Note, </a:t>
            </a:r>
            <a:r>
              <a:rPr lang="en-US" altLang="zh-CN" dirty="0" smtClean="0"/>
              <a:t>unless </a:t>
            </a:r>
            <a:r>
              <a:rPr lang="en-US" altLang="zh-CN" dirty="0"/>
              <a:t>specified otherwise, the votes referenced in this selection procedure require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TG approval (i.e. affirmative votes from 75% of the 802.11 voting members present during the voting that vote either YES or NO).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41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Requirements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shall adopt, through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vote, a Functional Requirements document that must be met by the proposed </a:t>
            </a:r>
            <a:r>
              <a:rPr lang="en-US" altLang="zh-CN" dirty="0" smtClean="0"/>
              <a:t>specification.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Functional Requirements document may be modified at any time by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vote.</a:t>
            </a:r>
            <a:endParaRPr lang="zh-CN" altLang="zh-CN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903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Framework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shall create a Specification Framework document that outlines the main functional blocks of the proposed specification.  </a:t>
            </a:r>
            <a:endParaRPr lang="en-US" altLang="zh-CN" dirty="0"/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Specification Framework document shall be created by incorporating individual functional blocks </a:t>
            </a:r>
            <a:r>
              <a:rPr lang="en-US" altLang="zh-CN" dirty="0" smtClean="0"/>
              <a:t>from technical submissions that </a:t>
            </a:r>
            <a:r>
              <a:rPr lang="en-US" altLang="zh-CN" dirty="0"/>
              <a:t>have been approved by a </a:t>
            </a:r>
            <a:r>
              <a:rPr lang="en-US" altLang="zh-CN" dirty="0" smtClean="0"/>
              <a:t>motion at 75</a:t>
            </a:r>
            <a:r>
              <a:rPr lang="en-US" altLang="zh-CN" dirty="0"/>
              <a:t>% approval vote.</a:t>
            </a:r>
            <a:endParaRPr lang="zh-CN" altLang="zh-CN" dirty="0"/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may at any time form </a:t>
            </a:r>
            <a:r>
              <a:rPr lang="en-US" altLang="zh-CN" dirty="0" smtClean="0"/>
              <a:t>ad </a:t>
            </a:r>
            <a:r>
              <a:rPr lang="en-US" altLang="zh-CN" dirty="0"/>
              <a:t>hoc </a:t>
            </a:r>
            <a:r>
              <a:rPr lang="en-US" altLang="zh-CN" dirty="0" smtClean="0"/>
              <a:t>groups which will work in parallel.</a:t>
            </a:r>
            <a:endParaRPr lang="zh-CN" altLang="zh-CN" dirty="0"/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The Specification Framework document may be modified at any time </a:t>
            </a:r>
            <a:r>
              <a:rPr lang="en-US" altLang="zh-CN" dirty="0" smtClean="0"/>
              <a:t>with a motion at </a:t>
            </a:r>
            <a:r>
              <a:rPr lang="en-US" altLang="zh-CN" dirty="0"/>
              <a:t>75% approval vote</a:t>
            </a:r>
            <a:endParaRPr lang="zh-CN" altLang="zh-CN" dirty="0"/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The TG editor is responsible for maintaining the Specification Framework document</a:t>
            </a:r>
            <a:endParaRPr lang="zh-CN" altLang="zh-CN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510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 Draft document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TG editor is responsible for maintaining the </a:t>
            </a:r>
            <a:r>
              <a:rPr lang="en-US" altLang="zh-CN" dirty="0" smtClean="0"/>
              <a:t>802.11bp Spec Draft document (till </a:t>
            </a:r>
            <a:r>
              <a:rPr lang="en-US" altLang="zh-CN" dirty="0"/>
              <a:t>the text of the Draft 1.0 Amendment</a:t>
            </a:r>
            <a:r>
              <a:rPr lang="en-US" altLang="zh-CN" dirty="0" smtClean="0"/>
              <a:t>) during the selection procedure.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The 802.11bp Spec Draft document </a:t>
            </a:r>
            <a:r>
              <a:rPr lang="en-US" altLang="zh-CN" dirty="0"/>
              <a:t>shall be created by incorporating individual spec text contributions that have been approved </a:t>
            </a:r>
            <a:r>
              <a:rPr lang="en-US" altLang="zh-CN" dirty="0" smtClean="0"/>
              <a:t>with a motion at </a:t>
            </a:r>
            <a:r>
              <a:rPr lang="en-US" altLang="zh-CN" dirty="0"/>
              <a:t>75% approval vote</a:t>
            </a:r>
            <a:endParaRPr lang="zh-CN" altLang="zh-CN" dirty="0"/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In case of multiple contributions addressing the same spec framework elements, </a:t>
            </a:r>
            <a:r>
              <a:rPr lang="en-US" altLang="zh-CN" dirty="0" smtClean="0"/>
              <a:t>TG </a:t>
            </a:r>
            <a:r>
              <a:rPr lang="en-US" altLang="zh-CN" dirty="0"/>
              <a:t>straw-polling and </a:t>
            </a:r>
            <a:r>
              <a:rPr lang="en-US" altLang="zh-CN" dirty="0" smtClean="0"/>
              <a:t>motions </a:t>
            </a:r>
            <a:r>
              <a:rPr lang="en-US" altLang="zh-CN" dirty="0"/>
              <a:t>will guide the editor regarding which Spec Text Contribution to use </a:t>
            </a:r>
            <a:endParaRPr lang="zh-CN" altLang="zh-CN" dirty="0"/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The </a:t>
            </a:r>
            <a:r>
              <a:rPr lang="en-US" altLang="zh-CN" dirty="0" smtClean="0"/>
              <a:t>802.11bp Spec Draft document </a:t>
            </a:r>
            <a:r>
              <a:rPr lang="en-US" altLang="zh-CN" dirty="0"/>
              <a:t>may be modified at any time </a:t>
            </a:r>
            <a:r>
              <a:rPr lang="en-US" altLang="zh-CN" dirty="0" smtClean="0"/>
              <a:t>with a motion at 75</a:t>
            </a:r>
            <a:r>
              <a:rPr lang="en-US" altLang="zh-CN" dirty="0"/>
              <a:t>% approval vote</a:t>
            </a:r>
            <a:endParaRPr lang="zh-CN" altLang="zh-CN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235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 and Selection Procedure Termination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zh-CN" dirty="0"/>
              <a:t>The TG may decide to conduct an internal TG review and </a:t>
            </a:r>
            <a:r>
              <a:rPr lang="en-US" altLang="zh-CN" dirty="0" smtClean="0"/>
              <a:t>WG comment collection (CC) </a:t>
            </a:r>
            <a:r>
              <a:rPr lang="en-US" altLang="zh-CN" dirty="0"/>
              <a:t>process, before the document is sent out to WG Letter Ballot</a:t>
            </a:r>
            <a:r>
              <a:rPr lang="en-US" altLang="zh-CN" dirty="0" smtClean="0"/>
              <a:t>.</a:t>
            </a:r>
          </a:p>
          <a:p>
            <a:pPr lvl="0">
              <a:buFont typeface="Times New Roman" pitchFamily="16" charset="0"/>
              <a:buChar char="•"/>
            </a:pPr>
            <a:endParaRPr lang="zh-CN" altLang="zh-CN" dirty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selection procedure terminates when a motion </a:t>
            </a:r>
            <a:r>
              <a:rPr lang="en-US" altLang="zh-CN" dirty="0" smtClean="0"/>
              <a:t>stating or equal to: </a:t>
            </a:r>
            <a:r>
              <a:rPr lang="en-US" altLang="zh-CN" dirty="0"/>
              <a:t>‘The </a:t>
            </a:r>
            <a:r>
              <a:rPr lang="en-US" altLang="zh-CN" dirty="0" smtClean="0"/>
              <a:t>802.11bp Spec Draft document </a:t>
            </a:r>
            <a:r>
              <a:rPr lang="en-US" altLang="zh-CN" dirty="0"/>
              <a:t>is complete and coherent enough for WG Letter Ballot” is approved by a 75% approval vote. </a:t>
            </a: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518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矩形 93"/>
          <p:cNvSpPr/>
          <p:nvPr/>
        </p:nvSpPr>
        <p:spPr bwMode="auto">
          <a:xfrm>
            <a:off x="426662" y="2485096"/>
            <a:ext cx="1700514" cy="2807856"/>
          </a:xfrm>
          <a:prstGeom prst="rect">
            <a:avLst/>
          </a:prstGeom>
          <a:ln w="12700"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Selection Procedure Flowchart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(Sanechips)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1126391" y="3307100"/>
            <a:ext cx="0" cy="7811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 bwMode="auto">
          <a:xfrm>
            <a:off x="622335" y="2606285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738568" y="2726364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22335" y="4068296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38568" y="4188375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854802" y="4308453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Spec Framework text proposal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菱形 12"/>
          <p:cNvSpPr/>
          <p:nvPr/>
        </p:nvSpPr>
        <p:spPr bwMode="auto">
          <a:xfrm>
            <a:off x="2324841" y="4303850"/>
            <a:ext cx="823793" cy="750707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75%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499968" y="4338785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Spec Framework document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79576" y="3759574"/>
            <a:ext cx="1081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Add to spec framework</a:t>
            </a:r>
            <a:r>
              <a:rPr lang="en-US" altLang="zh-CN" sz="1100" dirty="0">
                <a:solidFill>
                  <a:schemeClr val="tx1"/>
                </a:solidFill>
              </a:rPr>
              <a:t>?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菱形 15"/>
          <p:cNvSpPr/>
          <p:nvPr/>
        </p:nvSpPr>
        <p:spPr bwMode="auto">
          <a:xfrm>
            <a:off x="4949693" y="4303850"/>
            <a:ext cx="823793" cy="750707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75%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67536" y="3759574"/>
            <a:ext cx="1664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Complete enough for spec text development?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124820" y="4338785"/>
            <a:ext cx="913104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Detailed Spec text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菱形 19"/>
          <p:cNvSpPr/>
          <p:nvPr/>
        </p:nvSpPr>
        <p:spPr bwMode="auto">
          <a:xfrm>
            <a:off x="7389258" y="4303850"/>
            <a:ext cx="823793" cy="750707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75%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959039" y="3759574"/>
            <a:ext cx="1664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Spec draft addresses SFD &amp; ready for WG CC?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8564385" y="4338785"/>
            <a:ext cx="73835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WG CC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菱形 23"/>
          <p:cNvSpPr/>
          <p:nvPr/>
        </p:nvSpPr>
        <p:spPr bwMode="auto">
          <a:xfrm>
            <a:off x="9654070" y="4303850"/>
            <a:ext cx="823793" cy="750707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75%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320407" y="3759574"/>
            <a:ext cx="1664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Spec draft ready for WG Letter Ballot?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10829200" y="4338785"/>
            <a:ext cx="73835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WG LB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菱形 26"/>
          <p:cNvSpPr/>
          <p:nvPr/>
        </p:nvSpPr>
        <p:spPr bwMode="auto">
          <a:xfrm>
            <a:off x="3646671" y="5342589"/>
            <a:ext cx="823793" cy="750707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75%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881180" y="5377524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Remove from SFD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89599" y="5502498"/>
            <a:ext cx="1081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Remove feature from SFD?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9" idx="2"/>
            <a:endCxn id="12" idx="0"/>
          </p:cNvCxnSpPr>
          <p:nvPr/>
        </p:nvCxnSpPr>
        <p:spPr bwMode="auto">
          <a:xfrm>
            <a:off x="1403998" y="3527278"/>
            <a:ext cx="0" cy="7811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 bwMode="auto">
          <a:xfrm>
            <a:off x="1287763" y="3406330"/>
            <a:ext cx="0" cy="7811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854802" y="2846442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Technical Contribution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直接箭头连接符 33"/>
          <p:cNvCxnSpPr>
            <a:stCxn id="12" idx="3"/>
          </p:cNvCxnSpPr>
          <p:nvPr/>
        </p:nvCxnSpPr>
        <p:spPr bwMode="auto">
          <a:xfrm>
            <a:off x="1953193" y="4648871"/>
            <a:ext cx="371648" cy="62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 bwMode="auto">
          <a:xfrm flipV="1">
            <a:off x="3148634" y="4679203"/>
            <a:ext cx="35133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 bwMode="auto">
          <a:xfrm flipV="1">
            <a:off x="5773486" y="4679203"/>
            <a:ext cx="35133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 bwMode="auto">
          <a:xfrm>
            <a:off x="7037924" y="4679203"/>
            <a:ext cx="35133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 bwMode="auto">
          <a:xfrm flipV="1">
            <a:off x="8213051" y="4679203"/>
            <a:ext cx="35133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 bwMode="auto">
          <a:xfrm>
            <a:off x="9302736" y="4679203"/>
            <a:ext cx="35133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 bwMode="auto">
          <a:xfrm flipV="1">
            <a:off x="10477863" y="4679203"/>
            <a:ext cx="351337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文本框 60"/>
          <p:cNvSpPr txBox="1"/>
          <p:nvPr/>
        </p:nvSpPr>
        <p:spPr>
          <a:xfrm>
            <a:off x="3062869" y="4253099"/>
            <a:ext cx="4284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703254" y="4247831"/>
            <a:ext cx="4284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135937" y="4224048"/>
            <a:ext cx="4284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0415087" y="4224048"/>
            <a:ext cx="4284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65" name="直接箭头连接符 64"/>
          <p:cNvCxnSpPr>
            <a:stCxn id="27" idx="3"/>
            <a:endCxn id="28" idx="1"/>
          </p:cNvCxnSpPr>
          <p:nvPr/>
        </p:nvCxnSpPr>
        <p:spPr bwMode="auto">
          <a:xfrm flipV="1">
            <a:off x="4470464" y="5717942"/>
            <a:ext cx="410716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14" idx="2"/>
            <a:endCxn id="27" idx="0"/>
          </p:cNvCxnSpPr>
          <p:nvPr/>
        </p:nvCxnSpPr>
        <p:spPr bwMode="auto">
          <a:xfrm>
            <a:off x="4049164" y="5019621"/>
            <a:ext cx="9404" cy="32296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4469284" y="5292952"/>
            <a:ext cx="4284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y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73" name="肘形连接符 72"/>
          <p:cNvCxnSpPr>
            <a:stCxn id="24" idx="2"/>
            <a:endCxn id="22" idx="2"/>
          </p:cNvCxnSpPr>
          <p:nvPr/>
        </p:nvCxnSpPr>
        <p:spPr bwMode="auto">
          <a:xfrm rot="5400000" flipH="1">
            <a:off x="9482296" y="4470886"/>
            <a:ext cx="34936" cy="1132406"/>
          </a:xfrm>
          <a:prstGeom prst="bentConnector3">
            <a:avLst>
              <a:gd name="adj1" fmla="val -65433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肘形连接符 73"/>
          <p:cNvCxnSpPr>
            <a:stCxn id="20" idx="2"/>
            <a:endCxn id="19" idx="2"/>
          </p:cNvCxnSpPr>
          <p:nvPr/>
        </p:nvCxnSpPr>
        <p:spPr bwMode="auto">
          <a:xfrm rot="5400000" flipH="1">
            <a:off x="7173796" y="4427198"/>
            <a:ext cx="34936" cy="1219783"/>
          </a:xfrm>
          <a:prstGeom prst="bentConnector3">
            <a:avLst>
              <a:gd name="adj1" fmla="val -65433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矩形 77"/>
          <p:cNvSpPr/>
          <p:nvPr/>
        </p:nvSpPr>
        <p:spPr bwMode="auto">
          <a:xfrm>
            <a:off x="4511824" y="2569861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Spec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Text Contributions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6" name="直接箭头连接符 85"/>
          <p:cNvCxnSpPr>
            <a:stCxn id="90" idx="2"/>
            <a:endCxn id="16" idx="0"/>
          </p:cNvCxnSpPr>
          <p:nvPr/>
        </p:nvCxnSpPr>
        <p:spPr bwMode="auto">
          <a:xfrm flipH="1">
            <a:off x="5361590" y="3555497"/>
            <a:ext cx="4230" cy="7483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矩形 88"/>
          <p:cNvSpPr/>
          <p:nvPr/>
        </p:nvSpPr>
        <p:spPr bwMode="auto">
          <a:xfrm>
            <a:off x="4664224" y="2722261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Spec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Text Contributions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4816624" y="2874661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Spec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Text Contributions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0" name="肘形连接符 79"/>
          <p:cNvCxnSpPr>
            <a:stCxn id="14" idx="0"/>
            <a:endCxn id="78" idx="1"/>
          </p:cNvCxnSpPr>
          <p:nvPr/>
        </p:nvCxnSpPr>
        <p:spPr bwMode="auto">
          <a:xfrm rot="5400000" flipH="1" flipV="1">
            <a:off x="3566241" y="3393202"/>
            <a:ext cx="1428506" cy="462660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 bwMode="auto">
          <a:xfrm>
            <a:off x="727723" y="1710953"/>
            <a:ext cx="1098391" cy="6808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Functional Requirements Document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223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</TotalTime>
  <Words>809</Words>
  <Application>Microsoft Office PowerPoint</Application>
  <PresentationFormat>宽屏</PresentationFormat>
  <Paragraphs>142</Paragraphs>
  <Slides>10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MS PGothic</vt:lpstr>
      <vt:lpstr>MS PGothic</vt:lpstr>
      <vt:lpstr>Arial</vt:lpstr>
      <vt:lpstr>Times New Roman</vt:lpstr>
      <vt:lpstr>Office 主题​​</vt:lpstr>
      <vt:lpstr>Microsoft Word 97 - 2003 文档</vt:lpstr>
      <vt:lpstr>TGbp Selection Procedure</vt:lpstr>
      <vt:lpstr>Abstract</vt:lpstr>
      <vt:lpstr>Background: IEEE Standard Develop Process Flow</vt:lpstr>
      <vt:lpstr>Change of Selection Procedure</vt:lpstr>
      <vt:lpstr>Functional Requirements Document</vt:lpstr>
      <vt:lpstr>Specification Framework Document</vt:lpstr>
      <vt:lpstr>Spec Draft document</vt:lpstr>
      <vt:lpstr>Comment and Selection Procedure Termination </vt:lpstr>
      <vt:lpstr>TGbp Selection Procedure Flowchart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Bo</dc:creator>
  <cp:keywords/>
  <cp:lastModifiedBy>Bo</cp:lastModifiedBy>
  <cp:revision>19</cp:revision>
  <cp:lastPrinted>1601-01-01T00:00:00Z</cp:lastPrinted>
  <dcterms:created xsi:type="dcterms:W3CDTF">2024-05-12T16:30:32Z</dcterms:created>
  <dcterms:modified xsi:type="dcterms:W3CDTF">2024-05-12T19:55:55Z</dcterms:modified>
  <cp:category>Name, Affiliation</cp:category>
</cp:coreProperties>
</file>