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2" r:id="rId4"/>
    <p:sldId id="291" r:id="rId5"/>
    <p:sldId id="293" r:id="rId6"/>
    <p:sldId id="266" r:id="rId7"/>
    <p:sldId id="267" r:id="rId8"/>
    <p:sldId id="29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>
      <p:cViewPr varScale="1">
        <p:scale>
          <a:sx n="91" d="100"/>
          <a:sy n="91" d="100"/>
        </p:scale>
        <p:origin x="67" y="11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33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Volkewr</a:t>
            </a:r>
            <a:r>
              <a:rPr lang="en-GB" dirty="0" smtClean="0"/>
              <a:t> Jungnickel,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802.11-24/0894r1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016-01-immw-extend-immw-scope-to-include-optical-bands.pptx" TargetMode="External"/><Relationship Id="rId3" Type="http://schemas.openxmlformats.org/officeDocument/2006/relationships/hyperlink" Target="https://standards.ieee.org/ieee/802.11bb/10823/" TargetMode="External"/><Relationship Id="rId7" Type="http://schemas.openxmlformats.org/officeDocument/2006/relationships/hyperlink" Target="https://mentor.ieee.org/802.11/dcn/23/11-23-0221-01-0uhr-hybrid-lc-and-rf-in-uhr.pptx" TargetMode="External"/><Relationship Id="rId12" Type="http://schemas.openxmlformats.org/officeDocument/2006/relationships/hyperlink" Target="WNG%20Meeting%20Minutes%202023-Jan%20Baltimore%20meet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8-00-0wng-experiment-results-with-wi-fi-to-lc-offloading-in-an-office-environment.pptx" TargetMode="External"/><Relationship Id="rId11" Type="http://schemas.openxmlformats.org/officeDocument/2006/relationships/hyperlink" Target="https://mentor.ieee.org/802.11/dcn/24/11-24-0406-01-immw-unified-if-interface-for-mm-and-light-wave.pptx" TargetMode="External"/><Relationship Id="rId5" Type="http://schemas.openxmlformats.org/officeDocument/2006/relationships/hyperlink" Target="https://mentor.ieee.org/802.11/dcn/23/11-23-0091-00-0wng-light-communication-for-uhr.pptx" TargetMode="External"/><Relationship Id="rId10" Type="http://schemas.openxmlformats.org/officeDocument/2006/relationships/hyperlink" Target="https://mentor.ieee.org/802.11/dcn/24/11-24-0077-00-immw-numerology-to-include-optical-bands.pptx" TargetMode="External"/><Relationship Id="rId4" Type="http://schemas.openxmlformats.org/officeDocument/2006/relationships/hyperlink" Target="https://mentor.ieee.org/802.11/dcn/23/11-23-0277-01-0000-ieee-802-standards-on-light-communication.pdf" TargetMode="External"/><Relationship Id="rId9" Type="http://schemas.openxmlformats.org/officeDocument/2006/relationships/hyperlink" Target="https://mentor.ieee.org/802.11/dcn/24/11-24-0062-00-immw-channelization-to-include-optical-bands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0466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Quo </a:t>
            </a:r>
            <a:r>
              <a:rPr lang="en-GB" dirty="0" err="1" smtClean="0"/>
              <a:t>vadis</a:t>
            </a:r>
            <a:r>
              <a:rPr lang="en-GB" dirty="0" smtClean="0"/>
              <a:t>, LC in 802.11?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2024-05-14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09599"/>
              </p:ext>
            </p:extLst>
          </p:nvPr>
        </p:nvGraphicFramePr>
        <p:xfrm>
          <a:off x="685800" y="2824162"/>
          <a:ext cx="10591800" cy="3269133"/>
        </p:xfrm>
        <a:graphic>
          <a:graphicData uri="http://schemas.openxmlformats.org/drawingml/2006/table">
            <a:tbl>
              <a:tblPr/>
              <a:tblGrid>
                <a:gridCol w="2454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2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Volker Jungnickel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Fraunhofer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HHI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Times New Roman"/>
                          <a:ea typeface="Times New Roman"/>
                        </a:rPr>
                        <a:t>volker.jungnickel@hhi.fraunhofer.de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Andreas Bluschke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self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andreas.bluschke@signify.com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959496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Matthias Wendt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Signify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matthias.wendt@signify.com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Nikola Serafimovski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pureLiFi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nikola.serafimovski@purelifi.com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summarizes recent </a:t>
            </a:r>
            <a:r>
              <a:rPr lang="en-GB" dirty="0"/>
              <a:t>discussions in 802.11 on LC </a:t>
            </a:r>
            <a:r>
              <a:rPr lang="en-GB" dirty="0" smtClean="0"/>
              <a:t>evolution, taking market needs and recent developments into account. The proposal is to form a study group </a:t>
            </a:r>
            <a:r>
              <a:rPr lang="en-GB" dirty="0" smtClean="0"/>
              <a:t>and </a:t>
            </a:r>
            <a:r>
              <a:rPr lang="en-GB" dirty="0" smtClean="0"/>
              <a:t>define the PAR and CSD for Integrated Light Communication (ILC).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2132856"/>
            <a:ext cx="10639391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Recent IEEE LC standards finished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IEEE </a:t>
            </a:r>
            <a:r>
              <a:rPr lang="en-US" sz="1800" kern="0" dirty="0" err="1" smtClean="0"/>
              <a:t>Stds</a:t>
            </a:r>
            <a:r>
              <a:rPr lang="en-US" sz="1800" kern="0" dirty="0" smtClean="0"/>
              <a:t> 802.15.13-2023 and 802.11bb-2023 focusing on industrial applications and mass market [1, 2]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LC gained traction in various niche markets, where light has unique selling points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Military</a:t>
            </a:r>
            <a:r>
              <a:rPr lang="en-US" sz="1800" kern="0" dirty="0"/>
              <a:t>, secure conference rooms (governments, banks</a:t>
            </a:r>
            <a:r>
              <a:rPr lang="en-US" sz="1800" kern="0" dirty="0" smtClean="0"/>
              <a:t>): </a:t>
            </a:r>
            <a:r>
              <a:rPr lang="en-US" sz="1800" b="1" i="1" kern="0" dirty="0" smtClean="0"/>
              <a:t>LC cannot be wiretapped/jammed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fixed wireless access: </a:t>
            </a:r>
            <a:r>
              <a:rPr lang="en-US" sz="1800" b="1" i="1" kern="0" dirty="0" smtClean="0"/>
              <a:t>LC goes through windows</a:t>
            </a:r>
            <a:r>
              <a:rPr lang="en-US" sz="1800" kern="0" dirty="0" smtClean="0"/>
              <a:t> (no outdoor </a:t>
            </a:r>
            <a:r>
              <a:rPr lang="en-US" sz="1800" kern="0" dirty="0"/>
              <a:t>unit), </a:t>
            </a:r>
            <a:r>
              <a:rPr lang="en-US" sz="1800" b="1" i="1" kern="0" dirty="0"/>
              <a:t>LC </a:t>
            </a:r>
            <a:r>
              <a:rPr lang="en-US" sz="1800" b="1" i="1" kern="0" dirty="0" smtClean="0"/>
              <a:t>can offload traffic from RF</a:t>
            </a:r>
            <a:endParaRPr lang="en-US" sz="1800" b="1" i="1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platooning, train-to-train: </a:t>
            </a:r>
            <a:r>
              <a:rPr lang="en-US" sz="1800" b="1" i="1" kern="0" dirty="0" smtClean="0"/>
              <a:t>LC is not interfered by RF </a:t>
            </a:r>
            <a:r>
              <a:rPr lang="en-US" sz="1800" kern="0" dirty="0" smtClean="0"/>
              <a:t>(reliable channel access, suitable for wireless control) 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Chicken-and-egg problem (No chipset = No market / No market = No chipset)</a:t>
            </a:r>
            <a:endParaRPr lang="en-US" sz="2200" b="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Both new IEEE </a:t>
            </a:r>
            <a:r>
              <a:rPr lang="en-US" sz="1800" kern="0" dirty="0"/>
              <a:t>LC standards compete with ITU-T Rec. G.9991 (legacy of G.hn)</a:t>
            </a:r>
          </a:p>
          <a:p>
            <a:pPr marL="1051560" lvl="2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/>
              <a:t>ITU-chipset allows </a:t>
            </a:r>
            <a:r>
              <a:rPr lang="en-US" sz="1600" kern="0" dirty="0" smtClean="0"/>
              <a:t>simpler </a:t>
            </a:r>
            <a:r>
              <a:rPr lang="en-US" sz="1600" kern="0" dirty="0"/>
              <a:t>integration with LC optical </a:t>
            </a:r>
            <a:r>
              <a:rPr lang="en-US" sz="1600" kern="0" dirty="0" smtClean="0"/>
              <a:t>frontends, 802.11bb needs costly </a:t>
            </a:r>
            <a:r>
              <a:rPr lang="en-US" sz="1600" kern="0" dirty="0"/>
              <a:t>up-down </a:t>
            </a:r>
            <a:r>
              <a:rPr lang="en-US" sz="1600" kern="0" dirty="0" smtClean="0"/>
              <a:t>conversion</a:t>
            </a:r>
          </a:p>
          <a:p>
            <a:pPr marL="1051560" lvl="2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802.11bb is likely to become single-vendor scenario. But standards should enable interoperability 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How to make IEEE LC standards more attractive for mass market adoption?</a:t>
            </a:r>
            <a:endParaRPr lang="en-US" sz="22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LC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49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2132856"/>
            <a:ext cx="10639391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Recently proposed new features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Distributed MIMO [3]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Integration of LC and RF [4]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Integration into MLO [5] and with mm-wave [6]</a:t>
            </a: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Higher bandwidth (320, 640, …MHz</a:t>
            </a:r>
            <a:r>
              <a:rPr lang="en-US" sz="1800" kern="0" dirty="0" smtClean="0"/>
              <a:t>), non-overlapping </a:t>
            </a:r>
            <a:r>
              <a:rPr lang="en-US" sz="1800" kern="0" dirty="0" smtClean="0"/>
              <a:t>channels [7]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Reuse original BB for sub-7 GHz or up-clocked BB for mm-wave [8]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Unified IF interface for LC and mm-wave [9], </a:t>
            </a:r>
            <a:r>
              <a:rPr lang="en-US" sz="1800" kern="0" dirty="0" smtClean="0"/>
              <a:t>wavelength range 1200 nm to 1550 nm for </a:t>
            </a:r>
            <a:r>
              <a:rPr lang="en-US" sz="1800" kern="0" dirty="0" smtClean="0"/>
              <a:t>LC [10]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LC to continue as separate project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IMMW supporters </a:t>
            </a:r>
            <a:r>
              <a:rPr lang="en-US" sz="1800" kern="0" dirty="0" smtClean="0"/>
              <a:t>wanted </a:t>
            </a:r>
            <a:r>
              <a:rPr lang="en-US" sz="1800" kern="0" dirty="0" smtClean="0"/>
              <a:t>to </a:t>
            </a:r>
            <a:r>
              <a:rPr lang="en-US" sz="1800" kern="0" dirty="0" smtClean="0"/>
              <a:t>keep the </a:t>
            </a:r>
            <a:r>
              <a:rPr lang="en-US" sz="1800" kern="0" dirty="0" smtClean="0"/>
              <a:t>scope that was backed up by a 802.11 WG Motion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Issues to be regarded towards new LC study/task group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will run in parallel to two mainstream projects (11bn, </a:t>
            </a:r>
            <a:r>
              <a:rPr lang="en-US" sz="1800" kern="0" dirty="0" err="1" smtClean="0"/>
              <a:t>immw</a:t>
            </a:r>
            <a:r>
              <a:rPr lang="en-US" sz="1800" kern="0" dirty="0" smtClean="0"/>
              <a:t>) </a:t>
            </a:r>
            <a:r>
              <a:rPr lang="en-US" sz="1800" kern="0" dirty="0" smtClean="0">
                <a:sym typeface="Wingdings" panose="05000000000000000000" pitchFamily="2" charset="2"/>
              </a:rPr>
              <a:t> offload contributions into teleconferences</a:t>
            </a:r>
            <a:endParaRPr lang="en-US" sz="1800" kern="0" dirty="0" smtClean="0"/>
          </a:p>
          <a:p>
            <a:pPr marL="251460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de-DE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LC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>
          <a:xfrm>
            <a:off x="910155" y="333122"/>
            <a:ext cx="2499764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91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1957508"/>
            <a:ext cx="10639391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Make LC more attractive for mass market adoption</a:t>
            </a:r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r>
              <a:rPr lang="en-US" sz="1800" b="1" i="1" kern="0" dirty="0" smtClean="0"/>
              <a:t>Native support for LC </a:t>
            </a:r>
            <a:r>
              <a:rPr lang="en-US" sz="1800" i="1" kern="0" dirty="0" smtClean="0">
                <a:sym typeface="Wingdings" panose="05000000000000000000" pitchFamily="2" charset="2"/>
              </a:rPr>
              <a:t> </a:t>
            </a:r>
            <a:r>
              <a:rPr lang="en-US" sz="1800" i="1" kern="0" dirty="0">
                <a:sym typeface="Wingdings" panose="05000000000000000000" pitchFamily="2" charset="2"/>
              </a:rPr>
              <a:t>S</a:t>
            </a:r>
            <a:r>
              <a:rPr lang="en-US" sz="1800" i="1" kern="0" dirty="0" smtClean="0">
                <a:sym typeface="Wingdings" panose="05000000000000000000" pitchFamily="2" charset="2"/>
              </a:rPr>
              <a:t>olve chicken-and-egg problem</a:t>
            </a:r>
            <a:endParaRPr lang="en-US" sz="1800" i="1" kern="0" dirty="0" smtClean="0"/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specify LC </a:t>
            </a:r>
            <a:r>
              <a:rPr lang="en-US" sz="1800" kern="0" dirty="0" smtClean="0">
                <a:sym typeface="Wingdings" panose="05000000000000000000" pitchFamily="2" charset="2"/>
              </a:rPr>
              <a:t>interface </a:t>
            </a:r>
            <a:r>
              <a:rPr lang="en-US" sz="1800" kern="0" dirty="0" smtClean="0">
                <a:sym typeface="Wingdings" panose="05000000000000000000" pitchFamily="2" charset="2"/>
              </a:rPr>
              <a:t>in more detail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interoperability of LC optical frontends with </a:t>
            </a:r>
            <a:r>
              <a:rPr lang="en-US" sz="1800" kern="0" dirty="0" smtClean="0">
                <a:sym typeface="Wingdings" panose="05000000000000000000" pitchFamily="2" charset="2"/>
              </a:rPr>
              <a:t>802.11 baseband </a:t>
            </a:r>
            <a:r>
              <a:rPr lang="en-US" sz="1800" kern="0" dirty="0" smtClean="0">
                <a:sym typeface="Wingdings" panose="05000000000000000000" pitchFamily="2" charset="2"/>
              </a:rPr>
              <a:t>(infrastructure and device side)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taking </a:t>
            </a:r>
            <a:r>
              <a:rPr lang="en-US" sz="1800" kern="0" dirty="0" smtClean="0">
                <a:sym typeface="Wingdings" panose="05000000000000000000" pitchFamily="2" charset="2"/>
              </a:rPr>
              <a:t>possible EMI </a:t>
            </a:r>
            <a:r>
              <a:rPr lang="en-US" sz="1800" kern="0" dirty="0" smtClean="0">
                <a:sym typeface="Wingdings" panose="05000000000000000000" pitchFamily="2" charset="2"/>
              </a:rPr>
              <a:t>concerns seriously into account</a:t>
            </a:r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r>
              <a:rPr lang="en-US" sz="1800" b="1" i="1" kern="0" dirty="0" smtClean="0"/>
              <a:t>Enable new features in 11be and 11bn for LC</a:t>
            </a:r>
            <a:r>
              <a:rPr lang="en-US" sz="1800" i="1" kern="0" dirty="0" smtClean="0"/>
              <a:t> </a:t>
            </a:r>
            <a:r>
              <a:rPr lang="en-US" sz="1800" i="1" kern="0" dirty="0" smtClean="0">
                <a:sym typeface="Wingdings" panose="05000000000000000000" pitchFamily="2" charset="2"/>
              </a:rPr>
              <a:t> Integrate LC deeper with 802.11</a:t>
            </a:r>
            <a:endParaRPr lang="en-US" sz="1800" i="1" kern="0" dirty="0" smtClean="0"/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/>
              <a:t>320 MHz (and possibly more), integration into MLO</a:t>
            </a:r>
            <a:r>
              <a:rPr lang="en-US" sz="1800" kern="0" dirty="0"/>
              <a:t>, coordinated </a:t>
            </a:r>
            <a:r>
              <a:rPr lang="en-US" sz="1800" kern="0" dirty="0" smtClean="0"/>
              <a:t>multi-AP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develop </a:t>
            </a:r>
            <a:r>
              <a:rPr lang="en-US" sz="1800" kern="0" dirty="0" smtClean="0">
                <a:sym typeface="Wingdings" panose="05000000000000000000" pitchFamily="2" charset="2"/>
              </a:rPr>
              <a:t>802.11bb further into generic LC spec.: transport </a:t>
            </a:r>
            <a:r>
              <a:rPr lang="en-US" sz="1800" kern="0" dirty="0">
                <a:sym typeface="Wingdings" panose="05000000000000000000" pitchFamily="2" charset="2"/>
              </a:rPr>
              <a:t>any </a:t>
            </a:r>
            <a:r>
              <a:rPr lang="en-US" sz="1800" kern="0" dirty="0" smtClean="0">
                <a:sym typeface="Wingdings" panose="05000000000000000000" pitchFamily="2" charset="2"/>
              </a:rPr>
              <a:t>802.11 version over light</a:t>
            </a:r>
            <a:endParaRPr lang="en-US" sz="1800" kern="0" dirty="0"/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r>
              <a:rPr lang="en-US" sz="1800" b="1" i="1" kern="0" dirty="0" smtClean="0"/>
              <a:t>Support of distributed MIMO for LC </a:t>
            </a:r>
            <a:r>
              <a:rPr lang="en-US" sz="1800" i="1" kern="0" dirty="0">
                <a:sym typeface="Wingdings" panose="05000000000000000000" pitchFamily="2" charset="2"/>
              </a:rPr>
              <a:t> </a:t>
            </a:r>
            <a:r>
              <a:rPr lang="en-US" sz="1800" i="1" kern="0" dirty="0" smtClean="0">
                <a:sym typeface="Wingdings" panose="05000000000000000000" pitchFamily="2" charset="2"/>
              </a:rPr>
              <a:t>Improve reliability (LOS blockage), reduce latency</a:t>
            </a:r>
            <a:endParaRPr lang="en-US" sz="1800" i="1" kern="0" dirty="0">
              <a:sym typeface="Wingdings" panose="05000000000000000000" pitchFamily="2" charset="2"/>
            </a:endParaRP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>
                <a:sym typeface="Wingdings" panose="05000000000000000000" pitchFamily="2" charset="2"/>
              </a:rPr>
              <a:t>centralized infrastructure chipset based on 802.11, distributed optical frontends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>
                <a:sym typeface="Wingdings" panose="05000000000000000000" pitchFamily="2" charset="2"/>
              </a:rPr>
              <a:t>specify electrical/optical </a:t>
            </a:r>
            <a:r>
              <a:rPr lang="en-US" sz="1800" kern="0" dirty="0" err="1">
                <a:sym typeface="Wingdings" panose="05000000000000000000" pitchFamily="2" charset="2"/>
              </a:rPr>
              <a:t>fronthaul</a:t>
            </a:r>
            <a:r>
              <a:rPr lang="en-US" sz="1800" kern="0" dirty="0">
                <a:sym typeface="Wingdings" panose="05000000000000000000" pitchFamily="2" charset="2"/>
              </a:rPr>
              <a:t> interface over diverse media (</a:t>
            </a:r>
            <a:r>
              <a:rPr lang="en-US" sz="1800" kern="0" dirty="0" err="1">
                <a:sym typeface="Wingdings" panose="05000000000000000000" pitchFamily="2" charset="2"/>
              </a:rPr>
              <a:t>CATx</a:t>
            </a:r>
            <a:r>
              <a:rPr lang="en-US" sz="1800" kern="0" dirty="0">
                <a:sym typeface="Wingdings" panose="05000000000000000000" pitchFamily="2" charset="2"/>
              </a:rPr>
              <a:t>, POF, </a:t>
            </a:r>
            <a:r>
              <a:rPr lang="en-US" sz="1800" b="1" kern="0" dirty="0" smtClean="0">
                <a:sym typeface="Wingdings" panose="05000000000000000000" pitchFamily="2" charset="2"/>
              </a:rPr>
              <a:t>PLC, </a:t>
            </a:r>
            <a:r>
              <a:rPr lang="en-US" sz="1800" b="1" kern="0" dirty="0" err="1" smtClean="0">
                <a:sym typeface="Wingdings" panose="05000000000000000000" pitchFamily="2" charset="2"/>
              </a:rPr>
              <a:t>FttR</a:t>
            </a:r>
            <a:r>
              <a:rPr lang="en-US" sz="1800" kern="0" dirty="0" smtClean="0">
                <a:sym typeface="Wingdings" panose="05000000000000000000" pitchFamily="2" charset="2"/>
              </a:rPr>
              <a:t>)</a:t>
            </a:r>
            <a:endParaRPr lang="en-US" sz="1800" kern="0" dirty="0">
              <a:sym typeface="Wingdings" panose="05000000000000000000" pitchFamily="2" charset="2"/>
            </a:endParaRP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>
                <a:sym typeface="Wingdings" panose="05000000000000000000" pitchFamily="2" charset="2"/>
              </a:rPr>
              <a:t>consider amplify-and-forward vs. decode-and-forward approaches</a:t>
            </a:r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endParaRPr lang="en-US" sz="1800" kern="0" dirty="0" smtClean="0"/>
          </a:p>
          <a:p>
            <a:pPr marL="251460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de-DE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Proposed</a:t>
            </a:r>
            <a:r>
              <a:rPr lang="de-DE" dirty="0" smtClean="0"/>
              <a:t> </a:t>
            </a:r>
            <a:r>
              <a:rPr lang="de-DE" dirty="0" err="1" smtClean="0"/>
              <a:t>scope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70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8840"/>
            <a:ext cx="10510191" cy="4113213"/>
          </a:xfrm>
          <a:ln/>
        </p:spPr>
        <p:txBody>
          <a:bodyPr/>
          <a:lstStyle/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evolution of LC in 802.11 should focus onto features which primarily make LC more attractive for mass market adoption.</a:t>
            </a:r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This contribution has summarized previously proposed features and suggested priorities towards the above mentioned goal, which maybe further detailed in </a:t>
            </a:r>
            <a:r>
              <a:rPr lang="en-GB" sz="2000" dirty="0" smtClean="0"/>
              <a:t>a new </a:t>
            </a:r>
            <a:r>
              <a:rPr lang="en-GB" sz="2000" dirty="0" smtClean="0"/>
              <a:t>study group.</a:t>
            </a:r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58983"/>
            <a:ext cx="10582199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[1]</a:t>
            </a:r>
            <a:r>
              <a:rPr lang="en-GB" sz="1600" b="0" dirty="0"/>
              <a:t>	</a:t>
            </a:r>
            <a:r>
              <a:rPr lang="en-GB" sz="1600" b="0" dirty="0">
                <a:solidFill>
                  <a:schemeClr val="tx1"/>
                </a:solidFill>
              </a:rPr>
              <a:t>IEEE </a:t>
            </a:r>
            <a:r>
              <a:rPr lang="en-GB" sz="1600" b="0" dirty="0" err="1">
                <a:solidFill>
                  <a:schemeClr val="tx1"/>
                </a:solidFill>
              </a:rPr>
              <a:t>Std</a:t>
            </a:r>
            <a:r>
              <a:rPr lang="en-GB" sz="1600" b="0" dirty="0">
                <a:solidFill>
                  <a:schemeClr val="tx1"/>
                </a:solidFill>
              </a:rPr>
              <a:t> 802.11bb-2023, </a:t>
            </a:r>
            <a:r>
              <a:rPr lang="en-GB" sz="1600" b="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GB" sz="1600" b="0" dirty="0" smtClean="0">
                <a:solidFill>
                  <a:schemeClr val="tx1"/>
                </a:solidFill>
                <a:hlinkClick r:id="rId3"/>
              </a:rPr>
              <a:t>standards.ieee.org/ieee/802.11bb/10823/</a:t>
            </a:r>
            <a:endParaRPr lang="en-GB" sz="1600" b="0" dirty="0" smtClean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>
                <a:solidFill>
                  <a:schemeClr val="tx1"/>
                </a:solidFill>
              </a:rPr>
              <a:t>[2]</a:t>
            </a:r>
            <a:r>
              <a:rPr lang="en-GB" sz="1600" b="0" dirty="0">
                <a:solidFill>
                  <a:schemeClr val="tx1"/>
                </a:solidFill>
              </a:rPr>
              <a:t>	 </a:t>
            </a:r>
            <a:r>
              <a:rPr lang="en-GB" sz="1600" b="0" dirty="0">
                <a:solidFill>
                  <a:schemeClr val="tx1"/>
                </a:solidFill>
                <a:hlinkClick r:id="rId4"/>
              </a:rPr>
              <a:t>IEEE </a:t>
            </a:r>
            <a:r>
              <a:rPr lang="en-GB" sz="1600" b="0" dirty="0" smtClean="0">
                <a:solidFill>
                  <a:schemeClr val="tx1"/>
                </a:solidFill>
                <a:hlinkClick r:id="rId4"/>
              </a:rPr>
              <a:t>802.11-23/0277r1</a:t>
            </a:r>
            <a:r>
              <a:rPr lang="en-GB" sz="1600" b="0" dirty="0" smtClean="0">
                <a:solidFill>
                  <a:schemeClr val="tx1"/>
                </a:solidFill>
              </a:rPr>
              <a:t> IEEE </a:t>
            </a:r>
            <a:r>
              <a:rPr lang="en-GB" sz="1600" b="0" dirty="0">
                <a:solidFill>
                  <a:schemeClr val="tx1"/>
                </a:solidFill>
              </a:rPr>
              <a:t>802 Tutorial “</a:t>
            </a:r>
            <a:r>
              <a:rPr lang="en-US" sz="16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IEEE 802 </a:t>
            </a:r>
            <a:r>
              <a:rPr lang="en-US" sz="16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Standards on Light </a:t>
            </a:r>
            <a:r>
              <a:rPr lang="en-US" sz="16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Communication”</a:t>
            </a:r>
            <a:r>
              <a:rPr lang="en-GB" sz="1600" b="0" dirty="0">
                <a:solidFill>
                  <a:schemeClr val="tx1"/>
                </a:solidFill>
              </a:rPr>
              <a:t> </a:t>
            </a:r>
            <a:r>
              <a:rPr lang="en-GB" sz="1600" b="0" dirty="0" smtClean="0">
                <a:solidFill>
                  <a:schemeClr val="tx1"/>
                </a:solidFill>
              </a:rPr>
              <a:t>March </a:t>
            </a:r>
            <a:r>
              <a:rPr lang="en-GB" sz="1600" b="0" dirty="0">
                <a:solidFill>
                  <a:schemeClr val="tx1"/>
                </a:solidFill>
              </a:rPr>
              <a:t>2023 Plenary </a:t>
            </a:r>
            <a:r>
              <a:rPr lang="en-GB" sz="1600" b="0" dirty="0" smtClean="0">
                <a:solidFill>
                  <a:schemeClr val="tx1"/>
                </a:solidFill>
              </a:rPr>
              <a:t>Meeting</a:t>
            </a:r>
            <a:endParaRPr lang="en-GB" sz="16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[3]</a:t>
            </a:r>
            <a:r>
              <a:rPr lang="en-GB" sz="1600" b="0" dirty="0"/>
              <a:t>	</a:t>
            </a:r>
            <a:r>
              <a:rPr lang="en-GB" sz="1600" b="0" dirty="0">
                <a:solidFill>
                  <a:schemeClr val="tx1"/>
                </a:solidFill>
              </a:rPr>
              <a:t> </a:t>
            </a:r>
            <a:r>
              <a:rPr lang="en-GB" sz="1600" b="0" dirty="0" smtClean="0">
                <a:solidFill>
                  <a:schemeClr val="tx1"/>
                </a:solidFill>
                <a:hlinkClick r:id="rId5"/>
              </a:rPr>
              <a:t>IEEE 802.11-23/0091r </a:t>
            </a:r>
            <a:r>
              <a:rPr lang="en-GB" sz="1600" b="0" dirty="0" smtClean="0">
                <a:solidFill>
                  <a:schemeClr val="tx1"/>
                </a:solidFill>
              </a:rPr>
              <a:t> </a:t>
            </a:r>
            <a:r>
              <a:rPr lang="en-GB" sz="1600" b="0" dirty="0" smtClean="0"/>
              <a:t>New </a:t>
            </a:r>
            <a:r>
              <a:rPr lang="en-GB" sz="1600" b="0" dirty="0"/>
              <a:t>Light Communication </a:t>
            </a:r>
            <a:r>
              <a:rPr lang="en-GB" sz="1600" b="0" dirty="0" smtClean="0"/>
              <a:t>Features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[4]	</a:t>
            </a:r>
            <a:r>
              <a:rPr lang="en-US" sz="1600" b="0" dirty="0"/>
              <a:t> </a:t>
            </a:r>
            <a:r>
              <a:rPr lang="en-US" sz="1600" b="0" dirty="0">
                <a:hlinkClick r:id="rId6"/>
              </a:rPr>
              <a:t>IEEE </a:t>
            </a:r>
            <a:r>
              <a:rPr lang="en-US" sz="1600" b="0" dirty="0" smtClean="0">
                <a:hlinkClick r:id="rId6"/>
              </a:rPr>
              <a:t>802.11-23/1068r0 </a:t>
            </a:r>
            <a:r>
              <a:rPr lang="en-US" sz="1600" b="0" dirty="0" smtClean="0"/>
              <a:t> Experiment </a:t>
            </a:r>
            <a:r>
              <a:rPr lang="en-US" sz="1600" b="0" dirty="0"/>
              <a:t>Results with Wi-Fi to Li-Fi </a:t>
            </a:r>
            <a:r>
              <a:rPr lang="en-US" sz="1600" b="0" dirty="0" smtClean="0"/>
              <a:t>Offloading </a:t>
            </a:r>
            <a:r>
              <a:rPr lang="en-US" sz="1600" b="0" dirty="0"/>
              <a:t>in an Office </a:t>
            </a:r>
            <a:r>
              <a:rPr lang="en-US" sz="1600" b="0" dirty="0" smtClean="0"/>
              <a:t>Environment, </a:t>
            </a:r>
            <a:endParaRPr lang="en-GB" sz="16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[5]	 </a:t>
            </a:r>
            <a:r>
              <a:rPr lang="en-GB" sz="1600" b="0" dirty="0" smtClean="0">
                <a:hlinkClick r:id="rId7"/>
              </a:rPr>
              <a:t>IEEE </a:t>
            </a:r>
            <a:r>
              <a:rPr lang="en-US" sz="1600" b="0" dirty="0" smtClean="0">
                <a:hlinkClick r:id="rId7"/>
              </a:rPr>
              <a:t>802.11-23/0221r1</a:t>
            </a:r>
            <a:r>
              <a:rPr lang="en-GB" sz="1600" b="0" dirty="0" smtClean="0">
                <a:hlinkClick r:id="rId7"/>
              </a:rPr>
              <a:t> </a:t>
            </a:r>
            <a:r>
              <a:rPr lang="en-GB" sz="1600" b="0" dirty="0" smtClean="0"/>
              <a:t> </a:t>
            </a:r>
            <a:r>
              <a:rPr lang="en-US" sz="1600" b="0" dirty="0" smtClean="0"/>
              <a:t>Hybrid </a:t>
            </a:r>
            <a:r>
              <a:rPr lang="en-US" sz="1600" b="0" dirty="0"/>
              <a:t>LC and RF in </a:t>
            </a:r>
            <a:r>
              <a:rPr lang="en-US" sz="1600" b="0" dirty="0" smtClean="0"/>
              <a:t>UHR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[6]</a:t>
            </a:r>
            <a:r>
              <a:rPr lang="en-GB" sz="1600" b="0" dirty="0"/>
              <a:t>	</a:t>
            </a:r>
            <a:r>
              <a:rPr lang="en-US" sz="1600" b="0" dirty="0"/>
              <a:t> </a:t>
            </a:r>
            <a:r>
              <a:rPr lang="en-US" sz="1600" b="0" dirty="0" smtClean="0">
                <a:hlinkClick r:id="rId8"/>
              </a:rPr>
              <a:t>IEEE 802.11-23/2016r2 </a:t>
            </a:r>
            <a:r>
              <a:rPr lang="en-US" sz="1600" b="0" dirty="0" smtClean="0"/>
              <a:t> Extend </a:t>
            </a:r>
            <a:r>
              <a:rPr lang="en-US" sz="1600" b="0" dirty="0"/>
              <a:t>IMMW scope to include optical </a:t>
            </a:r>
            <a:r>
              <a:rPr lang="en-US" sz="1600" b="0" dirty="0" smtClean="0"/>
              <a:t>bands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[7]	 </a:t>
            </a:r>
            <a:r>
              <a:rPr lang="en-US" sz="1600" b="0" dirty="0" smtClean="0">
                <a:hlinkClick r:id="rId9"/>
              </a:rPr>
              <a:t>IEEE 802.11-24/0062r0 </a:t>
            </a:r>
            <a:r>
              <a:rPr lang="en-US" sz="1600" b="0" dirty="0" smtClean="0"/>
              <a:t> Channelization to include optical bands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[8]	 </a:t>
            </a:r>
            <a:r>
              <a:rPr lang="en-US" sz="1600" b="0" dirty="0" smtClean="0">
                <a:hlinkClick r:id="rId10"/>
              </a:rPr>
              <a:t>IEEE 802.11-24/0077r0 </a:t>
            </a:r>
            <a:r>
              <a:rPr lang="en-US" sz="1600" b="0" dirty="0" smtClean="0"/>
              <a:t> Numerology to include optical bands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[9]	 </a:t>
            </a:r>
            <a:r>
              <a:rPr lang="en-US" sz="1600" b="0" dirty="0" smtClean="0">
                <a:hlinkClick r:id="rId11"/>
              </a:rPr>
              <a:t>IEEE 802.11-24/0406r1</a:t>
            </a:r>
            <a:r>
              <a:rPr lang="en-US" sz="1600" b="0" dirty="0" smtClean="0"/>
              <a:t> Unified IF interface for mm- and light-wave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[10]	 </a:t>
            </a:r>
            <a:r>
              <a:rPr lang="en-US" sz="1600" b="0" dirty="0" smtClean="0">
                <a:hlinkClick r:id="rId4"/>
              </a:rPr>
              <a:t>IEEE 802.11-24/0571r0</a:t>
            </a:r>
            <a:r>
              <a:rPr lang="en-US" sz="1600" b="0" dirty="0" smtClean="0"/>
              <a:t> March 2024 LC proposal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[11]	 </a:t>
            </a:r>
            <a:r>
              <a:rPr lang="en-US" sz="1600" b="0" dirty="0" smtClean="0">
                <a:hlinkClick r:id="rId12" action="ppaction://hlinkfile"/>
              </a:rPr>
              <a:t>IEEE 802.11-23/0098r0</a:t>
            </a:r>
            <a:r>
              <a:rPr lang="en-US" sz="1600" b="0" dirty="0" smtClean="0"/>
              <a:t> </a:t>
            </a:r>
            <a:r>
              <a:rPr lang="en-US" sz="1600" b="0" dirty="0"/>
              <a:t>WNG Meeting Minutes 2023-Jan Baltimore meeting</a:t>
            </a:r>
            <a:endParaRPr lang="en-US" sz="16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Straw</a:t>
            </a:r>
            <a:r>
              <a:rPr lang="de-DE" dirty="0" smtClean="0"/>
              <a:t> </a:t>
            </a:r>
            <a:r>
              <a:rPr lang="de-DE" dirty="0" smtClean="0"/>
              <a:t>Poll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i="1" dirty="0" smtClean="0"/>
              <a:t>Do </a:t>
            </a:r>
            <a:r>
              <a:rPr lang="de-DE" i="1" dirty="0" err="1" smtClean="0"/>
              <a:t>you</a:t>
            </a:r>
            <a:r>
              <a:rPr lang="de-DE" i="1" dirty="0" smtClean="0"/>
              <a:t> </a:t>
            </a:r>
            <a:r>
              <a:rPr lang="de-DE" i="1" dirty="0" err="1" smtClean="0"/>
              <a:t>support</a:t>
            </a:r>
            <a:r>
              <a:rPr lang="de-DE" i="1" dirty="0" smtClean="0"/>
              <a:t> </a:t>
            </a:r>
            <a:r>
              <a:rPr lang="de-DE" i="1" dirty="0" err="1" smtClean="0"/>
              <a:t>the</a:t>
            </a:r>
            <a:r>
              <a:rPr lang="de-DE" i="1" dirty="0" smtClean="0"/>
              <a:t> </a:t>
            </a:r>
            <a:r>
              <a:rPr lang="de-DE" i="1" dirty="0" err="1" smtClean="0"/>
              <a:t>creation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an Integrated Light </a:t>
            </a:r>
            <a:r>
              <a:rPr lang="de-DE" i="1" dirty="0"/>
              <a:t>C</a:t>
            </a:r>
            <a:r>
              <a:rPr lang="de-DE" i="1" dirty="0" smtClean="0"/>
              <a:t>ommunication (ILC) </a:t>
            </a:r>
            <a:r>
              <a:rPr lang="de-DE" i="1" dirty="0" err="1" smtClean="0"/>
              <a:t>study</a:t>
            </a:r>
            <a:r>
              <a:rPr lang="de-DE" i="1" dirty="0" smtClean="0"/>
              <a:t> </a:t>
            </a:r>
            <a:r>
              <a:rPr lang="de-DE" i="1" dirty="0" err="1" smtClean="0"/>
              <a:t>group</a:t>
            </a:r>
            <a:r>
              <a:rPr lang="de-DE" i="1" dirty="0" smtClean="0"/>
              <a:t> </a:t>
            </a:r>
            <a:r>
              <a:rPr lang="de-DE" i="1" dirty="0" err="1" smtClean="0"/>
              <a:t>that</a:t>
            </a:r>
            <a:r>
              <a:rPr lang="de-DE" i="1" dirty="0" smtClean="0"/>
              <a:t> will </a:t>
            </a:r>
            <a:r>
              <a:rPr lang="en-US" i="1" dirty="0" smtClean="0">
                <a:ea typeface="Calibri" panose="020F0502020204030204" pitchFamily="34" charset="0"/>
              </a:rPr>
              <a:t>be </a:t>
            </a:r>
            <a:r>
              <a:rPr lang="en-US" i="1" dirty="0">
                <a:ea typeface="Calibri" panose="020F0502020204030204" pitchFamily="34" charset="0"/>
              </a:rPr>
              <a:t>tasked with the creation of a PAR and CSD for a standards project </a:t>
            </a:r>
            <a:r>
              <a:rPr lang="en-US" i="1" dirty="0" smtClean="0">
                <a:ea typeface="Calibri" panose="020F0502020204030204" pitchFamily="34" charset="0"/>
              </a:rPr>
              <a:t>to specify </a:t>
            </a:r>
            <a:r>
              <a:rPr lang="en-US" i="1" dirty="0" smtClean="0">
                <a:ea typeface="Calibri" panose="020F0502020204030204" pitchFamily="34" charset="0"/>
              </a:rPr>
              <a:t>operation </a:t>
            </a:r>
            <a:r>
              <a:rPr lang="en-US" i="1" dirty="0" smtClean="0">
                <a:ea typeface="Calibri" panose="020F0502020204030204" pitchFamily="34" charset="0"/>
              </a:rPr>
              <a:t>of 802.11 in </a:t>
            </a:r>
            <a:r>
              <a:rPr lang="en-US" i="1" dirty="0" smtClean="0">
                <a:ea typeface="Calibri" panose="020F0502020204030204" pitchFamily="34" charset="0"/>
              </a:rPr>
              <a:t>optical bands </a:t>
            </a:r>
            <a:r>
              <a:rPr lang="en-US" i="1" dirty="0" smtClean="0">
                <a:ea typeface="Calibri" panose="020F0502020204030204" pitchFamily="34" charset="0"/>
              </a:rPr>
              <a:t>between 800 nm and 1550 nm and, simplify the integration with </a:t>
            </a:r>
            <a:r>
              <a:rPr lang="en-US" i="1" dirty="0" smtClean="0">
                <a:ea typeface="Calibri" panose="020F0502020204030204" pitchFamily="34" charset="0"/>
              </a:rPr>
              <a:t>LC optical </a:t>
            </a:r>
            <a:r>
              <a:rPr lang="en-US" i="1" dirty="0" smtClean="0">
                <a:ea typeface="Calibri" panose="020F0502020204030204" pitchFamily="34" charset="0"/>
              </a:rPr>
              <a:t>frontends?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Y </a:t>
            </a:r>
            <a:r>
              <a:rPr lang="de-DE" dirty="0" smtClean="0"/>
              <a:t>/ N / A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22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906</Words>
  <Application>Microsoft Office PowerPoint</Application>
  <PresentationFormat>Breitbild</PresentationFormat>
  <Paragraphs>125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MS Gothic</vt:lpstr>
      <vt:lpstr>Arial</vt:lpstr>
      <vt:lpstr>Arial Unicode MS</vt:lpstr>
      <vt:lpstr>Calibri</vt:lpstr>
      <vt:lpstr>Symbol</vt:lpstr>
      <vt:lpstr>Times New Roman</vt:lpstr>
      <vt:lpstr>Wingdings</vt:lpstr>
      <vt:lpstr>Office</vt:lpstr>
      <vt:lpstr>Quo vadis, LC in 802.11?</vt:lpstr>
      <vt:lpstr>Abstract</vt:lpstr>
      <vt:lpstr>Current status of LC</vt:lpstr>
      <vt:lpstr>Previous developments related to LC</vt:lpstr>
      <vt:lpstr>Proposed scope of new project</vt:lpstr>
      <vt:lpstr>Summary</vt:lpstr>
      <vt:lpstr>References</vt:lpstr>
      <vt:lpstr>Straw Poll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470</cp:revision>
  <cp:lastPrinted>1601-01-01T00:00:00Z</cp:lastPrinted>
  <dcterms:created xsi:type="dcterms:W3CDTF">2023-11-10T08:30:45Z</dcterms:created>
  <dcterms:modified xsi:type="dcterms:W3CDTF">2024-05-13T18:25:27Z</dcterms:modified>
  <cp:category>Name, Affiliation</cp:category>
</cp:coreProperties>
</file>