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6" r:id="rId2"/>
  </p:sldMasterIdLst>
  <p:notesMasterIdLst>
    <p:notesMasterId r:id="rId20"/>
  </p:notesMasterIdLst>
  <p:handoutMasterIdLst>
    <p:handoutMasterId r:id="rId21"/>
  </p:handoutMasterIdLst>
  <p:sldIdLst>
    <p:sldId id="256" r:id="rId3"/>
    <p:sldId id="2366" r:id="rId4"/>
    <p:sldId id="2377" r:id="rId5"/>
    <p:sldId id="2375" r:id="rId6"/>
    <p:sldId id="2376" r:id="rId7"/>
    <p:sldId id="2381" r:id="rId8"/>
    <p:sldId id="2382" r:id="rId9"/>
    <p:sldId id="2383" r:id="rId10"/>
    <p:sldId id="2378" r:id="rId11"/>
    <p:sldId id="2374" r:id="rId12"/>
    <p:sldId id="781" r:id="rId13"/>
    <p:sldId id="821" r:id="rId14"/>
    <p:sldId id="822" r:id="rId15"/>
    <p:sldId id="823" r:id="rId16"/>
    <p:sldId id="824" r:id="rId17"/>
    <p:sldId id="825" r:id="rId18"/>
    <p:sldId id="826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2" name="Arik Klein" initials="AK" lastIdx="1" clrIdx="1">
    <p:extLst>
      <p:ext uri="{19B8F6BF-5375-455C-9EA6-DF929625EA0E}">
        <p15:presenceInfo xmlns:p15="http://schemas.microsoft.com/office/powerpoint/2012/main" userId="Arik Kle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00" autoAdjust="0"/>
    <p:restoredTop sz="95226" autoAdjust="0"/>
  </p:normalViewPr>
  <p:slideViewPr>
    <p:cSldViewPr>
      <p:cViewPr varScale="1">
        <p:scale>
          <a:sx n="114" d="100"/>
          <a:sy n="114" d="100"/>
        </p:scale>
        <p:origin x="115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Relationship Id="rId35" Type="http://schemas.microsoft.com/office/2018/10/relationships/authors" Target="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Ross Jian Yu, et. al,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0892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Ross Jian Yu, et. al,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614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Shimi Shilo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802.11-24/0890r1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/>
              <a:t>July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1016" y="6475413"/>
            <a:ext cx="17229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Ross Jian Yu,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936399" y="350223"/>
            <a:ext cx="2508571" cy="24622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802.11-24/0890r1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6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Unequal Modulation Insights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58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416228"/>
              </p:ext>
            </p:extLst>
          </p:nvPr>
        </p:nvGraphicFramePr>
        <p:xfrm>
          <a:off x="469900" y="3205163"/>
          <a:ext cx="8140700" cy="290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" name="Document" r:id="rId4" imgW="8558414" imgH="3061532" progId="Word.Document.8">
                  <p:embed/>
                </p:oleObj>
              </mc:Choice>
              <mc:Fallback>
                <p:oleObj name="Document" r:id="rId4" imgW="8558414" imgH="306153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900" y="3205163"/>
                        <a:ext cx="8140700" cy="2901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399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[1] 11-24-0469-00-00bn-new-mcss-for-11bn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[2] 11-24-0474-01-00bn-uhr-unequal-modulation-pattern-and-new-mcs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[3] 11-24-0498-01-00bn-unequal-modulation-in-mimo-txbf-and-new-mcs-for-11bn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[4] 11-24-0469-00-00bn-new-mcss-for-11bn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[5] 11-24-0438-00-00bn-ueqm-benefit-analysis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[6] 11-24-0439-00-00bn-ueqm-evaluation-and-simulation-results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[7] 11-24-0734-01-00bn-on-ueqm-and-ueq-mcs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[8] 11-24-0507-02-00bn-ueqm-further-details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05042BF-A164-48FB-86AA-E7A0ED062D6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746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MCS pattern selection methodology </a:t>
            </a:r>
            <a:br>
              <a:rPr lang="en-US" altLang="zh-CN" dirty="0"/>
            </a:br>
            <a:r>
              <a:rPr lang="en-US" altLang="zh-CN" dirty="0"/>
              <a:t>– link adaptation based method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altLang="zh-CN" sz="1800" dirty="0"/>
              <a:t>Besides Goodput based method shown in previous slides, we also tested other solutions.</a:t>
            </a:r>
          </a:p>
          <a:p>
            <a:r>
              <a:rPr lang="en-US" altLang="zh-CN" sz="1800" dirty="0"/>
              <a:t>For a specific channel (ChB NLOS, </a:t>
            </a:r>
            <a:r>
              <a:rPr lang="en-US" altLang="zh-CN" sz="1800" dirty="0" err="1"/>
              <a:t>ChD</a:t>
            </a:r>
            <a:r>
              <a:rPr lang="en-US" altLang="zh-CN" sz="1800" dirty="0"/>
              <a:t> NLOS), and a specific spatial configuration &lt;4T,4R&gt;,  &lt;3T,3R&gt;, &lt;2T,2R&gt;:</a:t>
            </a:r>
          </a:p>
          <a:p>
            <a:pPr lvl="1"/>
            <a:r>
              <a:rPr lang="en-US" altLang="zh-CN" sz="1600" dirty="0"/>
              <a:t>For EQM, the SNR threshold to achieved for 10% PER first.</a:t>
            </a:r>
          </a:p>
          <a:p>
            <a:pPr lvl="1"/>
            <a:r>
              <a:rPr lang="en-US" altLang="zh-CN" sz="1600" dirty="0"/>
              <a:t>Then, for each channel realization (among 10,00 realizations*[0:1:50dB] SNR), the post-SNR of each SS is obtained respectively.</a:t>
            </a:r>
          </a:p>
          <a:p>
            <a:pPr lvl="1"/>
            <a:r>
              <a:rPr lang="en-US" altLang="zh-CN" sz="1600" dirty="0"/>
              <a:t>For each channelization, the appropriate QAM and rate is chosen for SS with lowest SNR first and SNR threshold, then the appropriate QAM is chosen for other N-1 SS based on the SNR and SNR threshold respectively.</a:t>
            </a:r>
          </a:p>
          <a:p>
            <a:endParaRPr lang="en-US" altLang="zh-CN" sz="2000" b="1" dirty="0">
              <a:ea typeface="+mn-ea"/>
              <a:cs typeface="+mn-cs"/>
            </a:endParaRPr>
          </a:p>
          <a:p>
            <a:r>
              <a:rPr lang="en-US" altLang="zh-CN" sz="2000" b="1" dirty="0">
                <a:ea typeface="+mn-ea"/>
                <a:cs typeface="+mn-cs"/>
              </a:rPr>
              <a:t>The method is to simulate a way of link adaptation, to choose MCS combinations based on SNR feedback.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July 2024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Ross Jian Yu, et. al, Huawei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Slide </a:t>
            </a:r>
            <a:fld id="{E792CD62-9AAA-4B66-A216-7F1F565D5B47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083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0006" y="419100"/>
            <a:ext cx="8052588" cy="914400"/>
          </a:xfrm>
        </p:spPr>
        <p:txBody>
          <a:bodyPr/>
          <a:lstStyle/>
          <a:p>
            <a:r>
              <a:rPr lang="en-US" altLang="zh-CN" dirty="0"/>
              <a:t>The MCS pattern probability for ChB NLOS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31406" y="1257300"/>
                <a:ext cx="8001000" cy="4343400"/>
              </a:xfrm>
            </p:spPr>
            <p:txBody>
              <a:bodyPr/>
              <a:lstStyle/>
              <a:p>
                <a:r>
                  <a:rPr lang="en-US" altLang="zh-CN" sz="1600" dirty="0"/>
                  <a:t>Using LA based method, the MCS pattern probability (&gt;1%) for specific spatial configurations &lt;2T,2R,2SS are shown below. The number under the </a:t>
                </a:r>
                <a:r>
                  <a:rPr lang="en-US" altLang="zh-CN" sz="1600" dirty="0" err="1"/>
                  <a:t>ith</a:t>
                </a:r>
                <a:r>
                  <a:rPr lang="en-US" altLang="zh-CN" sz="1600" dirty="0"/>
                  <a:t> SS is the modulation order gap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zh-CN" altLang="en-US" sz="1600" i="1">
                            <a:solidFill>
                              <a:srgbClr val="1D1D1A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1600" i="1" smtClean="0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sz="160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zh-CN" sz="1600" dirty="0"/>
                  <a:t> between the </a:t>
                </a:r>
                <a:r>
                  <a:rPr lang="en-US" altLang="zh-CN" sz="1600" dirty="0" err="1"/>
                  <a:t>ith</a:t>
                </a:r>
                <a:r>
                  <a:rPr lang="en-US" altLang="zh-CN" sz="1600" dirty="0"/>
                  <a:t> SS and the last/base SS.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406" y="1257300"/>
                <a:ext cx="8001000" cy="4343400"/>
              </a:xfrm>
              <a:blipFill>
                <a:blip r:embed="rId2"/>
                <a:stretch>
                  <a:fillRect l="-305" t="-4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July 2024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Ross Jian Yu, et. al, Huawei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Slide </a:t>
            </a:r>
            <a:fld id="{E792CD62-9AAA-4B66-A216-7F1F565D5B47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81F15AAF-850C-42D5-8C42-FC726C7D36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235901"/>
              </p:ext>
            </p:extLst>
          </p:nvPr>
        </p:nvGraphicFramePr>
        <p:xfrm>
          <a:off x="2743200" y="2824153"/>
          <a:ext cx="3352800" cy="159544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6330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826330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751212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948928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20219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2, </a:t>
                      </a:r>
                      <a:r>
                        <a:rPr lang="en-US" altLang="zh-CN" sz="11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2</a:t>
                      </a:r>
                      <a:endParaRPr lang="zh-CN" altLang="en-US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3822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2021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34.27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2021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21.39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2021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16.48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2021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5.3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3859233558"/>
                  </a:ext>
                </a:extLst>
              </a:tr>
              <a:tr h="2021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  <a:cs typeface="+mn-cs"/>
                        </a:rPr>
                        <a:t>1.03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173748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200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0006" y="419100"/>
            <a:ext cx="8052588" cy="914400"/>
          </a:xfrm>
        </p:spPr>
        <p:txBody>
          <a:bodyPr/>
          <a:lstStyle/>
          <a:p>
            <a:r>
              <a:rPr lang="en-US" altLang="zh-CN" dirty="0"/>
              <a:t>The MCS pattern probability for ChB NLOS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31406" y="1257300"/>
                <a:ext cx="8001000" cy="4343400"/>
              </a:xfrm>
            </p:spPr>
            <p:txBody>
              <a:bodyPr/>
              <a:lstStyle/>
              <a:p>
                <a:r>
                  <a:rPr lang="en-US" altLang="zh-CN" sz="1600" dirty="0"/>
                  <a:t>Using LA based method, the MCS pattern probability (&gt;1%) for specific spatial configurations &lt;3T, 3R, 3SS&gt;,  &lt;3T,3R,2SS&gt; are shown below. The number under the </a:t>
                </a:r>
                <a:r>
                  <a:rPr lang="en-US" altLang="zh-CN" sz="1600" dirty="0" err="1"/>
                  <a:t>ith</a:t>
                </a:r>
                <a:r>
                  <a:rPr lang="en-US" altLang="zh-CN" sz="1600" dirty="0"/>
                  <a:t> SS is the modulation order gap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zh-CN" altLang="en-US" sz="1600" i="1">
                            <a:solidFill>
                              <a:srgbClr val="1D1D1A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1600" i="1" smtClean="0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sz="160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zh-CN" sz="1600" dirty="0"/>
                  <a:t> between the </a:t>
                </a:r>
                <a:r>
                  <a:rPr lang="en-US" altLang="zh-CN" sz="1600" dirty="0" err="1"/>
                  <a:t>ith</a:t>
                </a:r>
                <a:r>
                  <a:rPr lang="en-US" altLang="zh-CN" sz="1600" dirty="0"/>
                  <a:t> SS and the last/base SS.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406" y="1257300"/>
                <a:ext cx="8001000" cy="4343400"/>
              </a:xfrm>
              <a:blipFill>
                <a:blip r:embed="rId2"/>
                <a:stretch>
                  <a:fillRect l="-305" t="-421" r="-3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July 2024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Ross Jian Yu, et. al, Huawei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Slide </a:t>
            </a:r>
            <a:fld id="{E792CD62-9AAA-4B66-A216-7F1F565D5B47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A0C4235-243C-4219-8253-D309851C223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90600" y="3391989"/>
          <a:ext cx="2923199" cy="118668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20451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720451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54957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827340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989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105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3, </a:t>
                      </a:r>
                      <a:r>
                        <a:rPr lang="en-US" altLang="zh-CN" sz="105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2</a:t>
                      </a:r>
                      <a:endParaRPr lang="zh-CN" altLang="en-US" sz="105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33721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105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105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105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98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14.45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98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13.32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1698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3.34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1698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5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1.34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2541734283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5AF30D17-6C5D-4112-9969-740E22AF5F1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44988" y="3040896"/>
          <a:ext cx="3960811" cy="221690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10590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810590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736898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736898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865835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5755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3,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3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6913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15.2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11.54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10.87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66927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8091314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371669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778362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7334546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8313481"/>
                  </a:ext>
                </a:extLst>
              </a:tr>
              <a:tr h="1627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13448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476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0006" y="419100"/>
            <a:ext cx="8052588" cy="914400"/>
          </a:xfrm>
        </p:spPr>
        <p:txBody>
          <a:bodyPr/>
          <a:lstStyle/>
          <a:p>
            <a:r>
              <a:rPr lang="en-US" altLang="zh-CN" dirty="0"/>
              <a:t>The MCS pattern probability for ChB NLOS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31406" y="1257300"/>
                <a:ext cx="8001000" cy="4343400"/>
              </a:xfrm>
            </p:spPr>
            <p:txBody>
              <a:bodyPr/>
              <a:lstStyle/>
              <a:p>
                <a:r>
                  <a:rPr lang="en-US" altLang="zh-CN" sz="1600" dirty="0"/>
                  <a:t>Using LA based method, the MCS pattern probability (&gt;1%) for specific spatial configurations &lt;4T,4R,4SS&gt;,  &lt;4T,4R,3SS&gt;, &lt;4T,4R,2SS&gt; are shown below. The number under the </a:t>
                </a:r>
                <a:r>
                  <a:rPr lang="en-US" altLang="zh-CN" sz="1600" dirty="0" err="1"/>
                  <a:t>ith</a:t>
                </a:r>
                <a:r>
                  <a:rPr lang="en-US" altLang="zh-CN" sz="1600" dirty="0"/>
                  <a:t> SS is the modulation order gap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zh-CN" altLang="en-US" sz="1600" i="1">
                            <a:solidFill>
                              <a:srgbClr val="1D1D1A"/>
                            </a:solidFill>
                            <a:latin typeface="Cambria Math" panose="02040503050406030204" pitchFamily="18" charset="0"/>
                            <a:ea typeface="微软雅黑" panose="020B0503020204020204" pitchFamily="34" charset="-12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1600" i="1" smtClean="0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1600" b="0" i="1" smtClean="0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altLang="zh-CN" sz="160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altLang="zh-CN" sz="1600" b="0" i="1">
                                    <a:solidFill>
                                      <a:srgbClr val="1D1D1A"/>
                                    </a:solidFill>
                                    <a:latin typeface="Cambria Math" panose="02040503050406030204" pitchFamily="18" charset="0"/>
                                    <a:ea typeface="微软雅黑" panose="020B0503020204020204" pitchFamily="34" charset="-122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altLang="zh-CN" sz="1600" i="1">
                                <a:solidFill>
                                  <a:srgbClr val="1D1D1A"/>
                                </a:solidFill>
                                <a:latin typeface="Cambria Math" panose="02040503050406030204" pitchFamily="18" charset="0"/>
                                <a:ea typeface="微软雅黑" panose="020B0503020204020204" pitchFamily="34" charset="-122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altLang="zh-CN" sz="1600" dirty="0"/>
                  <a:t> between the </a:t>
                </a:r>
                <a:r>
                  <a:rPr lang="en-US" altLang="zh-CN" sz="1600" dirty="0" err="1"/>
                  <a:t>ith</a:t>
                </a:r>
                <a:r>
                  <a:rPr lang="en-US" altLang="zh-CN" sz="1600" dirty="0"/>
                  <a:t> SS and the last/base SS.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406" y="1257300"/>
                <a:ext cx="8001000" cy="4343400"/>
              </a:xfrm>
              <a:blipFill>
                <a:blip r:embed="rId2"/>
                <a:stretch>
                  <a:fillRect l="-305" t="-4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July 2024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Ross Jian Yu, et. al, Huawei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t>Slide </a:t>
            </a:r>
            <a:fld id="{E792CD62-9AAA-4B66-A216-7F1F565D5B47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Gulim" panose="020B0600000101010101" pitchFamily="34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A0C4235-243C-4219-8253-D309851C223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8908" y="2818501"/>
          <a:ext cx="2690496" cy="56206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4, NSS = 2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1.37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5AF30D17-6C5D-4112-9969-740E22AF5F1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5122" y="3540374"/>
          <a:ext cx="3483431" cy="170473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2893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712893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420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4,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3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12.15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10.08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66927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8091314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37166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816176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8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5241374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90ABE197-F18A-49C0-B4D3-95DE337541E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16198" y="2819589"/>
          <a:ext cx="4316208" cy="24255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9368">
                  <a:extLst>
                    <a:ext uri="{9D8B030D-6E8A-4147-A177-3AD203B41FA5}">
                      <a16:colId xmlns:a16="http://schemas.microsoft.com/office/drawing/2014/main" val="3875255007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3887452278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1742134409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1986528868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2982851576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1363274896"/>
                    </a:ext>
                  </a:extLst>
                </a:gridCol>
              </a:tblGrid>
              <a:tr h="17435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4,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4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697781593"/>
                  </a:ext>
                </a:extLst>
              </a:tr>
              <a:tr h="1589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4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023682612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8317796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5119610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0650666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9505525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8083369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3.02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0601787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5674931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8227089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7620361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7859398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7347644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2479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5852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077200" cy="914400"/>
          </a:xfrm>
        </p:spPr>
        <p:txBody>
          <a:bodyPr/>
          <a:lstStyle/>
          <a:p>
            <a:r>
              <a:rPr lang="en-US" altLang="zh-CN" dirty="0"/>
              <a:t>The MCS pattern probability for </a:t>
            </a:r>
            <a:r>
              <a:rPr lang="en-US" altLang="zh-CN" dirty="0" err="1"/>
              <a:t>ChD</a:t>
            </a:r>
            <a:r>
              <a:rPr lang="en-US" altLang="zh-CN" dirty="0"/>
              <a:t> NLOS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343400"/>
          </a:xfrm>
        </p:spPr>
        <p:txBody>
          <a:bodyPr/>
          <a:lstStyle/>
          <a:p>
            <a:r>
              <a:rPr lang="en-US" altLang="zh-CN" sz="1600" dirty="0"/>
              <a:t>Using LA based method, </a:t>
            </a:r>
            <a:r>
              <a:rPr lang="en-US" altLang="zh-CN" sz="1600" dirty="0">
                <a:latin typeface="+mj-lt"/>
              </a:rPr>
              <a:t>the MCS pattern probability (&gt;1%) for specific spatial configurations &lt;2T,2R,2SS&gt; are shown below: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July 2024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Ross Jian Yu, et. al, Huawei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Gulim" panose="020B0600000101010101" pitchFamily="34" charset="-127"/>
                <a:cs typeface="Arial" panose="020B0604020202020204" pitchFamily="34" charset="0"/>
              </a:rPr>
              <a:t>Slide </a:t>
            </a:r>
            <a:fld id="{E792CD62-9AAA-4B66-A216-7F1F565D5B47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Gulim" panose="020B0600000101010101" pitchFamily="34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D049047F-AB3B-40EE-A4BC-B8123EA36B8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90800" y="2667000"/>
          <a:ext cx="4038599" cy="22097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95352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995352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904868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1143027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29576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11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2, </a:t>
                      </a:r>
                      <a:r>
                        <a:rPr lang="en-US" altLang="zh-CN" sz="11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2</a:t>
                      </a:r>
                      <a:endParaRPr lang="zh-CN" altLang="en-US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4352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11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2957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40.2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2957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18.58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2957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17.75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2957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2.19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89180199"/>
                  </a:ext>
                </a:extLst>
              </a:tr>
              <a:tr h="29576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1.88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326632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5084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077200" cy="914400"/>
          </a:xfrm>
        </p:spPr>
        <p:txBody>
          <a:bodyPr/>
          <a:lstStyle/>
          <a:p>
            <a:r>
              <a:rPr lang="en-US" altLang="zh-CN" dirty="0"/>
              <a:t>The MCS pattern probability for </a:t>
            </a:r>
            <a:r>
              <a:rPr lang="en-US" altLang="zh-CN" dirty="0" err="1"/>
              <a:t>ChD</a:t>
            </a:r>
            <a:r>
              <a:rPr lang="en-US" altLang="zh-CN" dirty="0"/>
              <a:t> NLOS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343400"/>
          </a:xfrm>
        </p:spPr>
        <p:txBody>
          <a:bodyPr/>
          <a:lstStyle/>
          <a:p>
            <a:r>
              <a:rPr lang="en-US" altLang="zh-CN" sz="1600" dirty="0"/>
              <a:t>Using LA based method, </a:t>
            </a:r>
            <a:r>
              <a:rPr lang="en-US" altLang="zh-CN" sz="1600" dirty="0">
                <a:latin typeface="+mj-lt"/>
              </a:rPr>
              <a:t>the MCS pattern probability (&gt;1%) for specific spatial configurations &lt;3T,3R,3SS&gt;,  &lt;3T,3R,2SS&gt; are shown below: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July 2024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Ross Jian Yu, et. al, Huawei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Gulim" panose="020B0600000101010101" pitchFamily="34" charset="-127"/>
                <a:cs typeface="Arial" panose="020B0604020202020204" pitchFamily="34" charset="0"/>
              </a:rPr>
              <a:t>Slide </a:t>
            </a:r>
            <a:fld id="{E792CD62-9AAA-4B66-A216-7F1F565D5B47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Gulim" panose="020B0600000101010101" pitchFamily="34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A551CC99-6088-43DB-A414-290028E732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8200" y="3449928"/>
          <a:ext cx="2690496" cy="72397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3,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2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11.96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11.55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</a:tbl>
          </a:graphicData>
        </a:graphic>
      </p:graphicFrame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3E367110-21B6-405E-AA60-1BFEC4FB961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99039" y="3449928"/>
          <a:ext cx="3483431" cy="15580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2893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712893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420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3,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3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21.9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11.72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10.74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66927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8091314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37166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14844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078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077200" cy="914400"/>
          </a:xfrm>
        </p:spPr>
        <p:txBody>
          <a:bodyPr/>
          <a:lstStyle/>
          <a:p>
            <a:r>
              <a:rPr lang="en-US" altLang="zh-CN" dirty="0"/>
              <a:t>The MCS pattern probability for </a:t>
            </a:r>
            <a:r>
              <a:rPr lang="en-US" altLang="zh-CN" dirty="0" err="1"/>
              <a:t>ChD</a:t>
            </a:r>
            <a:r>
              <a:rPr lang="en-US" altLang="zh-CN" dirty="0"/>
              <a:t> NLOS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343400"/>
          </a:xfrm>
        </p:spPr>
        <p:txBody>
          <a:bodyPr/>
          <a:lstStyle/>
          <a:p>
            <a:r>
              <a:rPr lang="en-US" altLang="zh-CN" sz="1600" dirty="0"/>
              <a:t>Using LA based method, </a:t>
            </a:r>
            <a:r>
              <a:rPr lang="en-US" altLang="zh-CN" sz="1600" dirty="0">
                <a:latin typeface="+mj-lt"/>
              </a:rPr>
              <a:t>the MCS pattern probability (&gt;1%) for specific spatial configurations &lt;4T,4R,4SS&gt;,  &lt;4T,4R,3SS&gt;, &lt;4T,4R,2SS&gt; are shown below: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July 2024</a:t>
            </a:r>
            <a:endParaRPr lang="en-GB" altLang="zh-CN" dirty="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Ross Jian Yu, et. al, Huawei</a:t>
            </a:r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Gulim" panose="020B0600000101010101" pitchFamily="34" charset="-127"/>
                <a:cs typeface="Arial" panose="020B0604020202020204" pitchFamily="34" charset="0"/>
              </a:rPr>
              <a:t>Slide </a:t>
            </a:r>
            <a:fld id="{E792CD62-9AAA-4B66-A216-7F1F565D5B47}" type="slidenum">
              <a:rPr kumimoji="0" lang="en-US" altLang="ko-K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Gulim" panose="020B0600000101010101" pitchFamily="34" charset="-127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EA17C4B6-953F-4EF1-8E86-D992F370C1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0" y="3733800"/>
          <a:ext cx="3483431" cy="9713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2893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712893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420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4,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3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9.72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</a:tbl>
          </a:graphicData>
        </a:graphic>
      </p:graphicFrame>
      <p:graphicFrame>
        <p:nvGraphicFramePr>
          <p:cNvPr id="17" name="表格 16">
            <a:extLst>
              <a:ext uri="{FF2B5EF4-FFF2-40B4-BE49-F238E27FC236}">
                <a16:creationId xmlns:a16="http://schemas.microsoft.com/office/drawing/2014/main" id="{21848530-605D-4AD2-A728-D3E53C81FE4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38600" y="2756553"/>
          <a:ext cx="4316208" cy="27742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9368">
                  <a:extLst>
                    <a:ext uri="{9D8B030D-6E8A-4147-A177-3AD203B41FA5}">
                      <a16:colId xmlns:a16="http://schemas.microsoft.com/office/drawing/2014/main" val="3875255007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3887452278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1742134409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1986528868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2982851576"/>
                    </a:ext>
                  </a:extLst>
                </a:gridCol>
                <a:gridCol w="719368">
                  <a:extLst>
                    <a:ext uri="{9D8B030D-6E8A-4147-A177-3AD203B41FA5}">
                      <a16:colId xmlns:a16="http://schemas.microsoft.com/office/drawing/2014/main" val="1363274896"/>
                    </a:ext>
                  </a:extLst>
                </a:gridCol>
              </a:tblGrid>
              <a:tr h="17435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4,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NSS = 4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697781593"/>
                  </a:ext>
                </a:extLst>
              </a:tr>
              <a:tr h="1589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4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023682612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15.48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8317796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14.43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5119610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0650666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9505525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8083369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0601787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2167097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7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93290108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8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0581472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9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2.65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20034676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3062560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4001444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08166938"/>
                  </a:ext>
                </a:extLst>
              </a:tr>
              <a:tr h="1743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3565049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54C33AB2-61CF-4F91-B0A3-6EB6EA2F44F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0" y="2781230"/>
          <a:ext cx="2690496" cy="56206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Ntx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 = </a:t>
                      </a:r>
                      <a:r>
                        <a:rPr lang="en-US" altLang="zh-CN" sz="900" b="1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Nrx</a:t>
                      </a:r>
                      <a:r>
                        <a:rPr lang="en-US" altLang="zh-CN" sz="9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= </a:t>
                      </a:r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4, NSS = 2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1.02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770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[1-4], there exist detailed discussions on UEQM gains and UEQM pattern selection.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present our insights on UEQM.</a:t>
            </a:r>
            <a:endParaRPr lang="zh-CN" alt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Simulation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82295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each channel model (B-LOS and D-NLOS) and for each scenario (e.g. 2x2, 4x4), at each SNR, we randomized ~1000 channel realizations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For each channel realization we tested the performance of each MCS (single stream) or combination of MCS/modulation (multi-stream)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Based on the results, and assuming perfect link/rate-adaptation, we choose the MCS (or combination of MCS values) that yields the highest goodput for each channel realization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For example, in a certain 4x4 channel realization, 1 stream may be chosen (depending on SNR and channel realization)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Compared between EQM and EQM+UEQM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used perfect link/rate-adaptation and perfect channel estimation (in both sounding NDP as well as data PPDU), and ignored sounding overhead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We generated the goodput as well as the MCS/modulation combinations that were chosen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018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2x2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results for the 2x2 case are given below; we see that UEQM yields ~1-2dB at the medium to high SNR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Limiting to modulation order difference of 2 has a small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F8B59D8-230E-4440-B67A-A0C2B5DA9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8537" y="2667000"/>
            <a:ext cx="5105400" cy="38290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65B7238-856D-4E3C-AB21-CCE534604E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5732" y="2675468"/>
            <a:ext cx="51054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573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4x4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399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results for the 4x4 case are given below; we see that unlimited UEQM yields ~1-3dB at the medium to high SNR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Limiting to modulation order difference of 2 has a small impact, however the combinations in [1] (black curve) reduce the gain at high SNR by ~1.5dB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328D6A-1887-4DA4-A44F-11C0525B6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400" y="2681818"/>
            <a:ext cx="5105400" cy="38290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F29E277-0232-4C81-96D1-DFC6C116C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7519" y="2681818"/>
            <a:ext cx="51054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619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Chosen Combinations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4660FD2-3555-41FF-AEA7-3C48B4A91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following modulation combinations were chosen for the 2 stream case:</a:t>
            </a:r>
          </a:p>
        </p:txBody>
      </p:sp>
      <p:graphicFrame>
        <p:nvGraphicFramePr>
          <p:cNvPr id="12" name="表格 6">
            <a:extLst>
              <a:ext uri="{FF2B5EF4-FFF2-40B4-BE49-F238E27FC236}">
                <a16:creationId xmlns:a16="http://schemas.microsoft.com/office/drawing/2014/main" id="{D0514A37-2763-4E68-9ABB-E501C4180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900756"/>
              </p:ext>
            </p:extLst>
          </p:nvPr>
        </p:nvGraphicFramePr>
        <p:xfrm>
          <a:off x="5029200" y="2528866"/>
          <a:ext cx="2690496" cy="12096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2x2   NSS = 2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31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28.1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21.1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17.7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3859233558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1.9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748456904"/>
                  </a:ext>
                </a:extLst>
              </a:tr>
            </a:tbl>
          </a:graphicData>
        </a:graphic>
      </p:graphicFrame>
      <p:graphicFrame>
        <p:nvGraphicFramePr>
          <p:cNvPr id="13" name="表格 6">
            <a:extLst>
              <a:ext uri="{FF2B5EF4-FFF2-40B4-BE49-F238E27FC236}">
                <a16:creationId xmlns:a16="http://schemas.microsoft.com/office/drawing/2014/main" id="{D9D68D33-CEA5-4E44-96FF-9EEDC75CE3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457710"/>
              </p:ext>
            </p:extLst>
          </p:nvPr>
        </p:nvGraphicFramePr>
        <p:xfrm>
          <a:off x="5029200" y="4015143"/>
          <a:ext cx="2690496" cy="10477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3x3   NSS = 2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48.7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30.2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16.9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4.2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3859233558"/>
                  </a:ext>
                </a:extLst>
              </a:tr>
            </a:tbl>
          </a:graphicData>
        </a:graphic>
      </p:graphicFrame>
      <p:graphicFrame>
        <p:nvGraphicFramePr>
          <p:cNvPr id="14" name="表格 6">
            <a:extLst>
              <a:ext uri="{FF2B5EF4-FFF2-40B4-BE49-F238E27FC236}">
                <a16:creationId xmlns:a16="http://schemas.microsoft.com/office/drawing/2014/main" id="{3FC8E22B-C593-4F8A-88D0-445AC5A90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849913"/>
              </p:ext>
            </p:extLst>
          </p:nvPr>
        </p:nvGraphicFramePr>
        <p:xfrm>
          <a:off x="5029200" y="5347077"/>
          <a:ext cx="2690496" cy="88587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4x4   NSS = 2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52.5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39.2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7.6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</a:tbl>
          </a:graphicData>
        </a:graphic>
      </p:graphicFrame>
      <p:graphicFrame>
        <p:nvGraphicFramePr>
          <p:cNvPr id="15" name="表格 6">
            <a:extLst>
              <a:ext uri="{FF2B5EF4-FFF2-40B4-BE49-F238E27FC236}">
                <a16:creationId xmlns:a16="http://schemas.microsoft.com/office/drawing/2014/main" id="{F92B0D1F-DEF8-4161-82D3-CB87820F7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859235"/>
              </p:ext>
            </p:extLst>
          </p:nvPr>
        </p:nvGraphicFramePr>
        <p:xfrm>
          <a:off x="1752600" y="2528866"/>
          <a:ext cx="2690496" cy="12096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2x2   NSS = 2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34.7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26.5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21.8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14.8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3859233558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1.92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748456904"/>
                  </a:ext>
                </a:extLst>
              </a:tr>
            </a:tbl>
          </a:graphicData>
        </a:graphic>
      </p:graphicFrame>
      <p:graphicFrame>
        <p:nvGraphicFramePr>
          <p:cNvPr id="16" name="表格 6">
            <a:extLst>
              <a:ext uri="{FF2B5EF4-FFF2-40B4-BE49-F238E27FC236}">
                <a16:creationId xmlns:a16="http://schemas.microsoft.com/office/drawing/2014/main" id="{F91E5C20-A655-4F1B-8046-8DF1D5B8E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878926"/>
              </p:ext>
            </p:extLst>
          </p:nvPr>
        </p:nvGraphicFramePr>
        <p:xfrm>
          <a:off x="1746408" y="4015143"/>
          <a:ext cx="2690496" cy="10477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3x3   NSS = 2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46.0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26.9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19.2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7.8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3859233558"/>
                  </a:ext>
                </a:extLst>
              </a:tr>
            </a:tbl>
          </a:graphicData>
        </a:graphic>
      </p:graphicFrame>
      <p:graphicFrame>
        <p:nvGraphicFramePr>
          <p:cNvPr id="17" name="表格 6">
            <a:extLst>
              <a:ext uri="{FF2B5EF4-FFF2-40B4-BE49-F238E27FC236}">
                <a16:creationId xmlns:a16="http://schemas.microsoft.com/office/drawing/2014/main" id="{349773DF-DEC5-4423-A01A-760C663CE1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180067"/>
              </p:ext>
            </p:extLst>
          </p:nvPr>
        </p:nvGraphicFramePr>
        <p:xfrm>
          <a:off x="1746408" y="5347077"/>
          <a:ext cx="2690496" cy="97752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63099">
                  <a:extLst>
                    <a:ext uri="{9D8B030D-6E8A-4147-A177-3AD203B41FA5}">
                      <a16:colId xmlns:a16="http://schemas.microsoft.com/office/drawing/2014/main" val="3308710868"/>
                    </a:ext>
                  </a:extLst>
                </a:gridCol>
                <a:gridCol w="663099">
                  <a:extLst>
                    <a:ext uri="{9D8B030D-6E8A-4147-A177-3AD203B41FA5}">
                      <a16:colId xmlns:a16="http://schemas.microsoft.com/office/drawing/2014/main" val="1876670304"/>
                    </a:ext>
                  </a:extLst>
                </a:gridCol>
                <a:gridCol w="602819">
                  <a:extLst>
                    <a:ext uri="{9D8B030D-6E8A-4147-A177-3AD203B41FA5}">
                      <a16:colId xmlns:a16="http://schemas.microsoft.com/office/drawing/2014/main" val="1209088171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289524993"/>
                    </a:ext>
                  </a:extLst>
                </a:gridCol>
              </a:tblGrid>
              <a:tr h="1619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4x4   NSS = 2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9362464"/>
                  </a:ext>
                </a:extLst>
              </a:tr>
              <a:tr h="2382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432323502"/>
                  </a:ext>
                </a:extLst>
              </a:tr>
              <a:tr h="1121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56.2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835154329"/>
                  </a:ext>
                </a:extLst>
              </a:tr>
              <a:tr h="16190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29.9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202935816"/>
                  </a:ext>
                </a:extLst>
              </a:tr>
              <a:tr h="8095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12.7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973140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1.2</a:t>
                      </a: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419523721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9104EE47-2123-4090-A14C-34B9AAAD4A87}"/>
              </a:ext>
            </a:extLst>
          </p:cNvPr>
          <p:cNvSpPr txBox="1"/>
          <p:nvPr/>
        </p:nvSpPr>
        <p:spPr>
          <a:xfrm>
            <a:off x="6019800" y="2184934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B-LOS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DC876B-0B0F-4E10-A2FC-48152CEC719A}"/>
              </a:ext>
            </a:extLst>
          </p:cNvPr>
          <p:cNvSpPr txBox="1"/>
          <p:nvPr/>
        </p:nvSpPr>
        <p:spPr>
          <a:xfrm>
            <a:off x="2634456" y="2193387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D-NLOS</a:t>
            </a:r>
          </a:p>
        </p:txBody>
      </p:sp>
    </p:spTree>
    <p:extLst>
      <p:ext uri="{BB962C8B-B14F-4D97-AF65-F5344CB8AC3E}">
        <p14:creationId xmlns:p14="http://schemas.microsoft.com/office/powerpoint/2010/main" val="2233230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Chosen Combinations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4660FD2-3555-41FF-AEA7-3C48B4A91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following modulation combinations were chosen for the 3 stream case: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04EE47-2123-4090-A14C-34B9AAAD4A87}"/>
              </a:ext>
            </a:extLst>
          </p:cNvPr>
          <p:cNvSpPr txBox="1"/>
          <p:nvPr/>
        </p:nvSpPr>
        <p:spPr>
          <a:xfrm>
            <a:off x="6019800" y="215953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B-LOS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DC876B-0B0F-4E10-A2FC-48152CEC719A}"/>
              </a:ext>
            </a:extLst>
          </p:cNvPr>
          <p:cNvSpPr txBox="1"/>
          <p:nvPr/>
        </p:nvSpPr>
        <p:spPr>
          <a:xfrm>
            <a:off x="2634456" y="2167986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D-NLOS</a:t>
            </a:r>
          </a:p>
        </p:txBody>
      </p:sp>
      <p:graphicFrame>
        <p:nvGraphicFramePr>
          <p:cNvPr id="20" name="表格 7">
            <a:extLst>
              <a:ext uri="{FF2B5EF4-FFF2-40B4-BE49-F238E27FC236}">
                <a16:creationId xmlns:a16="http://schemas.microsoft.com/office/drawing/2014/main" id="{B8447F9A-23D7-4495-BD57-F09B0FB3D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79217"/>
              </p:ext>
            </p:extLst>
          </p:nvPr>
        </p:nvGraphicFramePr>
        <p:xfrm>
          <a:off x="4873624" y="4598590"/>
          <a:ext cx="3483431" cy="18514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2893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712893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420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3x3   NSS = 3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17.9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13.6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13.0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66927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8091314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37166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778362"/>
                  </a:ext>
                </a:extLst>
              </a:tr>
              <a:tr h="488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7334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38560771"/>
                  </a:ext>
                </a:extLst>
              </a:tr>
            </a:tbl>
          </a:graphicData>
        </a:graphic>
      </p:graphicFrame>
      <p:graphicFrame>
        <p:nvGraphicFramePr>
          <p:cNvPr id="21" name="表格 7">
            <a:extLst>
              <a:ext uri="{FF2B5EF4-FFF2-40B4-BE49-F238E27FC236}">
                <a16:creationId xmlns:a16="http://schemas.microsoft.com/office/drawing/2014/main" id="{EA188092-4D48-48FE-AAA2-F546DA4521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984421"/>
              </p:ext>
            </p:extLst>
          </p:nvPr>
        </p:nvGraphicFramePr>
        <p:xfrm>
          <a:off x="4873625" y="2528865"/>
          <a:ext cx="3483431" cy="199810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2893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712893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420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4x4   NSS = 3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27.9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23.5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66927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8091314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37166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778362"/>
                  </a:ext>
                </a:extLst>
              </a:tr>
              <a:tr h="3667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7334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54152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7965328"/>
                  </a:ext>
                </a:extLst>
              </a:tr>
            </a:tbl>
          </a:graphicData>
        </a:graphic>
      </p:graphicFrame>
      <p:graphicFrame>
        <p:nvGraphicFramePr>
          <p:cNvPr id="22" name="表格 7">
            <a:extLst>
              <a:ext uri="{FF2B5EF4-FFF2-40B4-BE49-F238E27FC236}">
                <a16:creationId xmlns:a16="http://schemas.microsoft.com/office/drawing/2014/main" id="{CE9B0207-B73A-4C74-871D-C266766AE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683229"/>
              </p:ext>
            </p:extLst>
          </p:nvPr>
        </p:nvGraphicFramePr>
        <p:xfrm>
          <a:off x="1062905" y="4591518"/>
          <a:ext cx="3483431" cy="170473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2893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712893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648083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761479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420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3x3   NSS = 3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679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16.4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15.4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15.3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15.0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66927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8091314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371669"/>
                  </a:ext>
                </a:extLst>
              </a:tr>
              <a:tr h="733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778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8091499"/>
                  </a:ext>
                </a:extLst>
              </a:tr>
            </a:tbl>
          </a:graphicData>
        </a:graphic>
      </p:graphicFrame>
      <p:graphicFrame>
        <p:nvGraphicFramePr>
          <p:cNvPr id="23" name="表格 7">
            <a:extLst>
              <a:ext uri="{FF2B5EF4-FFF2-40B4-BE49-F238E27FC236}">
                <a16:creationId xmlns:a16="http://schemas.microsoft.com/office/drawing/2014/main" id="{ACAFA292-59D9-45B0-A667-E15D35274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051790"/>
              </p:ext>
            </p:extLst>
          </p:nvPr>
        </p:nvGraphicFramePr>
        <p:xfrm>
          <a:off x="998575" y="2528865"/>
          <a:ext cx="3584173" cy="199810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3510">
                  <a:extLst>
                    <a:ext uri="{9D8B030D-6E8A-4147-A177-3AD203B41FA5}">
                      <a16:colId xmlns:a16="http://schemas.microsoft.com/office/drawing/2014/main" val="277063368"/>
                    </a:ext>
                  </a:extLst>
                </a:gridCol>
                <a:gridCol w="733510">
                  <a:extLst>
                    <a:ext uri="{9D8B030D-6E8A-4147-A177-3AD203B41FA5}">
                      <a16:colId xmlns:a16="http://schemas.microsoft.com/office/drawing/2014/main" val="2776020159"/>
                    </a:ext>
                  </a:extLst>
                </a:gridCol>
                <a:gridCol w="666826">
                  <a:extLst>
                    <a:ext uri="{9D8B030D-6E8A-4147-A177-3AD203B41FA5}">
                      <a16:colId xmlns:a16="http://schemas.microsoft.com/office/drawing/2014/main" val="4255939112"/>
                    </a:ext>
                  </a:extLst>
                </a:gridCol>
                <a:gridCol w="666826">
                  <a:extLst>
                    <a:ext uri="{9D8B030D-6E8A-4147-A177-3AD203B41FA5}">
                      <a16:colId xmlns:a16="http://schemas.microsoft.com/office/drawing/2014/main" val="1805210609"/>
                    </a:ext>
                  </a:extLst>
                </a:gridCol>
                <a:gridCol w="783501">
                  <a:extLst>
                    <a:ext uri="{9D8B030D-6E8A-4147-A177-3AD203B41FA5}">
                      <a16:colId xmlns:a16="http://schemas.microsoft.com/office/drawing/2014/main" val="2108371578"/>
                    </a:ext>
                  </a:extLst>
                </a:gridCol>
              </a:tblGrid>
              <a:tr h="142002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4x4   NSS = 3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81646428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551996683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28.5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45742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28.1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7813711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2964042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881786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27566927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28091314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5371669"/>
                  </a:ext>
                </a:extLst>
              </a:tr>
              <a:tr h="14200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1778362"/>
                  </a:ext>
                </a:extLst>
              </a:tr>
              <a:tr h="4889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7334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4032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3460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029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Chosen Combinations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4660FD2-3555-41FF-AEA7-3C48B4A91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following modulation combinations were chosen for the 4 stream case: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04EE47-2123-4090-A14C-34B9AAAD4A87}"/>
              </a:ext>
            </a:extLst>
          </p:cNvPr>
          <p:cNvSpPr txBox="1"/>
          <p:nvPr/>
        </p:nvSpPr>
        <p:spPr>
          <a:xfrm>
            <a:off x="6476997" y="234153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B-LOS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DC876B-0B0F-4E10-A2FC-48152CEC719A}"/>
              </a:ext>
            </a:extLst>
          </p:cNvPr>
          <p:cNvSpPr txBox="1"/>
          <p:nvPr/>
        </p:nvSpPr>
        <p:spPr>
          <a:xfrm>
            <a:off x="2036160" y="2341533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D-NLOS</a:t>
            </a:r>
          </a:p>
        </p:txBody>
      </p:sp>
      <p:graphicFrame>
        <p:nvGraphicFramePr>
          <p:cNvPr id="13" name="表格 8">
            <a:extLst>
              <a:ext uri="{FF2B5EF4-FFF2-40B4-BE49-F238E27FC236}">
                <a16:creationId xmlns:a16="http://schemas.microsoft.com/office/drawing/2014/main" id="{EB22A35F-670D-48C7-8152-9C93855CEF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212875"/>
              </p:ext>
            </p:extLst>
          </p:nvPr>
        </p:nvGraphicFramePr>
        <p:xfrm>
          <a:off x="4852534" y="2708023"/>
          <a:ext cx="4007641" cy="336712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90244">
                  <a:extLst>
                    <a:ext uri="{9D8B030D-6E8A-4147-A177-3AD203B41FA5}">
                      <a16:colId xmlns:a16="http://schemas.microsoft.com/office/drawing/2014/main" val="3875255007"/>
                    </a:ext>
                  </a:extLst>
                </a:gridCol>
                <a:gridCol w="629422">
                  <a:extLst>
                    <a:ext uri="{9D8B030D-6E8A-4147-A177-3AD203B41FA5}">
                      <a16:colId xmlns:a16="http://schemas.microsoft.com/office/drawing/2014/main" val="3887452278"/>
                    </a:ext>
                  </a:extLst>
                </a:gridCol>
                <a:gridCol w="599513">
                  <a:extLst>
                    <a:ext uri="{9D8B030D-6E8A-4147-A177-3AD203B41FA5}">
                      <a16:colId xmlns:a16="http://schemas.microsoft.com/office/drawing/2014/main" val="1742134409"/>
                    </a:ext>
                  </a:extLst>
                </a:gridCol>
                <a:gridCol w="564460">
                  <a:extLst>
                    <a:ext uri="{9D8B030D-6E8A-4147-A177-3AD203B41FA5}">
                      <a16:colId xmlns:a16="http://schemas.microsoft.com/office/drawing/2014/main" val="198652886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982851576"/>
                    </a:ext>
                  </a:extLst>
                </a:gridCol>
                <a:gridCol w="838202">
                  <a:extLst>
                    <a:ext uri="{9D8B030D-6E8A-4147-A177-3AD203B41FA5}">
                      <a16:colId xmlns:a16="http://schemas.microsoft.com/office/drawing/2014/main" val="1363274896"/>
                    </a:ext>
                  </a:extLst>
                </a:gridCol>
              </a:tblGrid>
              <a:tr h="17927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4x4  NSS = 4 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697781593"/>
                  </a:ext>
                </a:extLst>
              </a:tr>
              <a:tr h="17927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4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023682612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8317796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5119610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0650666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9505525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8083369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0601787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5674931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8227089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7620361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7859398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6509398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2703698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6619957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0211099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739132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32451601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4023366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72920458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7379882"/>
                  </a:ext>
                </a:extLst>
              </a:tr>
              <a:tr h="15042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5331345"/>
                  </a:ext>
                </a:extLst>
              </a:tr>
            </a:tbl>
          </a:graphicData>
        </a:graphic>
      </p:graphicFrame>
      <p:graphicFrame>
        <p:nvGraphicFramePr>
          <p:cNvPr id="14" name="表格 8">
            <a:extLst>
              <a:ext uri="{FF2B5EF4-FFF2-40B4-BE49-F238E27FC236}">
                <a16:creationId xmlns:a16="http://schemas.microsoft.com/office/drawing/2014/main" id="{916B60EF-8E03-45AA-AD1D-16C9099190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32093"/>
              </p:ext>
            </p:extLst>
          </p:nvPr>
        </p:nvGraphicFramePr>
        <p:xfrm>
          <a:off x="571501" y="2708013"/>
          <a:ext cx="4007641" cy="33486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7092">
                  <a:extLst>
                    <a:ext uri="{9D8B030D-6E8A-4147-A177-3AD203B41FA5}">
                      <a16:colId xmlns:a16="http://schemas.microsoft.com/office/drawing/2014/main" val="3875255007"/>
                    </a:ext>
                  </a:extLst>
                </a:gridCol>
                <a:gridCol w="617643">
                  <a:extLst>
                    <a:ext uri="{9D8B030D-6E8A-4147-A177-3AD203B41FA5}">
                      <a16:colId xmlns:a16="http://schemas.microsoft.com/office/drawing/2014/main" val="3887452278"/>
                    </a:ext>
                  </a:extLst>
                </a:gridCol>
                <a:gridCol w="617643">
                  <a:extLst>
                    <a:ext uri="{9D8B030D-6E8A-4147-A177-3AD203B41FA5}">
                      <a16:colId xmlns:a16="http://schemas.microsoft.com/office/drawing/2014/main" val="1742134409"/>
                    </a:ext>
                  </a:extLst>
                </a:gridCol>
                <a:gridCol w="617643">
                  <a:extLst>
                    <a:ext uri="{9D8B030D-6E8A-4147-A177-3AD203B41FA5}">
                      <a16:colId xmlns:a16="http://schemas.microsoft.com/office/drawing/2014/main" val="1986528868"/>
                    </a:ext>
                  </a:extLst>
                </a:gridCol>
                <a:gridCol w="705877">
                  <a:extLst>
                    <a:ext uri="{9D8B030D-6E8A-4147-A177-3AD203B41FA5}">
                      <a16:colId xmlns:a16="http://schemas.microsoft.com/office/drawing/2014/main" val="2982851576"/>
                    </a:ext>
                  </a:extLst>
                </a:gridCol>
                <a:gridCol w="881743">
                  <a:extLst>
                    <a:ext uri="{9D8B030D-6E8A-4147-A177-3AD203B41FA5}">
                      <a16:colId xmlns:a16="http://schemas.microsoft.com/office/drawing/2014/main" val="1363274896"/>
                    </a:ext>
                  </a:extLst>
                </a:gridCol>
              </a:tblGrid>
              <a:tr h="2199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Ch = 4x4  NSS = 4  (&gt;1%)</a:t>
                      </a:r>
                      <a:endParaRPr lang="zh-CN" altLang="en-US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000" b="1" i="0" u="none" strike="noStrike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697781593"/>
                  </a:ext>
                </a:extLst>
              </a:tr>
              <a:tr h="1680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index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1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2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3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Stream 4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u="none" strike="noStrike" dirty="0">
                          <a:effectLst/>
                          <a:latin typeface="+mj-lt"/>
                        </a:rPr>
                        <a:t>Percentage(%)</a:t>
                      </a:r>
                      <a:endParaRPr lang="en-US" altLang="zh-CN" sz="900" b="1" i="0" u="none" strike="noStrike" dirty="0">
                        <a:effectLst/>
                        <a:latin typeface="+mj-lt"/>
                        <a:ea typeface="微软雅黑" panose="020B0503020204020204" pitchFamily="34" charset="-122"/>
                      </a:endParaRPr>
                    </a:p>
                  </a:txBody>
                  <a:tcPr marL="1327" marR="1327" marT="1327" marB="0" anchor="ctr"/>
                </a:tc>
                <a:extLst>
                  <a:ext uri="{0D108BD9-81ED-4DB2-BD59-A6C34878D82A}">
                    <a16:rowId xmlns:a16="http://schemas.microsoft.com/office/drawing/2014/main" val="1023682612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38317796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5119610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20650666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9505525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8083369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6.8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70601787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1327" marR="1327" marT="132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15674931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8227089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7620361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37859398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86509398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700" b="0" i="0" u="none" strike="noStrike" dirty="0">
                        <a:effectLst/>
                        <a:latin typeface="+mj-lt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2703698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6619957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0211099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3744626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7380035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909258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73896204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51099878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6938788"/>
                  </a:ext>
                </a:extLst>
              </a:tr>
              <a:tr h="14098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700" b="0" i="0" u="none" strike="noStrike" dirty="0">
                          <a:effectLst/>
                          <a:latin typeface="+mj-lt"/>
                          <a:ea typeface="宋体" panose="02010600030101010101" pitchFamily="2" charset="-122"/>
                        </a:rPr>
                        <a:t>1.0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1548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031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801290"/>
            <a:ext cx="7970837" cy="798910"/>
          </a:xfrm>
        </p:spPr>
        <p:txBody>
          <a:bodyPr/>
          <a:lstStyle/>
          <a:p>
            <a:r>
              <a:rPr lang="en-US" sz="2800" dirty="0"/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Ross Yu Jian et al, Huawei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5DA9C9D-A2E9-4B29-A053-198ACAC47E2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3875088" cy="273050"/>
          </a:xfrm>
        </p:spPr>
        <p:txBody>
          <a:bodyPr/>
          <a:lstStyle/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F1FC671-EE2E-4926-98ED-599CFEE82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0"/>
            <a:ext cx="7970837" cy="38088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Assuming perfect link/rate-adaptation, UEQM can yield 1-2dB gain over using only EQM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This is a non-negligible benefit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However, these results are achieved assuming perfect CHEST and perfect link/rate-adaptation, so gain is expected to be lower in practice</a:t>
            </a:r>
            <a:endParaRPr lang="en-US" sz="1600" b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Considering the fact that spatial domain UEQM is relevant only when MIMO+BF is used, the impact it will have on practical link/rate-adaptation (far more valid options to choose from) and the required signaling &amp; protocol changes (e.g. PHY preamble, possibly sounding feedback), we need to think if this is one of the important PHY approaches we want to promote in 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endParaRPr lang="en-US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49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147386</TotalTime>
  <Words>2531</Words>
  <Application>Microsoft Office PowerPoint</Application>
  <PresentationFormat>全屏显示(4:3)</PresentationFormat>
  <Paragraphs>1198</Paragraphs>
  <Slides>17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9" baseType="lpstr">
      <vt:lpstr>Arial Unicode MS</vt:lpstr>
      <vt:lpstr>굴림</vt:lpstr>
      <vt:lpstr>굴림</vt:lpstr>
      <vt:lpstr>MS Gothic</vt:lpstr>
      <vt:lpstr>宋体</vt:lpstr>
      <vt:lpstr>微软雅黑</vt:lpstr>
      <vt:lpstr>Arial</vt:lpstr>
      <vt:lpstr>Cambria Math</vt:lpstr>
      <vt:lpstr>Times New Roman</vt:lpstr>
      <vt:lpstr>Office Theme</vt:lpstr>
      <vt:lpstr>802-11-Submission</vt:lpstr>
      <vt:lpstr>Document</vt:lpstr>
      <vt:lpstr>Unequal Modulation Insights</vt:lpstr>
      <vt:lpstr>Introduction</vt:lpstr>
      <vt:lpstr>Simulation Methodology</vt:lpstr>
      <vt:lpstr>2x2 results</vt:lpstr>
      <vt:lpstr>4x4 results</vt:lpstr>
      <vt:lpstr>Chosen Combinations</vt:lpstr>
      <vt:lpstr>Chosen Combinations</vt:lpstr>
      <vt:lpstr>Chosen Combinations</vt:lpstr>
      <vt:lpstr>Summary</vt:lpstr>
      <vt:lpstr>References</vt:lpstr>
      <vt:lpstr>MCS pattern selection methodology  – link adaptation based method</vt:lpstr>
      <vt:lpstr>The MCS pattern probability for ChB NLOS</vt:lpstr>
      <vt:lpstr>The MCS pattern probability for ChB NLOS</vt:lpstr>
      <vt:lpstr>The MCS pattern probability for ChB NLOS</vt:lpstr>
      <vt:lpstr>The MCS pattern probability for ChD NLOS</vt:lpstr>
      <vt:lpstr>The MCS pattern probability for ChD NLOS</vt:lpstr>
      <vt:lpstr>The MCS pattern probability for ChD NLOS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shimi.shilo@huawei.com</dc:creator>
  <cp:lastModifiedBy>Yujian (Ross Yu)</cp:lastModifiedBy>
  <cp:revision>1596</cp:revision>
  <cp:lastPrinted>1601-01-01T00:00:00Z</cp:lastPrinted>
  <dcterms:created xsi:type="dcterms:W3CDTF">2017-01-26T15:28:16Z</dcterms:created>
  <dcterms:modified xsi:type="dcterms:W3CDTF">2024-07-15T07:19:48Z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_2015_ms_pID_725343">
    <vt:lpwstr>(3)jdXm5yJXTUBqXYPXWqfGC7vNQHSo+jGkkQmBuFCYvAuNhQUxsjWLCriroym38Nur2eEMEAfC
rk5nuxqT9EQpvZX/0F14vvY6ludLecIxz+kJyDLRxrVyE7c7QOfxTSWncUxkRJ3h2HPJ3+bL
4y1oVlhbjISKgi+A2BGt6e7qeoWAwIYPBVqlZKbvUL/NkGdN74fr7MiipjLF6flupclOJvbs
pHuwQVMGu4ZvjIxc4z</vt:lpwstr>
  </property>
  <property fmtid="{D5CDD505-2E9C-101B-9397-08002B2CF9AE}" pid="7" name="_2015_ms_pID_7253431">
    <vt:lpwstr>xYZtoCA3LyB/CPV6AmXrOE9nMFfZAfbBSWOUyzn+/cHui5ZqmInX/T
GNjMm3nEkbrtjnkyBpb1FQUl9pOAHib6Xhrz2E92d89ymGw2eaNOXDyeOGeq+5cAnyT638hk
ZwT9bFqmKM56mTNhQi9TMCZdWFcf+X4gEOeQhw+etjSSz/kc3g/hdzP2ypx9CZWLSyy8mK6h
v/vCbZtTb+C0lg+6F+7Cl3vnaeaLfCWZwPq8</vt:lpwstr>
  </property>
  <property fmtid="{D5CDD505-2E9C-101B-9397-08002B2CF9AE}" pid="8" name="_2015_ms_pID_7253432">
    <vt:lpwstr>Aw==</vt:lpwstr>
  </property>
</Properties>
</file>