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366" r:id="rId4"/>
    <p:sldId id="2377" r:id="rId5"/>
    <p:sldId id="2375" r:id="rId6"/>
    <p:sldId id="2376" r:id="rId7"/>
    <p:sldId id="2381" r:id="rId8"/>
    <p:sldId id="2382" r:id="rId9"/>
    <p:sldId id="2383" r:id="rId10"/>
    <p:sldId id="2378" r:id="rId11"/>
    <p:sldId id="2374" r:id="rId12"/>
    <p:sldId id="781" r:id="rId13"/>
    <p:sldId id="821" r:id="rId14"/>
    <p:sldId id="822" r:id="rId15"/>
    <p:sldId id="823" r:id="rId16"/>
    <p:sldId id="824" r:id="rId17"/>
    <p:sldId id="825" r:id="rId18"/>
    <p:sldId id="82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00" autoAdjust="0"/>
    <p:restoredTop sz="95226" autoAdjust="0"/>
  </p:normalViewPr>
  <p:slideViewPr>
    <p:cSldViewPr>
      <p:cViewPr varScale="1">
        <p:scale>
          <a:sx n="97" d="100"/>
          <a:sy n="97" d="100"/>
        </p:scale>
        <p:origin x="15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Relationship Id="rId35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892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14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July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1016" y="6475413"/>
            <a:ext cx="17229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36398" y="350223"/>
            <a:ext cx="2508572" cy="24622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6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Unequal Modulation Insights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12921"/>
              </p:ext>
            </p:extLst>
          </p:nvPr>
        </p:nvGraphicFramePr>
        <p:xfrm>
          <a:off x="469900" y="3205163"/>
          <a:ext cx="8140700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Document" r:id="rId4" imgW="8558414" imgH="3061532" progId="Word.Document.8">
                  <p:embed/>
                </p:oleObj>
              </mc:Choice>
              <mc:Fallback>
                <p:oleObj name="Document" r:id="rId4" imgW="8558414" imgH="3061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205163"/>
                        <a:ext cx="8140700" cy="290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[1] 11-24-0469-00-00bn-new-mcss-for-11bn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[2] 11-24-0474-01-00bn-uhr-unequal-modulation-pattern-and-new-mcs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[3] 11-24-0498-01-00bn-unequal-modulation-in-mimo-txbf-and-new-mcs-for-11bn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[4] 11-24-0469-00-00bn-new-mcss-for-11bn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[5] 11-24-0438-00-00bn-ueqm-benefit-analysis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[6] 11-24-0439-00-00bn-ueqm-evaluation-and-simulation-results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[7] 11-24-0734-01-00bn-on-ueqm-and-ueq-mcs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[8] 11-24-0507-02-00bn-ueqm-further-details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MCS pattern selection methodology </a:t>
            </a:r>
            <a:br>
              <a:rPr lang="en-US" altLang="zh-CN" dirty="0"/>
            </a:br>
            <a:r>
              <a:rPr lang="en-US" altLang="zh-CN" dirty="0"/>
              <a:t>– link adaptation based method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zh-CN" sz="1800" dirty="0"/>
              <a:t>Besides Goodput based method shown in previous slides, we also tested other solutions.</a:t>
            </a:r>
          </a:p>
          <a:p>
            <a:r>
              <a:rPr lang="en-US" altLang="zh-CN" sz="1800" dirty="0"/>
              <a:t>For a specific channel (ChB NLOS, </a:t>
            </a:r>
            <a:r>
              <a:rPr lang="en-US" altLang="zh-CN" sz="1800" dirty="0" err="1"/>
              <a:t>ChD</a:t>
            </a:r>
            <a:r>
              <a:rPr lang="en-US" altLang="zh-CN" sz="1800" dirty="0"/>
              <a:t> NLOS), and a specific spatial configuration &lt;4T,4R&gt;,  &lt;3T,3R&gt;, &lt;2T,2R&gt;:</a:t>
            </a:r>
          </a:p>
          <a:p>
            <a:pPr lvl="1"/>
            <a:r>
              <a:rPr lang="en-US" altLang="zh-CN" sz="1600" dirty="0"/>
              <a:t>For EQM, the SNR threshold to achieved for 10% PER first.</a:t>
            </a:r>
          </a:p>
          <a:p>
            <a:pPr lvl="1"/>
            <a:r>
              <a:rPr lang="en-US" altLang="zh-CN" sz="1600" dirty="0"/>
              <a:t>Then, for each channel realization (among 10,00 realizations*[0:1:50dB] SNR), the post-SNR of each SS is obtained respectively.</a:t>
            </a:r>
          </a:p>
          <a:p>
            <a:pPr lvl="1"/>
            <a:r>
              <a:rPr lang="en-US" altLang="zh-CN" sz="1600" dirty="0"/>
              <a:t>For each channelization, the appropriate QAM and rate is chosen for SS with lowest SNR first and SNR threshold, then the appropriate QAM is chosen for other N-1 SS based on the SNR and SNR threshold respectively.</a:t>
            </a:r>
          </a:p>
          <a:p>
            <a:endParaRPr lang="en-US" altLang="zh-CN" sz="2000" b="1" dirty="0">
              <a:ea typeface="+mn-ea"/>
              <a:cs typeface="+mn-cs"/>
            </a:endParaRPr>
          </a:p>
          <a:p>
            <a:r>
              <a:rPr lang="en-US" altLang="zh-CN" sz="2000" b="1" dirty="0">
                <a:ea typeface="+mn-ea"/>
                <a:cs typeface="+mn-cs"/>
              </a:rPr>
              <a:t>The method is to simulate a way of link adaptation, to choose MCS combinations based on SNR feedback.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8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&lt;2T,2R,2SS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81F15AAF-850C-42D5-8C42-FC726C7D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35901"/>
              </p:ext>
            </p:extLst>
          </p:nvPr>
        </p:nvGraphicFramePr>
        <p:xfrm>
          <a:off x="2743200" y="2824153"/>
          <a:ext cx="3352800" cy="15954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6330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826330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751212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948928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2021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2, </a:t>
                      </a:r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3822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34.27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21.39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16.48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5.3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1.03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173748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200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&lt;3T, 3R, 3SS&gt;,  &lt;3T,3R,2SS&gt;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 r="-3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A0C4235-243C-4219-8253-D309851C22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90600" y="3391989"/>
          <a:ext cx="2923199" cy="11866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0451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720451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54957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827340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989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05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105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3372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14.45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13.32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3.34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1.34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2541734283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AF30D17-6C5D-4112-9969-740E22AF5F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44988" y="3040896"/>
          <a:ext cx="3960811" cy="22169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0590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810590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736898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736898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865835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5755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691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8313481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448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47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&lt;4T,4R,4SS&gt;,  &lt;4T,4R,3SS&gt;, &lt;4T,4R,2SS&gt;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A0C4235-243C-4219-8253-D309851C22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908" y="2818501"/>
          <a:ext cx="2690496" cy="5620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4, 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1.37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AF30D17-6C5D-4112-9969-740E22AF5F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5122" y="3540374"/>
          <a:ext cx="3483431" cy="17047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81617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5241374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0ABE197-F18A-49C0-B4D3-95DE337541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6198" y="2819589"/>
          <a:ext cx="4316208" cy="2425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9368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435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4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589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7347644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2479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85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&lt;2T,2R,2SS&gt;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D049047F-AB3B-40EE-A4BC-B8123EA36B8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667000"/>
          <a:ext cx="4038599" cy="22097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95352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995352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904868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1143027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2957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2, </a:t>
                      </a:r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4352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40.2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18.58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17.75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2.19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89180199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1.88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2663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084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&lt;3T,3R,3SS&gt;,  &lt;3T,3R,2SS&gt;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A551CC99-6088-43DB-A414-290028E732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3449928"/>
          <a:ext cx="2690496" cy="7239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11.96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11.55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3E367110-21B6-405E-AA60-1BFEC4FB96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99039" y="3449928"/>
          <a:ext cx="3483431" cy="15580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21.9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1484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078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&lt;4T,4R,4SS&gt;,  &lt;4T,4R,3SS&gt;, &lt;4T,4R,2SS&gt;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EA17C4B6-953F-4EF1-8E86-D992F370C1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3733800"/>
          <a:ext cx="3483431" cy="9713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21848530-605D-4AD2-A728-D3E53C81FE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8600" y="2756553"/>
          <a:ext cx="4316208" cy="27742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9368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435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4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589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216709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329010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58147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03467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306256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4001444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816693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565049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4C33AB2-61CF-4F91-B0A3-6EB6EA2F44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2781230"/>
          <a:ext cx="2690496" cy="5620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4, 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1.02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77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[1-4], there exist detailed discussions on UEQM gains and UEQM pattern selection.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present our insights on UEQM.</a:t>
            </a:r>
            <a:endParaRPr lang="zh-CN" alt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Simulation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82295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each channel model (B-LOS and D-NLOS) and for each scenario (e.g. 2x2, 4x4), at each SNR, we randomized ~1000 channel realizations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each channel realization we tested the performance of each MCS (single stream) or combination of MCS/modulation (multi-stream)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Based on the results, and assuming perfect link/rate-adaptation, we choose the MCS (or combination of MCS values) that yields the highest goodput for each channel realization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example, in a certain 4x4 channel realization, 1 stream may be chosen (depending on SNR and channel realization)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Compared between EQM and EQM+UEQM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used perfect link/rate-adaptation and perfect channel estimation (in both sounding NDP as well as data PPDU), and ignored sounding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generated the goodput assuming as well as the MCS/modulation combinations that were chosen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1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2x2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results for the 2x2 case are given below; we see that UEQM yields ~1-2dB at the medium to high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Limiting to modulation order difference of 2 has a small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8B59D8-230E-4440-B67A-A0C2B5DA9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537" y="2667000"/>
            <a:ext cx="5105400" cy="3829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5B7238-856D-4E3C-AB21-CCE534604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32" y="2675468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7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4x4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447800"/>
            <a:ext cx="8275638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results for the 4x4 case are given below; we see that unlimited UEQM yields ~1-3dB at the medium to high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Limiting to modulation order difference of 2 has a small impact, however the combinations suggested in [1] reduce the gain at high SNR by ~1.5dB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328D6A-1887-4DA4-A44F-11C0525B6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681818"/>
            <a:ext cx="5105400" cy="3829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29E277-0232-4C81-96D1-DFC6C116C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519" y="2681818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1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2 stream case:</a:t>
            </a:r>
          </a:p>
        </p:txBody>
      </p:sp>
      <p:graphicFrame>
        <p:nvGraphicFramePr>
          <p:cNvPr id="12" name="表格 6">
            <a:extLst>
              <a:ext uri="{FF2B5EF4-FFF2-40B4-BE49-F238E27FC236}">
                <a16:creationId xmlns:a16="http://schemas.microsoft.com/office/drawing/2014/main" id="{D0514A37-2763-4E68-9ABB-E501C4180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00756"/>
              </p:ext>
            </p:extLst>
          </p:nvPr>
        </p:nvGraphicFramePr>
        <p:xfrm>
          <a:off x="5029200" y="2528866"/>
          <a:ext cx="2690496" cy="1209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2x2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28.1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21.1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17.7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748456904"/>
                  </a:ext>
                </a:extLst>
              </a:tr>
            </a:tbl>
          </a:graphicData>
        </a:graphic>
      </p:graphicFrame>
      <p:graphicFrame>
        <p:nvGraphicFramePr>
          <p:cNvPr id="13" name="表格 6">
            <a:extLst>
              <a:ext uri="{FF2B5EF4-FFF2-40B4-BE49-F238E27FC236}">
                <a16:creationId xmlns:a16="http://schemas.microsoft.com/office/drawing/2014/main" id="{D9D68D33-CEA5-4E44-96FF-9EEDC75CE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457710"/>
              </p:ext>
            </p:extLst>
          </p:nvPr>
        </p:nvGraphicFramePr>
        <p:xfrm>
          <a:off x="5029200" y="4015143"/>
          <a:ext cx="2690496" cy="10477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48.7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30.2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16.9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</a:tbl>
          </a:graphicData>
        </a:graphic>
      </p:graphicFrame>
      <p:graphicFrame>
        <p:nvGraphicFramePr>
          <p:cNvPr id="14" name="表格 6">
            <a:extLst>
              <a:ext uri="{FF2B5EF4-FFF2-40B4-BE49-F238E27FC236}">
                <a16:creationId xmlns:a16="http://schemas.microsoft.com/office/drawing/2014/main" id="{3FC8E22B-C593-4F8A-88D0-445AC5A90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49913"/>
              </p:ext>
            </p:extLst>
          </p:nvPr>
        </p:nvGraphicFramePr>
        <p:xfrm>
          <a:off x="5029200" y="5347077"/>
          <a:ext cx="2690496" cy="8858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52.5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39.2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7.6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</a:tbl>
          </a:graphicData>
        </a:graphic>
      </p:graphicFrame>
      <p:graphicFrame>
        <p:nvGraphicFramePr>
          <p:cNvPr id="15" name="表格 6">
            <a:extLst>
              <a:ext uri="{FF2B5EF4-FFF2-40B4-BE49-F238E27FC236}">
                <a16:creationId xmlns:a16="http://schemas.microsoft.com/office/drawing/2014/main" id="{F92B0D1F-DEF8-4161-82D3-CB87820F7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859235"/>
              </p:ext>
            </p:extLst>
          </p:nvPr>
        </p:nvGraphicFramePr>
        <p:xfrm>
          <a:off x="1752600" y="2528866"/>
          <a:ext cx="2690496" cy="1209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2x2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34.7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26.5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21.8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14.8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1.92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748456904"/>
                  </a:ext>
                </a:extLst>
              </a:tr>
            </a:tbl>
          </a:graphicData>
        </a:graphic>
      </p:graphicFrame>
      <p:graphicFrame>
        <p:nvGraphicFramePr>
          <p:cNvPr id="16" name="表格 6">
            <a:extLst>
              <a:ext uri="{FF2B5EF4-FFF2-40B4-BE49-F238E27FC236}">
                <a16:creationId xmlns:a16="http://schemas.microsoft.com/office/drawing/2014/main" id="{F91E5C20-A655-4F1B-8046-8DF1D5B8E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78926"/>
              </p:ext>
            </p:extLst>
          </p:nvPr>
        </p:nvGraphicFramePr>
        <p:xfrm>
          <a:off x="1746408" y="4015143"/>
          <a:ext cx="2690496" cy="10477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46.0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26.9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19.2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</a:tbl>
          </a:graphicData>
        </a:graphic>
      </p:graphicFrame>
      <p:graphicFrame>
        <p:nvGraphicFramePr>
          <p:cNvPr id="17" name="表格 6">
            <a:extLst>
              <a:ext uri="{FF2B5EF4-FFF2-40B4-BE49-F238E27FC236}">
                <a16:creationId xmlns:a16="http://schemas.microsoft.com/office/drawing/2014/main" id="{349773DF-DEC5-4423-A01A-760C663CE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80067"/>
              </p:ext>
            </p:extLst>
          </p:nvPr>
        </p:nvGraphicFramePr>
        <p:xfrm>
          <a:off x="1746408" y="5347077"/>
          <a:ext cx="2690496" cy="9775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12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56.2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29.9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809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12.7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19523721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019800" y="218493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634456" y="219338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</p:spTree>
    <p:extLst>
      <p:ext uri="{BB962C8B-B14F-4D97-AF65-F5344CB8AC3E}">
        <p14:creationId xmlns:p14="http://schemas.microsoft.com/office/powerpoint/2010/main" val="223323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3 stream case: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019800" y="215953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634456" y="216798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  <p:graphicFrame>
        <p:nvGraphicFramePr>
          <p:cNvPr id="20" name="表格 7">
            <a:extLst>
              <a:ext uri="{FF2B5EF4-FFF2-40B4-BE49-F238E27FC236}">
                <a16:creationId xmlns:a16="http://schemas.microsoft.com/office/drawing/2014/main" id="{B8447F9A-23D7-4495-BD57-F09B0FB3D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9217"/>
              </p:ext>
            </p:extLst>
          </p:nvPr>
        </p:nvGraphicFramePr>
        <p:xfrm>
          <a:off x="4873624" y="4598590"/>
          <a:ext cx="3483431" cy="18514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488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8560771"/>
                  </a:ext>
                </a:extLst>
              </a:tr>
            </a:tbl>
          </a:graphicData>
        </a:graphic>
      </p:graphicFrame>
      <p:graphicFrame>
        <p:nvGraphicFramePr>
          <p:cNvPr id="21" name="表格 7">
            <a:extLst>
              <a:ext uri="{FF2B5EF4-FFF2-40B4-BE49-F238E27FC236}">
                <a16:creationId xmlns:a16="http://schemas.microsoft.com/office/drawing/2014/main" id="{EA188092-4D48-48FE-AAA2-F546DA452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984421"/>
              </p:ext>
            </p:extLst>
          </p:nvPr>
        </p:nvGraphicFramePr>
        <p:xfrm>
          <a:off x="4873625" y="2528865"/>
          <a:ext cx="3483431" cy="19981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36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5415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7965328"/>
                  </a:ext>
                </a:extLst>
              </a:tr>
            </a:tbl>
          </a:graphicData>
        </a:graphic>
      </p:graphicFrame>
      <p:graphicFrame>
        <p:nvGraphicFramePr>
          <p:cNvPr id="22" name="表格 7">
            <a:extLst>
              <a:ext uri="{FF2B5EF4-FFF2-40B4-BE49-F238E27FC236}">
                <a16:creationId xmlns:a16="http://schemas.microsoft.com/office/drawing/2014/main" id="{CE9B0207-B73A-4C74-871D-C266766AE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83229"/>
              </p:ext>
            </p:extLst>
          </p:nvPr>
        </p:nvGraphicFramePr>
        <p:xfrm>
          <a:off x="1062905" y="4591518"/>
          <a:ext cx="3483431" cy="17047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733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091499"/>
                  </a:ext>
                </a:extLst>
              </a:tr>
            </a:tbl>
          </a:graphicData>
        </a:graphic>
      </p:graphicFrame>
      <p:graphicFrame>
        <p:nvGraphicFramePr>
          <p:cNvPr id="23" name="表格 7">
            <a:extLst>
              <a:ext uri="{FF2B5EF4-FFF2-40B4-BE49-F238E27FC236}">
                <a16:creationId xmlns:a16="http://schemas.microsoft.com/office/drawing/2014/main" id="{ACAFA292-59D9-45B0-A667-E15D35274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051790"/>
              </p:ext>
            </p:extLst>
          </p:nvPr>
        </p:nvGraphicFramePr>
        <p:xfrm>
          <a:off x="998575" y="2528865"/>
          <a:ext cx="3584173" cy="19981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3510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33510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66826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66826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83501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488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4032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346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29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4 stream case: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476997" y="234153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036160" y="234153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  <p:graphicFrame>
        <p:nvGraphicFramePr>
          <p:cNvPr id="13" name="表格 8">
            <a:extLst>
              <a:ext uri="{FF2B5EF4-FFF2-40B4-BE49-F238E27FC236}">
                <a16:creationId xmlns:a16="http://schemas.microsoft.com/office/drawing/2014/main" id="{EB22A35F-670D-48C7-8152-9C93855CE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12875"/>
              </p:ext>
            </p:extLst>
          </p:nvPr>
        </p:nvGraphicFramePr>
        <p:xfrm>
          <a:off x="4852534" y="2708023"/>
          <a:ext cx="4007641" cy="33671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0244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629422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599513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564460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838202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927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NSS = 4 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792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65093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27036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619957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21109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73913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245160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402336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292045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737988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5331345"/>
                  </a:ext>
                </a:extLst>
              </a:tr>
            </a:tbl>
          </a:graphicData>
        </a:graphic>
      </p:graphicFrame>
      <p:graphicFrame>
        <p:nvGraphicFramePr>
          <p:cNvPr id="14" name="表格 8">
            <a:extLst>
              <a:ext uri="{FF2B5EF4-FFF2-40B4-BE49-F238E27FC236}">
                <a16:creationId xmlns:a16="http://schemas.microsoft.com/office/drawing/2014/main" id="{916B60EF-8E03-45AA-AD1D-16C909919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2093"/>
              </p:ext>
            </p:extLst>
          </p:nvPr>
        </p:nvGraphicFramePr>
        <p:xfrm>
          <a:off x="571501" y="2708013"/>
          <a:ext cx="4007641" cy="33486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7092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05877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2199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NSS = 4 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680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65093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27036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619957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21109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374462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7380035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90925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3896204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109987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693878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154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031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Assuming perfect link/rate-adaptation, UEQM can yield 1-2dB gain over using only EQM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is a non-negligible benefit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these results are achieved assuming perfect CHEST and perfect link/rate-adaptation, so gain is expected to be lower in practice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Considering the fact that spatial domain UEQM is relevant only when MIMO+BF is used, the impact it will have on practical link/rate-adaptation (far more valid options to choose from) and the required signaling &amp; protocol changes (e.g. PHY preamble, possibly sounding feedback), we need to think if this is one of the important PHY approaches we want to promote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147027</TotalTime>
  <Words>2529</Words>
  <Application>Microsoft Office PowerPoint</Application>
  <PresentationFormat>全屏显示(4:3)</PresentationFormat>
  <Paragraphs>1198</Paragraphs>
  <Slides>17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 Unicode MS</vt:lpstr>
      <vt:lpstr>Gulim</vt:lpstr>
      <vt:lpstr>Gulim</vt:lpstr>
      <vt:lpstr>MS Gothic</vt:lpstr>
      <vt:lpstr>宋体</vt:lpstr>
      <vt:lpstr>微软雅黑</vt:lpstr>
      <vt:lpstr>Arial</vt:lpstr>
      <vt:lpstr>Cambria Math</vt:lpstr>
      <vt:lpstr>Times New Roman</vt:lpstr>
      <vt:lpstr>Office Theme</vt:lpstr>
      <vt:lpstr>802-11-Submission</vt:lpstr>
      <vt:lpstr>Document</vt:lpstr>
      <vt:lpstr>Unequal Modulation Insights</vt:lpstr>
      <vt:lpstr>Introduction</vt:lpstr>
      <vt:lpstr>Simulation Methodology</vt:lpstr>
      <vt:lpstr>2x2 results</vt:lpstr>
      <vt:lpstr>4x4 results</vt:lpstr>
      <vt:lpstr>Chosen Combinations</vt:lpstr>
      <vt:lpstr>Chosen Combinations</vt:lpstr>
      <vt:lpstr>Chosen Combinations</vt:lpstr>
      <vt:lpstr>Summary</vt:lpstr>
      <vt:lpstr>References</vt:lpstr>
      <vt:lpstr>MCS pattern selection methodology  – link adaptation based method</vt:lpstr>
      <vt:lpstr>The MCS pattern probability for ChB NLOS</vt:lpstr>
      <vt:lpstr>The MCS pattern probability for ChB NLOS</vt:lpstr>
      <vt:lpstr>The MCS pattern probability for ChB NLOS</vt:lpstr>
      <vt:lpstr>The MCS pattern probability for ChD NLOS</vt:lpstr>
      <vt:lpstr>The MCS pattern probability for ChD NLOS</vt:lpstr>
      <vt:lpstr>The MCS pattern probability for ChD NLOS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Yujian (Ross Yu)</cp:lastModifiedBy>
  <cp:revision>1593</cp:revision>
  <cp:lastPrinted>1601-01-01T00:00:00Z</cp:lastPrinted>
  <dcterms:created xsi:type="dcterms:W3CDTF">2017-01-26T15:28:16Z</dcterms:created>
  <dcterms:modified xsi:type="dcterms:W3CDTF">2024-07-13T01:45:44Z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(3)jdXm5yJXTUBqXYPXWqfGC7vNQHSo+jGkkQmBuFCYvAuNhQUxsjWLCriroym38Nur2eEMEAfC
rk5nuxqT9EQpvZX/0F14vvY6ludLecIxz+kJyDLRxrVyE7c7QOfxTSWncUxkRJ3h2HPJ3+bL
4y1oVlhbjISKgi+A2BGt6e7qeoWAwIYPBVqlZKbvUL/NkGdN74fr7MiipjLF6flupclOJvbs
pHuwQVMGu4ZvjIxc4z</vt:lpwstr>
  </property>
  <property fmtid="{D5CDD505-2E9C-101B-9397-08002B2CF9AE}" pid="7" name="_2015_ms_pID_7253431">
    <vt:lpwstr>xYZtoCA3LyB/CPV6AmXrOE9nMFfZAfbBSWOUyzn+/cHui5ZqmInX/T
GNjMm3nEkbrtjnkyBpb1FQUl9pOAHib6Xhrz2E92d89ymGw2eaNOXDyeOGeq+5cAnyT638hk
ZwT9bFqmKM56mTNhQi9TMCZdWFcf+X4gEOeQhw+etjSSz/kc3g/hdzP2ypx9CZWLSyy8mK6h
v/vCbZtTb+C0lg+6F+7Cl3vnaeaLfCWZwPq8</vt:lpwstr>
  </property>
  <property fmtid="{D5CDD505-2E9C-101B-9397-08002B2CF9AE}" pid="8" name="_2015_ms_pID_7253432">
    <vt:lpwstr>Aw==</vt:lpwstr>
  </property>
</Properties>
</file>