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366" r:id="rId3"/>
    <p:sldId id="2379" r:id="rId4"/>
    <p:sldId id="2396" r:id="rId5"/>
    <p:sldId id="2397" r:id="rId6"/>
    <p:sldId id="2403" r:id="rId7"/>
    <p:sldId id="2405" r:id="rId8"/>
    <p:sldId id="2400" r:id="rId9"/>
    <p:sldId id="2402" r:id="rId10"/>
    <p:sldId id="2401" r:id="rId11"/>
    <p:sldId id="2399" r:id="rId12"/>
    <p:sldId id="2404" r:id="rId13"/>
    <p:sldId id="2372" r:id="rId14"/>
    <p:sldId id="2371"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 id="2" name="Arik Klein" initials="AK" lastIdx="1" clrIdx="1">
    <p:extLst>
      <p:ext uri="{19B8F6BF-5375-455C-9EA6-DF929625EA0E}">
        <p15:presenceInfo xmlns:p15="http://schemas.microsoft.com/office/powerpoint/2012/main" userId="Arik Klein" providerId="None"/>
      </p:ext>
    </p:extLst>
  </p:cmAuthor>
  <p:cmAuthor id="3" name="Ezer Melzer (TRC)" initials="EM(" lastIdx="1" clrIdx="2">
    <p:extLst>
      <p:ext uri="{19B8F6BF-5375-455C-9EA6-DF929625EA0E}">
        <p15:presenceInfo xmlns:p15="http://schemas.microsoft.com/office/powerpoint/2012/main" userId="S-1-5-21-147214757-305610072-1517763936-4623848" providerId="AD"/>
      </p:ext>
    </p:extLst>
  </p:cmAuthor>
  <p:cmAuthor id="4" name="Rani Keren" initials="RK" lastIdx="26" clrIdx="3">
    <p:extLst>
      <p:ext uri="{19B8F6BF-5375-455C-9EA6-DF929625EA0E}">
        <p15:presenceInfo xmlns:p15="http://schemas.microsoft.com/office/powerpoint/2012/main" userId="S-1-5-21-147214757-305610072-1517763936-7710363" providerId="AD"/>
      </p:ext>
    </p:extLst>
  </p:cmAuthor>
  <p:cmAuthor id="5" name="Shimi Shilo (TRC)" initials="SS(" lastIdx="5" clrIdx="4">
    <p:extLst>
      <p:ext uri="{19B8F6BF-5375-455C-9EA6-DF929625EA0E}">
        <p15:presenceInfo xmlns:p15="http://schemas.microsoft.com/office/powerpoint/2012/main" userId="S-1-5-21-147214757-305610072-1517763936-462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CCDC8"/>
    <a:srgbClr val="FAFC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226" autoAdjust="0"/>
  </p:normalViewPr>
  <p:slideViewPr>
    <p:cSldViewPr>
      <p:cViewPr varScale="1">
        <p:scale>
          <a:sx n="114" d="100"/>
          <a:sy n="114" d="100"/>
        </p:scale>
        <p:origin x="1506"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800" dirty="0">
                <a:effectLst/>
                <a:latin typeface="Calibri" panose="020F0502020204030204" pitchFamily="34" charset="0"/>
                <a:ea typeface="Calibri" panose="020F0502020204030204" pitchFamily="34" charset="0"/>
              </a:rPr>
              <a:t>at least one mode of operation capable of improved </a:t>
            </a:r>
            <a:r>
              <a:rPr lang="en-US" sz="1800" u="sng" dirty="0">
                <a:effectLst/>
                <a:latin typeface="Calibri" panose="020F0502020204030204" pitchFamily="34" charset="0"/>
                <a:ea typeface="Calibri" panose="020F0502020204030204" pitchFamily="34" charset="0"/>
              </a:rPr>
              <a:t>support, compared to 802.11be, for applications with </a:t>
            </a:r>
            <a:r>
              <a:rPr lang="en-US" sz="1800" u="sng" dirty="0" err="1">
                <a:effectLst/>
                <a:latin typeface="Calibri" panose="020F0502020204030204" pitchFamily="34" charset="0"/>
                <a:ea typeface="Calibri" panose="020F0502020204030204" pitchFamily="34" charset="0"/>
              </a:rPr>
              <a:t>stringent</a:t>
            </a:r>
            <a:r>
              <a:rPr lang="en-US" sz="1800" strike="sngStrike" dirty="0" err="1">
                <a:effectLst/>
                <a:latin typeface="Calibri" panose="020F0502020204030204" pitchFamily="34" charset="0"/>
                <a:ea typeface="Calibri" panose="020F0502020204030204" pitchFamily="34" charset="0"/>
              </a:rPr>
              <a:t>worst</a:t>
            </a:r>
            <a:r>
              <a:rPr lang="en-US" sz="1800" strike="sngStrike" dirty="0">
                <a:effectLst/>
                <a:latin typeface="Calibri" panose="020F0502020204030204" pitchFamily="34" charset="0"/>
                <a:ea typeface="Calibri" panose="020F0502020204030204" pitchFamily="34" charset="0"/>
              </a:rPr>
              <a:t>-case</a:t>
            </a:r>
            <a:r>
              <a:rPr lang="en-US" sz="1800" dirty="0">
                <a:effectLst/>
                <a:latin typeface="Calibri" panose="020F0502020204030204" pitchFamily="34" charset="0"/>
                <a:ea typeface="Calibri" panose="020F0502020204030204" pitchFamily="34" charset="0"/>
              </a:rPr>
              <a:t> latency and jitter </a:t>
            </a:r>
            <a:r>
              <a:rPr lang="en-US" sz="1800" u="sng" dirty="0" err="1">
                <a:effectLst/>
                <a:latin typeface="Calibri" panose="020F0502020204030204" pitchFamily="34" charset="0"/>
                <a:ea typeface="Calibri" panose="020F0502020204030204" pitchFamily="34" charset="0"/>
              </a:rPr>
              <a:t>requirements</a:t>
            </a:r>
            <a:r>
              <a:rPr lang="en-US" sz="1800" strike="sngStrike" dirty="0" err="1">
                <a:effectLst/>
                <a:latin typeface="Calibri" panose="020F0502020204030204" pitchFamily="34" charset="0"/>
                <a:ea typeface="Calibri" panose="020F0502020204030204" pitchFamily="34" charset="0"/>
              </a:rPr>
              <a:t>compared</a:t>
            </a:r>
            <a:r>
              <a:rPr lang="en-US" sz="1800" strike="sngStrike" dirty="0">
                <a:effectLst/>
                <a:latin typeface="Calibri" panose="020F0502020204030204" pitchFamily="34" charset="0"/>
                <a:ea typeface="Calibri" panose="020F0502020204030204" pitchFamily="34" charset="0"/>
              </a:rPr>
              <a:t> to 802.11be</a:t>
            </a:r>
            <a:r>
              <a:rPr lang="en-US" sz="1800" dirty="0">
                <a:effectLst/>
                <a:latin typeface="Calibri" panose="020F0502020204030204" pitchFamily="34" charset="0"/>
                <a:ea typeface="Calibri" panose="020F0502020204030204" pitchFamily="34" charset="0"/>
              </a:rPr>
              <a:t> // i.e., avoid “worst-case”</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710582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2023</a:t>
            </a:r>
            <a:endParaRPr lang="en-GB" dirty="0"/>
          </a:p>
        </p:txBody>
      </p:sp>
      <p:sp>
        <p:nvSpPr>
          <p:cNvPr id="5" name="Footer Placeholder 4"/>
          <p:cNvSpPr>
            <a:spLocks noGrp="1"/>
          </p:cNvSpPr>
          <p:nvPr>
            <p:ph type="ftr" idx="11"/>
          </p:nvPr>
        </p:nvSpPr>
        <p:spPr/>
        <p:txBody>
          <a:bodyPr/>
          <a:lstStyle>
            <a:lvl1pPr>
              <a:defRPr/>
            </a:lvl1pPr>
          </a:lstStyle>
          <a:p>
            <a:r>
              <a:rPr lang="en-GB"/>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Laurent Cariou,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2023</a:t>
            </a:r>
            <a:endParaRPr lang="en-GB" dirty="0"/>
          </a:p>
        </p:txBody>
      </p:sp>
      <p:sp>
        <p:nvSpPr>
          <p:cNvPr id="5" name="Footer Placeholder 4"/>
          <p:cNvSpPr>
            <a:spLocks noGrp="1"/>
          </p:cNvSpPr>
          <p:nvPr>
            <p:ph type="ftr" idx="11"/>
          </p:nvPr>
        </p:nvSpPr>
        <p:spPr/>
        <p:txBody>
          <a:bodyPr/>
          <a:lstStyle>
            <a:lvl1pPr>
              <a:defRPr/>
            </a:lvl1pPr>
          </a:lstStyle>
          <a:p>
            <a:r>
              <a:rPr lang="en-GB"/>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2023</a:t>
            </a:r>
            <a:endParaRPr lang="en-GB" dirty="0"/>
          </a:p>
        </p:txBody>
      </p:sp>
      <p:sp>
        <p:nvSpPr>
          <p:cNvPr id="6" name="Footer Placeholder 5"/>
          <p:cNvSpPr>
            <a:spLocks noGrp="1"/>
          </p:cNvSpPr>
          <p:nvPr>
            <p:ph type="ftr" idx="11"/>
          </p:nvPr>
        </p:nvSpPr>
        <p:spPr/>
        <p:txBody>
          <a:bodyPr/>
          <a:lstStyle>
            <a:lvl1pPr>
              <a:defRPr/>
            </a:lvl1pPr>
          </a:lstStyle>
          <a:p>
            <a:r>
              <a:rPr lang="en-GB"/>
              <a:t>Laurent Cariou, Intel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2023</a:t>
            </a:r>
            <a:endParaRPr lang="en-GB" dirty="0"/>
          </a:p>
        </p:txBody>
      </p:sp>
      <p:sp>
        <p:nvSpPr>
          <p:cNvPr id="4" name="Footer Placeholder 3"/>
          <p:cNvSpPr>
            <a:spLocks noGrp="1"/>
          </p:cNvSpPr>
          <p:nvPr>
            <p:ph type="ftr" idx="11"/>
          </p:nvPr>
        </p:nvSpPr>
        <p:spPr/>
        <p:txBody>
          <a:bodyPr/>
          <a:lstStyle>
            <a:lvl1pPr>
              <a:defRPr/>
            </a:lvl1pPr>
          </a:lstStyle>
          <a:p>
            <a:r>
              <a:rPr lang="en-GB"/>
              <a:t>Laurent Cariou, Intel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2023</a:t>
            </a:r>
            <a:endParaRPr lang="en-GB" dirty="0"/>
          </a:p>
        </p:txBody>
      </p:sp>
      <p:sp>
        <p:nvSpPr>
          <p:cNvPr id="3" name="Footer Placeholder 2"/>
          <p:cNvSpPr>
            <a:spLocks noGrp="1"/>
          </p:cNvSpPr>
          <p:nvPr>
            <p:ph type="ftr" idx="11"/>
          </p:nvPr>
        </p:nvSpPr>
        <p:spPr/>
        <p:txBody>
          <a:bodyPr/>
          <a:lstStyle>
            <a:lvl1pPr>
              <a:defRPr/>
            </a:lvl1pPr>
          </a:lstStyle>
          <a:p>
            <a:r>
              <a:rPr lang="en-GB"/>
              <a:t>Laurent Cariou, Intel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Shimi Shilo et al,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9"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802.11-24/0889r0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Rani Keren et al.,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2075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Interference Mitigation for Improved Reliability – Link Adaptation Perspective</a:t>
            </a:r>
            <a:endParaRPr lang="en-GB" dirty="0"/>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US" sz="2000" b="0" dirty="0"/>
              <a:t>May 3, 2024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11507421"/>
              </p:ext>
            </p:extLst>
          </p:nvPr>
        </p:nvGraphicFramePr>
        <p:xfrm>
          <a:off x="466725" y="3200400"/>
          <a:ext cx="9793288" cy="3173413"/>
        </p:xfrm>
        <a:graphic>
          <a:graphicData uri="http://schemas.openxmlformats.org/presentationml/2006/ole">
            <mc:AlternateContent xmlns:mc="http://schemas.openxmlformats.org/markup-compatibility/2006">
              <mc:Choice xmlns:v="urn:schemas-microsoft-com:vml" Requires="v">
                <p:oleObj spid="_x0000_s1356" name="Document" r:id="rId4" imgW="8572996" imgH="2777412" progId="Word.Document.8">
                  <p:embed/>
                </p:oleObj>
              </mc:Choice>
              <mc:Fallback>
                <p:oleObj name="Document" r:id="rId4" imgW="8572996" imgH="2777412" progId="Word.Document.8">
                  <p:embed/>
                  <p:pic>
                    <p:nvPicPr>
                      <p:cNvPr id="3075" name="Object 3"/>
                      <p:cNvPicPr>
                        <a:picLocks noChangeAspect="1" noChangeArrowheads="1"/>
                      </p:cNvPicPr>
                      <p:nvPr/>
                    </p:nvPicPr>
                    <p:blipFill>
                      <a:blip r:embed="rId5"/>
                      <a:srcRect/>
                      <a:stretch>
                        <a:fillRect/>
                      </a:stretch>
                    </p:blipFill>
                    <p:spPr bwMode="auto">
                      <a:xfrm>
                        <a:off x="466725" y="3200400"/>
                        <a:ext cx="9793288" cy="3173413"/>
                      </a:xfrm>
                      <a:prstGeom prst="rect">
                        <a:avLst/>
                      </a:prstGeom>
                      <a:noFill/>
                    </p:spPr>
                  </p:pic>
                </p:oleObj>
              </mc:Fallback>
            </mc:AlternateContent>
          </a:graphicData>
        </a:graphic>
      </p:graphicFrame>
      <p:sp>
        <p:nvSpPr>
          <p:cNvPr id="3076" name="Rectangle 4"/>
          <p:cNvSpPr>
            <a:spLocks noChangeArrowheads="1"/>
          </p:cNvSpPr>
          <p:nvPr/>
        </p:nvSpPr>
        <p:spPr bwMode="auto">
          <a:xfrm>
            <a:off x="533400" y="2667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457200" y="457200"/>
            <a:ext cx="8229600" cy="1065213"/>
          </a:xfrm>
        </p:spPr>
        <p:txBody>
          <a:bodyPr/>
          <a:lstStyle/>
          <a:p>
            <a:r>
              <a:rPr lang="en-US" sz="2800" dirty="0"/>
              <a:t>Results summary table (No PER limit)</a:t>
            </a:r>
            <a:endParaRPr lang="en-US" sz="2800" dirty="0">
              <a:solidFill>
                <a:srgbClr val="FF0000"/>
              </a:solidFill>
            </a:endParaRPr>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dirty="0"/>
              <a:t>Rani Keren et al., Huawei</a:t>
            </a:r>
          </a:p>
        </p:txBody>
      </p:sp>
      <p:sp>
        <p:nvSpPr>
          <p:cNvPr id="9" name="Date Placeholder 3"/>
          <p:cNvSpPr>
            <a:spLocks noGrp="1"/>
          </p:cNvSpPr>
          <p:nvPr>
            <p:ph type="dt" idx="15"/>
          </p:nvPr>
        </p:nvSpPr>
        <p:spPr>
          <a:xfrm>
            <a:off x="696912" y="333375"/>
            <a:ext cx="2303451" cy="273050"/>
          </a:xfrm>
        </p:spPr>
        <p:txBody>
          <a:bodyPr/>
          <a:lstStyle/>
          <a:p>
            <a:r>
              <a:rPr lang="en-US"/>
              <a:t>May 2024</a:t>
            </a:r>
            <a:endParaRPr lang="en-GB" dirty="0"/>
          </a:p>
        </p:txBody>
      </p:sp>
      <p:graphicFrame>
        <p:nvGraphicFramePr>
          <p:cNvPr id="7" name="Table 6">
            <a:extLst>
              <a:ext uri="{FF2B5EF4-FFF2-40B4-BE49-F238E27FC236}">
                <a16:creationId xmlns:a16="http://schemas.microsoft.com/office/drawing/2014/main" id="{292C4D87-70F7-43D0-9311-7A2EF6A1516C}"/>
              </a:ext>
            </a:extLst>
          </p:cNvPr>
          <p:cNvGraphicFramePr>
            <a:graphicFrameLocks noGrp="1"/>
          </p:cNvGraphicFramePr>
          <p:nvPr>
            <p:extLst>
              <p:ext uri="{D42A27DB-BD31-4B8C-83A1-F6EECF244321}">
                <p14:modId xmlns:p14="http://schemas.microsoft.com/office/powerpoint/2010/main" val="1899402965"/>
              </p:ext>
            </p:extLst>
          </p:nvPr>
        </p:nvGraphicFramePr>
        <p:xfrm>
          <a:off x="1143000" y="1447800"/>
          <a:ext cx="6553200" cy="4876804"/>
        </p:xfrm>
        <a:graphic>
          <a:graphicData uri="http://schemas.openxmlformats.org/drawingml/2006/table">
            <a:tbl>
              <a:tblPr>
                <a:tableStyleId>{5C22544A-7EE6-4342-B048-85BDC9FD1C3A}</a:tableStyleId>
              </a:tblPr>
              <a:tblGrid>
                <a:gridCol w="819150">
                  <a:extLst>
                    <a:ext uri="{9D8B030D-6E8A-4147-A177-3AD203B41FA5}">
                      <a16:colId xmlns:a16="http://schemas.microsoft.com/office/drawing/2014/main" val="580305612"/>
                    </a:ext>
                  </a:extLst>
                </a:gridCol>
                <a:gridCol w="819150">
                  <a:extLst>
                    <a:ext uri="{9D8B030D-6E8A-4147-A177-3AD203B41FA5}">
                      <a16:colId xmlns:a16="http://schemas.microsoft.com/office/drawing/2014/main" val="2532369539"/>
                    </a:ext>
                  </a:extLst>
                </a:gridCol>
                <a:gridCol w="819150">
                  <a:extLst>
                    <a:ext uri="{9D8B030D-6E8A-4147-A177-3AD203B41FA5}">
                      <a16:colId xmlns:a16="http://schemas.microsoft.com/office/drawing/2014/main" val="2790227380"/>
                    </a:ext>
                  </a:extLst>
                </a:gridCol>
                <a:gridCol w="819150">
                  <a:extLst>
                    <a:ext uri="{9D8B030D-6E8A-4147-A177-3AD203B41FA5}">
                      <a16:colId xmlns:a16="http://schemas.microsoft.com/office/drawing/2014/main" val="2564073632"/>
                    </a:ext>
                  </a:extLst>
                </a:gridCol>
                <a:gridCol w="819150">
                  <a:extLst>
                    <a:ext uri="{9D8B030D-6E8A-4147-A177-3AD203B41FA5}">
                      <a16:colId xmlns:a16="http://schemas.microsoft.com/office/drawing/2014/main" val="3321383552"/>
                    </a:ext>
                  </a:extLst>
                </a:gridCol>
                <a:gridCol w="819150">
                  <a:extLst>
                    <a:ext uri="{9D8B030D-6E8A-4147-A177-3AD203B41FA5}">
                      <a16:colId xmlns:a16="http://schemas.microsoft.com/office/drawing/2014/main" val="3172228381"/>
                    </a:ext>
                  </a:extLst>
                </a:gridCol>
                <a:gridCol w="819150">
                  <a:extLst>
                    <a:ext uri="{9D8B030D-6E8A-4147-A177-3AD203B41FA5}">
                      <a16:colId xmlns:a16="http://schemas.microsoft.com/office/drawing/2014/main" val="4067509760"/>
                    </a:ext>
                  </a:extLst>
                </a:gridCol>
                <a:gridCol w="819150">
                  <a:extLst>
                    <a:ext uri="{9D8B030D-6E8A-4147-A177-3AD203B41FA5}">
                      <a16:colId xmlns:a16="http://schemas.microsoft.com/office/drawing/2014/main" val="2611105053"/>
                    </a:ext>
                  </a:extLst>
                </a:gridCol>
              </a:tblGrid>
              <a:tr h="301829">
                <a:tc>
                  <a:txBody>
                    <a:bodyPr/>
                    <a:lstStyle/>
                    <a:p>
                      <a:pPr algn="l" fontAlgn="ctr"/>
                      <a:r>
                        <a:rPr lang="he-IL" sz="600" u="none" strike="noStrike" dirty="0">
                          <a:effectLst/>
                        </a:rPr>
                        <a:t> </a:t>
                      </a:r>
                      <a:endParaRPr lang="he-IL" sz="6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800" u="none" strike="noStrike" dirty="0">
                          <a:effectLst/>
                        </a:rPr>
                        <a:t>Interferer probability</a:t>
                      </a:r>
                      <a:endParaRPr lang="en-US" sz="8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ctr" fontAlgn="ctr"/>
                      <a:r>
                        <a:rPr lang="he-IL" sz="1050" u="none" strike="noStrike" dirty="0">
                          <a:effectLst/>
                        </a:rPr>
                        <a:t>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ctr" fontAlgn="ctr"/>
                      <a:r>
                        <a:rPr lang="he-IL" sz="1050" u="none" strike="noStrike" dirty="0">
                          <a:effectLst/>
                        </a:rPr>
                        <a:t>10%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ctr" fontAlgn="ctr"/>
                      <a:r>
                        <a:rPr lang="he-IL" sz="1050" u="none" strike="noStrike" dirty="0">
                          <a:effectLst/>
                        </a:rPr>
                        <a:t>25%</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ctr" fontAlgn="ctr"/>
                      <a:r>
                        <a:rPr lang="he-IL" sz="1050" u="none" strike="noStrike" dirty="0">
                          <a:effectLst/>
                        </a:rPr>
                        <a:t>50%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ctr" fontAlgn="ctr"/>
                      <a:r>
                        <a:rPr lang="he-IL" sz="1050" u="none" strike="noStrike" dirty="0">
                          <a:effectLst/>
                        </a:rPr>
                        <a:t>75%</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ctr" fontAlgn="ctr"/>
                      <a:r>
                        <a:rPr lang="he-IL" sz="1050" u="none" strike="noStrike" dirty="0">
                          <a:effectLst/>
                        </a:rPr>
                        <a:t>100%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extLst>
                  <a:ext uri="{0D108BD9-81ED-4DB2-BD59-A6C34878D82A}">
                    <a16:rowId xmlns:a16="http://schemas.microsoft.com/office/drawing/2014/main" val="3060906007"/>
                  </a:ext>
                </a:extLst>
              </a:tr>
              <a:tr h="262460">
                <a:tc rowSpan="5">
                  <a:txBody>
                    <a:bodyPr/>
                    <a:lstStyle/>
                    <a:p>
                      <a:pPr algn="ctr" fontAlgn="ctr"/>
                      <a:r>
                        <a:rPr lang="en-US" sz="1200" u="none" strike="noStrike" dirty="0">
                          <a:effectLst/>
                        </a:rPr>
                        <a:t>IM disabled</a:t>
                      </a:r>
                      <a:endParaRPr lang="en-US" sz="12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800" u="none" strike="noStrike" dirty="0">
                          <a:effectLst/>
                        </a:rPr>
                        <a:t>Optimum MCS</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b"/>
                      <a:r>
                        <a:rPr lang="he-IL" sz="1050" u="none" strike="noStrike" dirty="0">
                          <a:effectLst/>
                        </a:rPr>
                        <a:t>10</a:t>
                      </a:r>
                      <a:endParaRPr lang="he-IL" sz="105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10</a:t>
                      </a:r>
                      <a:endParaRPr lang="he-IL" sz="105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10</a:t>
                      </a:r>
                      <a:endParaRPr lang="he-IL" sz="105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10</a:t>
                      </a:r>
                      <a:endParaRPr lang="he-IL" sz="105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4</a:t>
                      </a:r>
                      <a:endParaRPr lang="he-IL" sz="105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4</a:t>
                      </a:r>
                      <a:endParaRPr lang="he-IL" sz="105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550215201"/>
                  </a:ext>
                </a:extLst>
              </a:tr>
              <a:tr h="446182">
                <a:tc vMerge="1">
                  <a:txBody>
                    <a:bodyPr/>
                    <a:lstStyle/>
                    <a:p>
                      <a:pPr rtl="1"/>
                      <a:endParaRPr lang="he-IL"/>
                    </a:p>
                  </a:txBody>
                  <a:tcPr/>
                </a:tc>
                <a:tc>
                  <a:txBody>
                    <a:bodyPr/>
                    <a:lstStyle/>
                    <a:p>
                      <a:pPr algn="l" fontAlgn="ctr"/>
                      <a:r>
                        <a:rPr lang="en-US" sz="800" u="none" strike="noStrike" dirty="0">
                          <a:effectLst/>
                        </a:rPr>
                        <a:t>Goodput in optimum MCS [Mbps]</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b"/>
                      <a:r>
                        <a:rPr lang="he-IL" sz="1050" u="none" strike="noStrike" dirty="0">
                          <a:effectLst/>
                        </a:rPr>
                        <a:t>45.4</a:t>
                      </a:r>
                      <a:endParaRPr lang="he-IL" sz="105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dirty="0">
                          <a:effectLst/>
                        </a:rPr>
                        <a:t>40.9</a:t>
                      </a:r>
                      <a:endParaRPr lang="he-IL" sz="105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34.1</a:t>
                      </a:r>
                      <a:endParaRPr lang="he-IL" sz="105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22.7</a:t>
                      </a:r>
                      <a:endParaRPr lang="he-IL" sz="105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16.9</a:t>
                      </a:r>
                      <a:endParaRPr lang="he-IL" sz="105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16.1</a:t>
                      </a:r>
                      <a:endParaRPr lang="he-IL" sz="105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307279803"/>
                  </a:ext>
                </a:extLst>
              </a:tr>
              <a:tr h="301829">
                <a:tc vMerge="1">
                  <a:txBody>
                    <a:bodyPr/>
                    <a:lstStyle/>
                    <a:p>
                      <a:pPr rtl="1"/>
                      <a:endParaRPr lang="he-IL"/>
                    </a:p>
                  </a:txBody>
                  <a:tcPr/>
                </a:tc>
                <a:tc>
                  <a:txBody>
                    <a:bodyPr/>
                    <a:lstStyle/>
                    <a:p>
                      <a:pPr algn="l" fontAlgn="ctr"/>
                      <a:r>
                        <a:rPr lang="en-US" sz="800" u="none" strike="noStrike" dirty="0">
                          <a:effectLst/>
                        </a:rPr>
                        <a:t>PER in optimum MCS [%]</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b"/>
                      <a:r>
                        <a:rPr lang="he-IL" sz="1050" u="none" strike="noStrike" dirty="0">
                          <a:effectLst/>
                        </a:rPr>
                        <a:t>5</a:t>
                      </a:r>
                      <a:endParaRPr lang="he-IL" sz="105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dirty="0">
                          <a:effectLst/>
                        </a:rPr>
                        <a:t>14.5</a:t>
                      </a:r>
                      <a:endParaRPr lang="he-IL" sz="105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dirty="0">
                          <a:solidFill>
                            <a:srgbClr val="FF0000"/>
                          </a:solidFill>
                          <a:effectLst/>
                        </a:rPr>
                        <a:t>28.7</a:t>
                      </a:r>
                      <a:endParaRPr lang="he-IL" sz="1050" b="0" i="0" u="none" strike="noStrike" dirty="0">
                        <a:solidFill>
                          <a:srgbClr val="FF0000"/>
                        </a:solidFill>
                        <a:effectLst/>
                        <a:latin typeface="Arial" panose="020B0604020202020204" pitchFamily="34" charset="0"/>
                      </a:endParaRPr>
                    </a:p>
                  </a:txBody>
                  <a:tcPr marL="9525" marR="9525" marT="9525" marB="0" anchor="b"/>
                </a:tc>
                <a:tc>
                  <a:txBody>
                    <a:bodyPr/>
                    <a:lstStyle/>
                    <a:p>
                      <a:pPr algn="ctr" fontAlgn="b"/>
                      <a:r>
                        <a:rPr lang="he-IL" sz="1050" u="none" strike="noStrike" dirty="0">
                          <a:solidFill>
                            <a:srgbClr val="FF0000"/>
                          </a:solidFill>
                          <a:effectLst/>
                        </a:rPr>
                        <a:t>52.5</a:t>
                      </a:r>
                      <a:endParaRPr lang="he-IL" sz="1050" b="0" i="0" u="none" strike="noStrike" dirty="0">
                        <a:solidFill>
                          <a:srgbClr val="FF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11.8</a:t>
                      </a:r>
                      <a:endParaRPr lang="he-IL" sz="105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15.8</a:t>
                      </a:r>
                      <a:endParaRPr lang="he-IL" sz="105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95625670"/>
                  </a:ext>
                </a:extLst>
              </a:tr>
              <a:tr h="301829">
                <a:tc vMerge="1">
                  <a:txBody>
                    <a:bodyPr/>
                    <a:lstStyle/>
                    <a:p>
                      <a:pPr rtl="1"/>
                      <a:endParaRPr lang="he-IL"/>
                    </a:p>
                  </a:txBody>
                  <a:tcPr/>
                </a:tc>
                <a:tc>
                  <a:txBody>
                    <a:bodyPr/>
                    <a:lstStyle/>
                    <a:p>
                      <a:pPr algn="l" fontAlgn="ctr"/>
                      <a:r>
                        <a:rPr lang="en-US" sz="800" u="none" strike="noStrike" dirty="0">
                          <a:effectLst/>
                        </a:rPr>
                        <a:t>Genie LA Goodput [Mbps]</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b"/>
                      <a:r>
                        <a:rPr lang="he-IL" sz="1050" u="none" strike="noStrike">
                          <a:effectLst/>
                        </a:rPr>
                        <a:t>45.4</a:t>
                      </a:r>
                      <a:endParaRPr lang="he-IL" sz="105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dirty="0">
                          <a:effectLst/>
                        </a:rPr>
                        <a:t>42.5</a:t>
                      </a:r>
                      <a:endParaRPr lang="he-IL" sz="105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dirty="0">
                          <a:effectLst/>
                        </a:rPr>
                        <a:t>38.1</a:t>
                      </a:r>
                      <a:endParaRPr lang="he-IL" sz="105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30.8</a:t>
                      </a:r>
                      <a:endParaRPr lang="he-IL" sz="105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23.4</a:t>
                      </a:r>
                      <a:endParaRPr lang="he-IL" sz="105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16.1</a:t>
                      </a:r>
                      <a:endParaRPr lang="he-IL" sz="105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706154373"/>
                  </a:ext>
                </a:extLst>
              </a:tr>
              <a:tr h="273107">
                <a:tc vMerge="1">
                  <a:txBody>
                    <a:bodyPr/>
                    <a:lstStyle/>
                    <a:p>
                      <a:pPr rtl="1"/>
                      <a:endParaRPr lang="he-IL"/>
                    </a:p>
                  </a:txBody>
                  <a:tcPr/>
                </a:tc>
                <a:tc>
                  <a:txBody>
                    <a:bodyPr/>
                    <a:lstStyle/>
                    <a:p>
                      <a:pPr algn="l" fontAlgn="ctr"/>
                      <a:r>
                        <a:rPr lang="en-US" sz="800" u="none" strike="noStrike" dirty="0">
                          <a:effectLst/>
                        </a:rPr>
                        <a:t>LA efficiency [%]</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b"/>
                      <a:r>
                        <a:rPr lang="he-IL" sz="1050" u="none" strike="noStrike">
                          <a:effectLst/>
                        </a:rPr>
                        <a:t>100</a:t>
                      </a:r>
                      <a:endParaRPr lang="he-IL" sz="105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dirty="0">
                          <a:effectLst/>
                        </a:rPr>
                        <a:t>96.2</a:t>
                      </a:r>
                      <a:endParaRPr lang="he-IL" sz="105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dirty="0">
                          <a:effectLst/>
                        </a:rPr>
                        <a:t>89.4</a:t>
                      </a:r>
                      <a:endParaRPr lang="he-IL" sz="105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73.8</a:t>
                      </a:r>
                      <a:endParaRPr lang="he-IL" sz="105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71.9</a:t>
                      </a:r>
                      <a:endParaRPr lang="he-IL" sz="105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he-IL" sz="1050" u="none" strike="noStrike">
                          <a:effectLst/>
                        </a:rPr>
                        <a:t>100</a:t>
                      </a:r>
                      <a:endParaRPr lang="he-IL" sz="105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819764568"/>
                  </a:ext>
                </a:extLst>
              </a:tr>
              <a:tr h="262460">
                <a:tc rowSpan="5">
                  <a:txBody>
                    <a:bodyPr/>
                    <a:lstStyle/>
                    <a:p>
                      <a:pPr algn="ctr" fontAlgn="ctr"/>
                      <a:r>
                        <a:rPr lang="en-US" sz="1200" u="none" strike="noStrike" dirty="0">
                          <a:solidFill>
                            <a:schemeClr val="tx1"/>
                          </a:solidFill>
                          <a:effectLst/>
                        </a:rPr>
                        <a:t>IM enabled</a:t>
                      </a:r>
                      <a:endParaRPr lang="en-US" sz="1200" b="0" i="0" u="none" strike="noStrike" dirty="0">
                        <a:solidFill>
                          <a:schemeClr val="tx1"/>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800" u="none" strike="noStrike" dirty="0">
                          <a:effectLst/>
                        </a:rPr>
                        <a:t>Optimum MCS</a:t>
                      </a:r>
                      <a:endParaRPr lang="en-US" sz="800" b="0" i="0" u="none" strike="noStrike" dirty="0">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ctr" fontAlgn="b"/>
                      <a:r>
                        <a:rPr lang="he-IL" sz="1050" u="none" strike="noStrike" dirty="0">
                          <a:effectLst/>
                        </a:rPr>
                        <a:t>10</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a:effectLst/>
                        </a:rPr>
                        <a:t>10</a:t>
                      </a:r>
                      <a:endParaRPr lang="he-IL" sz="105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dirty="0">
                          <a:effectLst/>
                        </a:rPr>
                        <a:t>9</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a:effectLst/>
                        </a:rPr>
                        <a:t>9</a:t>
                      </a:r>
                      <a:endParaRPr lang="he-IL" sz="105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a:effectLst/>
                        </a:rPr>
                        <a:t>9</a:t>
                      </a:r>
                      <a:endParaRPr lang="he-IL" sz="105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a:effectLst/>
                        </a:rPr>
                        <a:t>9</a:t>
                      </a:r>
                      <a:endParaRPr lang="he-IL" sz="105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3655571851"/>
                  </a:ext>
                </a:extLst>
              </a:tr>
              <a:tr h="446182">
                <a:tc vMerge="1">
                  <a:txBody>
                    <a:bodyPr/>
                    <a:lstStyle/>
                    <a:p>
                      <a:pPr rtl="1"/>
                      <a:endParaRPr lang="he-IL"/>
                    </a:p>
                  </a:txBody>
                  <a:tcPr/>
                </a:tc>
                <a:tc>
                  <a:txBody>
                    <a:bodyPr/>
                    <a:lstStyle/>
                    <a:p>
                      <a:pPr algn="l" fontAlgn="ctr"/>
                      <a:r>
                        <a:rPr lang="en-US" sz="800" u="none" strike="noStrike" dirty="0">
                          <a:effectLst/>
                        </a:rPr>
                        <a:t>Goodput in optimum MCS [Mbps]</a:t>
                      </a:r>
                      <a:endParaRPr lang="en-US" sz="800" b="0" i="0" u="none" strike="noStrike" dirty="0">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ctr" fontAlgn="b"/>
                      <a:r>
                        <a:rPr lang="he-IL" sz="1050" u="none" strike="noStrike" dirty="0">
                          <a:effectLst/>
                        </a:rPr>
                        <a:t>36.3</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dirty="0">
                          <a:effectLst/>
                        </a:rPr>
                        <a:t>34.1</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dirty="0">
                          <a:effectLst/>
                        </a:rPr>
                        <a:t>33</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dirty="0">
                          <a:effectLst/>
                        </a:rPr>
                        <a:t>31.9</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a:effectLst/>
                        </a:rPr>
                        <a:t>30.8</a:t>
                      </a:r>
                      <a:endParaRPr lang="he-IL" sz="105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a:effectLst/>
                        </a:rPr>
                        <a:t>29.6</a:t>
                      </a:r>
                      <a:endParaRPr lang="he-IL" sz="105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3781718643"/>
                  </a:ext>
                </a:extLst>
              </a:tr>
              <a:tr h="301829">
                <a:tc vMerge="1">
                  <a:txBody>
                    <a:bodyPr/>
                    <a:lstStyle/>
                    <a:p>
                      <a:pPr rtl="1"/>
                      <a:endParaRPr lang="he-IL"/>
                    </a:p>
                  </a:txBody>
                  <a:tcPr/>
                </a:tc>
                <a:tc>
                  <a:txBody>
                    <a:bodyPr/>
                    <a:lstStyle/>
                    <a:p>
                      <a:pPr algn="l" fontAlgn="ctr"/>
                      <a:r>
                        <a:rPr lang="en-US" sz="800" u="none" strike="noStrike" dirty="0">
                          <a:effectLst/>
                        </a:rPr>
                        <a:t>PER in optimum MCS [%]</a:t>
                      </a:r>
                      <a:endParaRPr lang="en-US" sz="800" b="0" i="0" u="none" strike="noStrike" dirty="0">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ctr" fontAlgn="b"/>
                      <a:r>
                        <a:rPr lang="he-IL" sz="1050" u="none" strike="noStrike" dirty="0">
                          <a:effectLst/>
                        </a:rPr>
                        <a:t>5.7</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dirty="0">
                          <a:effectLst/>
                        </a:rPr>
                        <a:t>11.2</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dirty="0">
                          <a:effectLst/>
                        </a:rPr>
                        <a:t>3.3</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dirty="0">
                          <a:effectLst/>
                        </a:rPr>
                        <a:t>6.7</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a:effectLst/>
                        </a:rPr>
                        <a:t>10</a:t>
                      </a:r>
                      <a:endParaRPr lang="he-IL" sz="105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a:effectLst/>
                        </a:rPr>
                        <a:t>13.3</a:t>
                      </a:r>
                      <a:endParaRPr lang="he-IL" sz="105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1019997133"/>
                  </a:ext>
                </a:extLst>
              </a:tr>
              <a:tr h="301829">
                <a:tc vMerge="1">
                  <a:txBody>
                    <a:bodyPr/>
                    <a:lstStyle/>
                    <a:p>
                      <a:pPr rtl="1"/>
                      <a:endParaRPr lang="he-IL"/>
                    </a:p>
                  </a:txBody>
                  <a:tcPr/>
                </a:tc>
                <a:tc>
                  <a:txBody>
                    <a:bodyPr/>
                    <a:lstStyle/>
                    <a:p>
                      <a:pPr algn="l" fontAlgn="ctr"/>
                      <a:r>
                        <a:rPr lang="en-US" sz="800" u="none" strike="noStrike" dirty="0">
                          <a:effectLst/>
                        </a:rPr>
                        <a:t>Genie LA Goodput [Mbps]</a:t>
                      </a:r>
                      <a:endParaRPr lang="en-US" sz="800" b="0" i="0" u="none" strike="noStrike" dirty="0">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ctr" fontAlgn="b"/>
                      <a:r>
                        <a:rPr lang="he-IL" sz="1050" u="none" strike="noStrike">
                          <a:effectLst/>
                        </a:rPr>
                        <a:t>36.3</a:t>
                      </a:r>
                      <a:endParaRPr lang="he-IL" sz="105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a:effectLst/>
                        </a:rPr>
                        <a:t>35.6</a:t>
                      </a:r>
                      <a:endParaRPr lang="he-IL" sz="105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dirty="0">
                          <a:effectLst/>
                        </a:rPr>
                        <a:t>34.6</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dirty="0">
                          <a:effectLst/>
                        </a:rPr>
                        <a:t>32.9</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dirty="0">
                          <a:effectLst/>
                        </a:rPr>
                        <a:t>31.3</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a:effectLst/>
                        </a:rPr>
                        <a:t>29.6</a:t>
                      </a:r>
                      <a:endParaRPr lang="he-IL" sz="105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3587897600"/>
                  </a:ext>
                </a:extLst>
              </a:tr>
              <a:tr h="273107">
                <a:tc vMerge="1">
                  <a:txBody>
                    <a:bodyPr/>
                    <a:lstStyle/>
                    <a:p>
                      <a:pPr rtl="1"/>
                      <a:endParaRPr lang="he-IL"/>
                    </a:p>
                  </a:txBody>
                  <a:tcPr/>
                </a:tc>
                <a:tc>
                  <a:txBody>
                    <a:bodyPr/>
                    <a:lstStyle/>
                    <a:p>
                      <a:pPr algn="l" fontAlgn="ctr"/>
                      <a:r>
                        <a:rPr lang="en-US" sz="800" u="none" strike="noStrike" dirty="0">
                          <a:effectLst/>
                        </a:rPr>
                        <a:t>LA efficiency [%]</a:t>
                      </a:r>
                      <a:endParaRPr lang="en-US" sz="800" b="0" i="0" u="none" strike="noStrike" dirty="0">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ctr" fontAlgn="b"/>
                      <a:r>
                        <a:rPr lang="he-IL" sz="1050" u="none" strike="noStrike">
                          <a:effectLst/>
                        </a:rPr>
                        <a:t>100</a:t>
                      </a:r>
                      <a:endParaRPr lang="he-IL" sz="105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dirty="0">
                          <a:effectLst/>
                        </a:rPr>
                        <a:t>95.8</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a:effectLst/>
                        </a:rPr>
                        <a:t>95.5</a:t>
                      </a:r>
                      <a:endParaRPr lang="he-IL" sz="105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dirty="0">
                          <a:effectLst/>
                        </a:rPr>
                        <a:t>96.8</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dirty="0">
                          <a:effectLst/>
                        </a:rPr>
                        <a:t>98.3</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ctr" fontAlgn="b"/>
                      <a:r>
                        <a:rPr lang="he-IL" sz="1050" u="none" strike="noStrike" dirty="0">
                          <a:effectLst/>
                        </a:rPr>
                        <a:t>100</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1213862871"/>
                  </a:ext>
                </a:extLst>
              </a:tr>
              <a:tr h="603658">
                <a:tc rowSpan="2">
                  <a:txBody>
                    <a:bodyPr/>
                    <a:lstStyle/>
                    <a:p>
                      <a:pPr algn="l" fontAlgn="ctr"/>
                      <a:r>
                        <a:rPr lang="he-IL" sz="800" u="none" strike="noStrike" dirty="0">
                          <a:solidFill>
                            <a:schemeClr val="bg1">
                              <a:lumMod val="85000"/>
                            </a:schemeClr>
                          </a:solidFill>
                          <a:effectLst/>
                        </a:rPr>
                        <a:t> </a:t>
                      </a:r>
                      <a:endParaRPr lang="he-IL" sz="800" b="0" i="0" u="none" strike="noStrike" dirty="0">
                        <a:solidFill>
                          <a:schemeClr val="bg1">
                            <a:lumMod val="85000"/>
                          </a:schemeClr>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800" u="none" strike="noStrike" dirty="0">
                          <a:effectLst/>
                        </a:rPr>
                        <a:t>IM Goodput gain (fixed) [%]</a:t>
                      </a:r>
                      <a:endParaRPr lang="en-US" sz="800" b="0" i="0" u="none" strike="noStrike" dirty="0">
                        <a:solidFill>
                          <a:srgbClr val="000000"/>
                        </a:solidFill>
                        <a:effectLst/>
                        <a:latin typeface="Times New Roman" panose="02020603050405020304" pitchFamily="18" charset="0"/>
                      </a:endParaRPr>
                    </a:p>
                  </a:txBody>
                  <a:tcPr marL="9525" marR="9525" marT="9525" marB="0" anchor="ctr">
                    <a:solidFill>
                      <a:srgbClr val="92D050"/>
                    </a:solidFill>
                  </a:tcPr>
                </a:tc>
                <a:tc>
                  <a:txBody>
                    <a:bodyPr/>
                    <a:lstStyle/>
                    <a:p>
                      <a:pPr algn="ctr" fontAlgn="b"/>
                      <a:r>
                        <a:rPr lang="he-IL" sz="1050" u="none" strike="noStrike" dirty="0">
                          <a:effectLst/>
                        </a:rPr>
                        <a:t>-20.2</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2">
                        <a:lumMod val="40000"/>
                        <a:lumOff val="60000"/>
                      </a:schemeClr>
                    </a:solidFill>
                  </a:tcPr>
                </a:tc>
                <a:tc>
                  <a:txBody>
                    <a:bodyPr/>
                    <a:lstStyle/>
                    <a:p>
                      <a:pPr algn="ctr" fontAlgn="b"/>
                      <a:r>
                        <a:rPr lang="he-IL" sz="1050" u="none" strike="noStrike" dirty="0">
                          <a:effectLst/>
                        </a:rPr>
                        <a:t>-16.6</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2">
                        <a:lumMod val="40000"/>
                        <a:lumOff val="60000"/>
                      </a:schemeClr>
                    </a:solidFill>
                  </a:tcPr>
                </a:tc>
                <a:tc>
                  <a:txBody>
                    <a:bodyPr/>
                    <a:lstStyle/>
                    <a:p>
                      <a:pPr algn="ctr" fontAlgn="b"/>
                      <a:r>
                        <a:rPr lang="he-IL" sz="1050" u="none" strike="noStrike" dirty="0">
                          <a:effectLst/>
                        </a:rPr>
                        <a:t>-3.1</a:t>
                      </a:r>
                      <a:endParaRPr lang="he-IL" sz="1050" b="0" i="0" u="none" strike="noStrike" dirty="0">
                        <a:solidFill>
                          <a:srgbClr val="000000"/>
                        </a:solidFill>
                        <a:effectLst/>
                        <a:latin typeface="Arial" panose="020B0604020202020204" pitchFamily="34" charset="0"/>
                      </a:endParaRPr>
                    </a:p>
                  </a:txBody>
                  <a:tcPr marL="9525" marR="9525" marT="9525" marB="0" anchor="b">
                    <a:solidFill>
                      <a:schemeClr val="accent2">
                        <a:lumMod val="40000"/>
                        <a:lumOff val="60000"/>
                      </a:schemeClr>
                    </a:solidFill>
                  </a:tcPr>
                </a:tc>
                <a:tc>
                  <a:txBody>
                    <a:bodyPr/>
                    <a:lstStyle/>
                    <a:p>
                      <a:pPr algn="ctr" fontAlgn="b"/>
                      <a:r>
                        <a:rPr lang="he-IL" sz="1050" u="none" strike="noStrike" dirty="0">
                          <a:effectLst/>
                        </a:rPr>
                        <a:t>40.4</a:t>
                      </a:r>
                      <a:endParaRPr lang="he-IL" sz="105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ctr" fontAlgn="b"/>
                      <a:r>
                        <a:rPr lang="he-IL" sz="1050" u="none" strike="noStrike" dirty="0">
                          <a:effectLst/>
                        </a:rPr>
                        <a:t>82.4</a:t>
                      </a:r>
                      <a:endParaRPr lang="he-IL" sz="105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ctr" fontAlgn="b"/>
                      <a:r>
                        <a:rPr lang="he-IL" sz="1050" u="none" strike="noStrike" dirty="0">
                          <a:effectLst/>
                        </a:rPr>
                        <a:t>83.8</a:t>
                      </a:r>
                      <a:endParaRPr lang="he-IL" sz="105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extLst>
                  <a:ext uri="{0D108BD9-81ED-4DB2-BD59-A6C34878D82A}">
                    <a16:rowId xmlns:a16="http://schemas.microsoft.com/office/drawing/2014/main" val="1632989354"/>
                  </a:ext>
                </a:extLst>
              </a:tr>
              <a:tr h="800503">
                <a:tc vMerge="1">
                  <a:txBody>
                    <a:bodyPr/>
                    <a:lstStyle/>
                    <a:p>
                      <a:pPr rtl="1"/>
                      <a:endParaRPr lang="he-IL"/>
                    </a:p>
                  </a:txBody>
                  <a:tcPr/>
                </a:tc>
                <a:tc>
                  <a:txBody>
                    <a:bodyPr/>
                    <a:lstStyle/>
                    <a:p>
                      <a:pPr algn="l" fontAlgn="ctr"/>
                      <a:r>
                        <a:rPr lang="en-US" sz="800" u="none" strike="noStrike" dirty="0">
                          <a:effectLst/>
                        </a:rPr>
                        <a:t>IM Goodput gain (adaptive) [%]</a:t>
                      </a:r>
                      <a:endParaRPr lang="en-US" sz="800" b="0" i="0" u="none" strike="noStrike" dirty="0">
                        <a:solidFill>
                          <a:srgbClr val="000000"/>
                        </a:solidFill>
                        <a:effectLst/>
                        <a:latin typeface="Times New Roman" panose="02020603050405020304" pitchFamily="18" charset="0"/>
                      </a:endParaRPr>
                    </a:p>
                  </a:txBody>
                  <a:tcPr marL="9525" marR="9525" marT="9525" marB="0" anchor="ctr">
                    <a:solidFill>
                      <a:srgbClr val="92D050"/>
                    </a:solidFill>
                  </a:tcPr>
                </a:tc>
                <a:tc>
                  <a:txBody>
                    <a:bodyPr/>
                    <a:lstStyle/>
                    <a:p>
                      <a:pPr algn="ctr" fontAlgn="b"/>
                      <a:r>
                        <a:rPr lang="he-IL" sz="1050" u="none" strike="noStrike" dirty="0">
                          <a:effectLst/>
                        </a:rPr>
                        <a:t>0</a:t>
                      </a:r>
                      <a:endParaRPr lang="he-IL" sz="105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ctr" fontAlgn="b"/>
                      <a:r>
                        <a:rPr lang="he-IL" sz="1050" u="none" strike="noStrike" dirty="0">
                          <a:effectLst/>
                        </a:rPr>
                        <a:t>0</a:t>
                      </a:r>
                      <a:endParaRPr lang="he-IL" sz="105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ctr" fontAlgn="b"/>
                      <a:r>
                        <a:rPr lang="he-IL" sz="1050" u="none" strike="noStrike" dirty="0">
                          <a:effectLst/>
                        </a:rPr>
                        <a:t>0</a:t>
                      </a:r>
                      <a:endParaRPr lang="he-IL" sz="105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ctr" fontAlgn="b"/>
                      <a:r>
                        <a:rPr lang="he-IL" sz="1050" u="none" strike="noStrike" dirty="0">
                          <a:effectLst/>
                        </a:rPr>
                        <a:t>40.4</a:t>
                      </a:r>
                      <a:endParaRPr lang="he-IL" sz="105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ctr" fontAlgn="b"/>
                      <a:r>
                        <a:rPr lang="he-IL" sz="1050" u="none" strike="noStrike" dirty="0">
                          <a:effectLst/>
                        </a:rPr>
                        <a:t>82.4</a:t>
                      </a:r>
                      <a:endParaRPr lang="he-IL" sz="105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ctr" fontAlgn="b"/>
                      <a:r>
                        <a:rPr lang="he-IL" sz="1050" u="none" strike="noStrike" dirty="0">
                          <a:effectLst/>
                        </a:rPr>
                        <a:t>83.8</a:t>
                      </a:r>
                      <a:endParaRPr lang="he-IL" sz="105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extLst>
                  <a:ext uri="{0D108BD9-81ED-4DB2-BD59-A6C34878D82A}">
                    <a16:rowId xmlns:a16="http://schemas.microsoft.com/office/drawing/2014/main" val="3964439189"/>
                  </a:ext>
                </a:extLst>
              </a:tr>
            </a:tbl>
          </a:graphicData>
        </a:graphic>
      </p:graphicFrame>
    </p:spTree>
    <p:extLst>
      <p:ext uri="{BB962C8B-B14F-4D97-AF65-F5344CB8AC3E}">
        <p14:creationId xmlns:p14="http://schemas.microsoft.com/office/powerpoint/2010/main" val="3272797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457200" y="533400"/>
            <a:ext cx="8229600" cy="1065213"/>
          </a:xfrm>
        </p:spPr>
        <p:txBody>
          <a:bodyPr/>
          <a:lstStyle/>
          <a:p>
            <a:r>
              <a:rPr lang="en-US" sz="2800" dirty="0"/>
              <a:t>Results summary table with PER limit (1)</a:t>
            </a:r>
            <a:endParaRPr lang="en-US" sz="2800" dirty="0">
              <a:solidFill>
                <a:srgbClr val="FF0000"/>
              </a:solidFill>
            </a:endParaRPr>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dirty="0"/>
              <a:t>Rani Keren et al., Huawei</a:t>
            </a:r>
          </a:p>
        </p:txBody>
      </p:sp>
      <p:sp>
        <p:nvSpPr>
          <p:cNvPr id="9" name="Date Placeholder 3"/>
          <p:cNvSpPr>
            <a:spLocks noGrp="1"/>
          </p:cNvSpPr>
          <p:nvPr>
            <p:ph type="dt" idx="15"/>
          </p:nvPr>
        </p:nvSpPr>
        <p:spPr>
          <a:xfrm>
            <a:off x="696912" y="333375"/>
            <a:ext cx="2303451" cy="273050"/>
          </a:xfrm>
        </p:spPr>
        <p:txBody>
          <a:bodyPr/>
          <a:lstStyle/>
          <a:p>
            <a:r>
              <a:rPr lang="en-US"/>
              <a:t>May 2024</a:t>
            </a:r>
            <a:endParaRPr lang="en-GB" dirty="0"/>
          </a:p>
        </p:txBody>
      </p:sp>
      <p:graphicFrame>
        <p:nvGraphicFramePr>
          <p:cNvPr id="7" name="Table 6">
            <a:extLst>
              <a:ext uri="{FF2B5EF4-FFF2-40B4-BE49-F238E27FC236}">
                <a16:creationId xmlns:a16="http://schemas.microsoft.com/office/drawing/2014/main" id="{AD978645-7F90-49D1-9F94-5416EEA8284A}"/>
              </a:ext>
            </a:extLst>
          </p:cNvPr>
          <p:cNvGraphicFramePr>
            <a:graphicFrameLocks noGrp="1"/>
          </p:cNvGraphicFramePr>
          <p:nvPr>
            <p:extLst>
              <p:ext uri="{D42A27DB-BD31-4B8C-83A1-F6EECF244321}">
                <p14:modId xmlns:p14="http://schemas.microsoft.com/office/powerpoint/2010/main" val="3167321528"/>
              </p:ext>
            </p:extLst>
          </p:nvPr>
        </p:nvGraphicFramePr>
        <p:xfrm>
          <a:off x="1676400" y="1676400"/>
          <a:ext cx="5486400" cy="2124075"/>
        </p:xfrm>
        <a:graphic>
          <a:graphicData uri="http://schemas.openxmlformats.org/drawingml/2006/table">
            <a:tbl>
              <a:tblPr>
                <a:tableStyleId>{5C22544A-7EE6-4342-B048-85BDC9FD1C3A}</a:tableStyleId>
              </a:tblPr>
              <a:tblGrid>
                <a:gridCol w="685800">
                  <a:extLst>
                    <a:ext uri="{9D8B030D-6E8A-4147-A177-3AD203B41FA5}">
                      <a16:colId xmlns:a16="http://schemas.microsoft.com/office/drawing/2014/main" val="2817577325"/>
                    </a:ext>
                  </a:extLst>
                </a:gridCol>
                <a:gridCol w="685800">
                  <a:extLst>
                    <a:ext uri="{9D8B030D-6E8A-4147-A177-3AD203B41FA5}">
                      <a16:colId xmlns:a16="http://schemas.microsoft.com/office/drawing/2014/main" val="2067109013"/>
                    </a:ext>
                  </a:extLst>
                </a:gridCol>
                <a:gridCol w="685800">
                  <a:extLst>
                    <a:ext uri="{9D8B030D-6E8A-4147-A177-3AD203B41FA5}">
                      <a16:colId xmlns:a16="http://schemas.microsoft.com/office/drawing/2014/main" val="3613900219"/>
                    </a:ext>
                  </a:extLst>
                </a:gridCol>
                <a:gridCol w="685800">
                  <a:extLst>
                    <a:ext uri="{9D8B030D-6E8A-4147-A177-3AD203B41FA5}">
                      <a16:colId xmlns:a16="http://schemas.microsoft.com/office/drawing/2014/main" val="3325464993"/>
                    </a:ext>
                  </a:extLst>
                </a:gridCol>
                <a:gridCol w="685800">
                  <a:extLst>
                    <a:ext uri="{9D8B030D-6E8A-4147-A177-3AD203B41FA5}">
                      <a16:colId xmlns:a16="http://schemas.microsoft.com/office/drawing/2014/main" val="2052962438"/>
                    </a:ext>
                  </a:extLst>
                </a:gridCol>
                <a:gridCol w="685800">
                  <a:extLst>
                    <a:ext uri="{9D8B030D-6E8A-4147-A177-3AD203B41FA5}">
                      <a16:colId xmlns:a16="http://schemas.microsoft.com/office/drawing/2014/main" val="2614565181"/>
                    </a:ext>
                  </a:extLst>
                </a:gridCol>
                <a:gridCol w="685800">
                  <a:extLst>
                    <a:ext uri="{9D8B030D-6E8A-4147-A177-3AD203B41FA5}">
                      <a16:colId xmlns:a16="http://schemas.microsoft.com/office/drawing/2014/main" val="144798573"/>
                    </a:ext>
                  </a:extLst>
                </a:gridCol>
                <a:gridCol w="685800">
                  <a:extLst>
                    <a:ext uri="{9D8B030D-6E8A-4147-A177-3AD203B41FA5}">
                      <a16:colId xmlns:a16="http://schemas.microsoft.com/office/drawing/2014/main" val="975584231"/>
                    </a:ext>
                  </a:extLst>
                </a:gridCol>
              </a:tblGrid>
              <a:tr h="219075">
                <a:tc>
                  <a:txBody>
                    <a:bodyPr/>
                    <a:lstStyle/>
                    <a:p>
                      <a:pPr algn="l" fontAlgn="ctr"/>
                      <a:r>
                        <a:rPr lang="he-IL" sz="600" u="none" strike="noStrike" dirty="0">
                          <a:effectLst/>
                        </a:rPr>
                        <a:t> </a:t>
                      </a:r>
                      <a:endParaRPr lang="he-IL" sz="6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600" u="none" strike="noStrike" dirty="0">
                          <a:effectLst/>
                        </a:rPr>
                        <a:t>Interferer probability</a:t>
                      </a:r>
                      <a:endParaRPr lang="en-US" sz="6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10%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25%</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50%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75%</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100%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extLst>
                  <a:ext uri="{0D108BD9-81ED-4DB2-BD59-A6C34878D82A}">
                    <a16:rowId xmlns:a16="http://schemas.microsoft.com/office/drawing/2014/main" val="785254800"/>
                  </a:ext>
                </a:extLst>
              </a:tr>
              <a:tr h="190500">
                <a:tc rowSpan="3">
                  <a:txBody>
                    <a:bodyPr/>
                    <a:lstStyle/>
                    <a:p>
                      <a:pPr algn="ctr" fontAlgn="ctr"/>
                      <a:r>
                        <a:rPr lang="en-US" sz="1200" u="none" strike="noStrike" dirty="0">
                          <a:effectLst/>
                        </a:rPr>
                        <a:t>IM disabled</a:t>
                      </a:r>
                      <a:endParaRPr lang="en-US" sz="12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600" u="none" strike="noStrike">
                          <a:effectLst/>
                        </a:rPr>
                        <a:t>Optimum MCS</a:t>
                      </a:r>
                      <a:endParaRPr lang="en-US" sz="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b"/>
                      <a:r>
                        <a:rPr lang="he-IL" sz="1100" u="none" strike="noStrike">
                          <a:effectLst/>
                        </a:rPr>
                        <a:t>10</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10</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5</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4</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4</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4</a:t>
                      </a:r>
                      <a:endParaRPr lang="he-IL"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567486358"/>
                  </a:ext>
                </a:extLst>
              </a:tr>
              <a:tr h="323850">
                <a:tc vMerge="1">
                  <a:txBody>
                    <a:bodyPr/>
                    <a:lstStyle/>
                    <a:p>
                      <a:pPr rtl="1"/>
                      <a:endParaRPr lang="he-IL"/>
                    </a:p>
                  </a:txBody>
                  <a:tcPr/>
                </a:tc>
                <a:tc>
                  <a:txBody>
                    <a:bodyPr/>
                    <a:lstStyle/>
                    <a:p>
                      <a:pPr algn="l" fontAlgn="ctr"/>
                      <a:r>
                        <a:rPr lang="en-US" sz="600" u="none" strike="noStrike">
                          <a:effectLst/>
                        </a:rPr>
                        <a:t>Goodput in optimum MCS [Mbps]</a:t>
                      </a:r>
                      <a:endParaRPr lang="en-US" sz="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b"/>
                      <a:r>
                        <a:rPr lang="he-IL" sz="1100" u="none" strike="noStrike">
                          <a:effectLst/>
                        </a:rPr>
                        <a:t>45.4</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40.9</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21.8</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17.6</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16.9</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16.1</a:t>
                      </a:r>
                      <a:endParaRPr lang="he-IL"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11740989"/>
                  </a:ext>
                </a:extLst>
              </a:tr>
              <a:tr h="219075">
                <a:tc vMerge="1">
                  <a:txBody>
                    <a:bodyPr/>
                    <a:lstStyle/>
                    <a:p>
                      <a:pPr rtl="1"/>
                      <a:endParaRPr lang="he-IL"/>
                    </a:p>
                  </a:txBody>
                  <a:tcPr/>
                </a:tc>
                <a:tc>
                  <a:txBody>
                    <a:bodyPr/>
                    <a:lstStyle/>
                    <a:p>
                      <a:pPr algn="l" fontAlgn="ctr"/>
                      <a:r>
                        <a:rPr lang="en-US" sz="600" u="none" strike="noStrike">
                          <a:effectLst/>
                        </a:rPr>
                        <a:t>PER in optimum MCS [%]</a:t>
                      </a:r>
                      <a:endParaRPr lang="en-US" sz="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b"/>
                      <a:r>
                        <a:rPr lang="he-IL" sz="1100" u="none" strike="noStrike">
                          <a:effectLst/>
                        </a:rPr>
                        <a:t>5</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14.5</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14.5</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7.9</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11.8</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15.8</a:t>
                      </a:r>
                      <a:endParaRPr lang="he-IL"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048213955"/>
                  </a:ext>
                </a:extLst>
              </a:tr>
              <a:tr h="190500">
                <a:tc rowSpan="3">
                  <a:txBody>
                    <a:bodyPr/>
                    <a:lstStyle/>
                    <a:p>
                      <a:pPr algn="ctr" fontAlgn="ctr"/>
                      <a:r>
                        <a:rPr lang="en-US" sz="1200" u="none" strike="noStrike" dirty="0">
                          <a:effectLst/>
                        </a:rPr>
                        <a:t>IM enabled</a:t>
                      </a:r>
                      <a:endParaRPr lang="en-US" sz="12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600" u="none" strike="noStrike" dirty="0">
                          <a:effectLst/>
                        </a:rPr>
                        <a:t>Optimum MCS</a:t>
                      </a:r>
                      <a:endParaRPr lang="en-US" sz="600" b="0" i="0" u="none" strike="noStrike" dirty="0">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r" fontAlgn="b"/>
                      <a:r>
                        <a:rPr lang="he-IL" sz="1100" u="none" strike="noStrike" dirty="0">
                          <a:effectLst/>
                        </a:rPr>
                        <a:t>10</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10</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9</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9</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9</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9</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711072705"/>
                  </a:ext>
                </a:extLst>
              </a:tr>
              <a:tr h="323850">
                <a:tc vMerge="1">
                  <a:txBody>
                    <a:bodyPr/>
                    <a:lstStyle/>
                    <a:p>
                      <a:pPr rtl="1"/>
                      <a:endParaRPr lang="he-IL"/>
                    </a:p>
                  </a:txBody>
                  <a:tcPr/>
                </a:tc>
                <a:tc>
                  <a:txBody>
                    <a:bodyPr/>
                    <a:lstStyle/>
                    <a:p>
                      <a:pPr algn="l" fontAlgn="ctr"/>
                      <a:r>
                        <a:rPr lang="en-US" sz="600" u="none" strike="noStrike">
                          <a:effectLst/>
                        </a:rPr>
                        <a:t>Goodput in optimum MCS [Mbps]</a:t>
                      </a:r>
                      <a:endParaRPr lang="en-US" sz="600" b="0" i="0" u="none" strike="noStrike">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r" fontAlgn="b"/>
                      <a:r>
                        <a:rPr lang="he-IL" sz="1100" u="none" strike="noStrike" dirty="0">
                          <a:effectLst/>
                        </a:rPr>
                        <a:t>36.3</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34.1</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33</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31.9</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30.8</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29.6</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3271958146"/>
                  </a:ext>
                </a:extLst>
              </a:tr>
              <a:tr h="219075">
                <a:tc vMerge="1">
                  <a:txBody>
                    <a:bodyPr/>
                    <a:lstStyle/>
                    <a:p>
                      <a:pPr rtl="1"/>
                      <a:endParaRPr lang="he-IL"/>
                    </a:p>
                  </a:txBody>
                  <a:tcPr/>
                </a:tc>
                <a:tc>
                  <a:txBody>
                    <a:bodyPr/>
                    <a:lstStyle/>
                    <a:p>
                      <a:pPr algn="l" fontAlgn="ctr"/>
                      <a:r>
                        <a:rPr lang="en-US" sz="600" u="none" strike="noStrike">
                          <a:effectLst/>
                        </a:rPr>
                        <a:t>PER in optimum MCS [%]</a:t>
                      </a:r>
                      <a:endParaRPr lang="en-US" sz="600" b="0" i="0" u="none" strike="noStrike">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r" fontAlgn="b"/>
                      <a:r>
                        <a:rPr lang="he-IL" sz="1100" u="none" strike="noStrike">
                          <a:effectLst/>
                        </a:rPr>
                        <a:t>5.7</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11.2</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3.3</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6.7</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10</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13.3</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1103527123"/>
                  </a:ext>
                </a:extLst>
              </a:tr>
              <a:tr h="438150">
                <a:tc>
                  <a:txBody>
                    <a:bodyPr/>
                    <a:lstStyle/>
                    <a:p>
                      <a:pPr algn="l" fontAlgn="ctr"/>
                      <a:r>
                        <a:rPr lang="he-IL" sz="1200" u="none" strike="noStrike" dirty="0">
                          <a:effectLst/>
                        </a:rPr>
                        <a:t> </a:t>
                      </a:r>
                      <a:endParaRPr lang="he-IL" sz="12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800" u="none" strike="noStrike" dirty="0">
                          <a:effectLst/>
                        </a:rPr>
                        <a:t>IM Goodput gain (fixed) [%]</a:t>
                      </a:r>
                      <a:endParaRPr lang="en-US" sz="800" b="0" i="0" u="none" strike="noStrike" dirty="0">
                        <a:solidFill>
                          <a:srgbClr val="000000"/>
                        </a:solidFill>
                        <a:effectLst/>
                        <a:latin typeface="Times New Roman" panose="02020603050405020304" pitchFamily="18" charset="0"/>
                      </a:endParaRPr>
                    </a:p>
                  </a:txBody>
                  <a:tcPr marL="9525" marR="9525" marT="9525" marB="0" anchor="ctr">
                    <a:solidFill>
                      <a:srgbClr val="92D050"/>
                    </a:solidFill>
                  </a:tcPr>
                </a:tc>
                <a:tc>
                  <a:txBody>
                    <a:bodyPr/>
                    <a:lstStyle/>
                    <a:p>
                      <a:pPr algn="r" fontAlgn="b"/>
                      <a:r>
                        <a:rPr lang="he-IL" sz="1100" u="none" strike="noStrike" dirty="0">
                          <a:effectLst/>
                        </a:rPr>
                        <a:t>-20.2</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2">
                        <a:lumMod val="40000"/>
                        <a:lumOff val="60000"/>
                      </a:schemeClr>
                    </a:solidFill>
                  </a:tcPr>
                </a:tc>
                <a:tc>
                  <a:txBody>
                    <a:bodyPr/>
                    <a:lstStyle/>
                    <a:p>
                      <a:pPr algn="r" fontAlgn="b"/>
                      <a:r>
                        <a:rPr lang="he-IL" sz="1100" u="none" strike="noStrike" dirty="0">
                          <a:effectLst/>
                        </a:rPr>
                        <a:t>-16.6</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2">
                        <a:lumMod val="40000"/>
                        <a:lumOff val="60000"/>
                      </a:schemeClr>
                    </a:solidFill>
                  </a:tcPr>
                </a:tc>
                <a:tc>
                  <a:txBody>
                    <a:bodyPr/>
                    <a:lstStyle/>
                    <a:p>
                      <a:pPr algn="r" fontAlgn="b"/>
                      <a:r>
                        <a:rPr lang="he-IL" sz="1100" u="none" strike="noStrike" dirty="0">
                          <a:effectLst/>
                        </a:rPr>
                        <a:t>51.5</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r" fontAlgn="b"/>
                      <a:r>
                        <a:rPr lang="he-IL" sz="1100" u="none" strike="noStrike" dirty="0">
                          <a:effectLst/>
                        </a:rPr>
                        <a:t>81</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r" fontAlgn="b"/>
                      <a:r>
                        <a:rPr lang="he-IL" sz="1100" u="none" strike="noStrike" dirty="0">
                          <a:effectLst/>
                        </a:rPr>
                        <a:t>82.4</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r" fontAlgn="b"/>
                      <a:r>
                        <a:rPr lang="he-IL" sz="1100" u="none" strike="noStrike" dirty="0">
                          <a:effectLst/>
                        </a:rPr>
                        <a:t>83.8</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extLst>
                  <a:ext uri="{0D108BD9-81ED-4DB2-BD59-A6C34878D82A}">
                    <a16:rowId xmlns:a16="http://schemas.microsoft.com/office/drawing/2014/main" val="2972589711"/>
                  </a:ext>
                </a:extLst>
              </a:tr>
            </a:tbl>
          </a:graphicData>
        </a:graphic>
      </p:graphicFrame>
      <p:graphicFrame>
        <p:nvGraphicFramePr>
          <p:cNvPr id="8" name="Table 7">
            <a:extLst>
              <a:ext uri="{FF2B5EF4-FFF2-40B4-BE49-F238E27FC236}">
                <a16:creationId xmlns:a16="http://schemas.microsoft.com/office/drawing/2014/main" id="{AC9BCC90-F371-414C-9C08-51DC2CB3D10E}"/>
              </a:ext>
            </a:extLst>
          </p:cNvPr>
          <p:cNvGraphicFramePr>
            <a:graphicFrameLocks noGrp="1"/>
          </p:cNvGraphicFramePr>
          <p:nvPr>
            <p:extLst>
              <p:ext uri="{D42A27DB-BD31-4B8C-83A1-F6EECF244321}">
                <p14:modId xmlns:p14="http://schemas.microsoft.com/office/powerpoint/2010/main" val="1692782010"/>
              </p:ext>
            </p:extLst>
          </p:nvPr>
        </p:nvGraphicFramePr>
        <p:xfrm>
          <a:off x="1676400" y="4276725"/>
          <a:ext cx="5486400" cy="2124075"/>
        </p:xfrm>
        <a:graphic>
          <a:graphicData uri="http://schemas.openxmlformats.org/drawingml/2006/table">
            <a:tbl>
              <a:tblPr>
                <a:tableStyleId>{5C22544A-7EE6-4342-B048-85BDC9FD1C3A}</a:tableStyleId>
              </a:tblPr>
              <a:tblGrid>
                <a:gridCol w="685800">
                  <a:extLst>
                    <a:ext uri="{9D8B030D-6E8A-4147-A177-3AD203B41FA5}">
                      <a16:colId xmlns:a16="http://schemas.microsoft.com/office/drawing/2014/main" val="1971404630"/>
                    </a:ext>
                  </a:extLst>
                </a:gridCol>
                <a:gridCol w="685800">
                  <a:extLst>
                    <a:ext uri="{9D8B030D-6E8A-4147-A177-3AD203B41FA5}">
                      <a16:colId xmlns:a16="http://schemas.microsoft.com/office/drawing/2014/main" val="208239900"/>
                    </a:ext>
                  </a:extLst>
                </a:gridCol>
                <a:gridCol w="685800">
                  <a:extLst>
                    <a:ext uri="{9D8B030D-6E8A-4147-A177-3AD203B41FA5}">
                      <a16:colId xmlns:a16="http://schemas.microsoft.com/office/drawing/2014/main" val="1176166764"/>
                    </a:ext>
                  </a:extLst>
                </a:gridCol>
                <a:gridCol w="685800">
                  <a:extLst>
                    <a:ext uri="{9D8B030D-6E8A-4147-A177-3AD203B41FA5}">
                      <a16:colId xmlns:a16="http://schemas.microsoft.com/office/drawing/2014/main" val="3732822779"/>
                    </a:ext>
                  </a:extLst>
                </a:gridCol>
                <a:gridCol w="685800">
                  <a:extLst>
                    <a:ext uri="{9D8B030D-6E8A-4147-A177-3AD203B41FA5}">
                      <a16:colId xmlns:a16="http://schemas.microsoft.com/office/drawing/2014/main" val="2724345964"/>
                    </a:ext>
                  </a:extLst>
                </a:gridCol>
                <a:gridCol w="685800">
                  <a:extLst>
                    <a:ext uri="{9D8B030D-6E8A-4147-A177-3AD203B41FA5}">
                      <a16:colId xmlns:a16="http://schemas.microsoft.com/office/drawing/2014/main" val="1120103470"/>
                    </a:ext>
                  </a:extLst>
                </a:gridCol>
                <a:gridCol w="685800">
                  <a:extLst>
                    <a:ext uri="{9D8B030D-6E8A-4147-A177-3AD203B41FA5}">
                      <a16:colId xmlns:a16="http://schemas.microsoft.com/office/drawing/2014/main" val="4096253072"/>
                    </a:ext>
                  </a:extLst>
                </a:gridCol>
                <a:gridCol w="685800">
                  <a:extLst>
                    <a:ext uri="{9D8B030D-6E8A-4147-A177-3AD203B41FA5}">
                      <a16:colId xmlns:a16="http://schemas.microsoft.com/office/drawing/2014/main" val="1143866575"/>
                    </a:ext>
                  </a:extLst>
                </a:gridCol>
              </a:tblGrid>
              <a:tr h="219075">
                <a:tc>
                  <a:txBody>
                    <a:bodyPr/>
                    <a:lstStyle/>
                    <a:p>
                      <a:pPr algn="l" fontAlgn="ctr"/>
                      <a:r>
                        <a:rPr lang="he-IL" sz="600" u="none" strike="noStrike" dirty="0">
                          <a:effectLst/>
                        </a:rPr>
                        <a:t> </a:t>
                      </a:r>
                      <a:endParaRPr lang="he-IL" sz="6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600" u="none" strike="noStrike" dirty="0">
                          <a:effectLst/>
                        </a:rPr>
                        <a:t>Interferer probability</a:t>
                      </a:r>
                      <a:endParaRPr lang="en-US" sz="6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10%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25%</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50%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75%</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100%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extLst>
                  <a:ext uri="{0D108BD9-81ED-4DB2-BD59-A6C34878D82A}">
                    <a16:rowId xmlns:a16="http://schemas.microsoft.com/office/drawing/2014/main" val="4083235451"/>
                  </a:ext>
                </a:extLst>
              </a:tr>
              <a:tr h="190500">
                <a:tc rowSpan="3">
                  <a:txBody>
                    <a:bodyPr/>
                    <a:lstStyle/>
                    <a:p>
                      <a:pPr algn="ctr" fontAlgn="ctr"/>
                      <a:r>
                        <a:rPr lang="en-US" sz="1200" u="none" strike="noStrike" dirty="0">
                          <a:effectLst/>
                        </a:rPr>
                        <a:t>IM disabled</a:t>
                      </a:r>
                      <a:endParaRPr lang="en-US" sz="12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600" u="none" strike="noStrike">
                          <a:effectLst/>
                        </a:rPr>
                        <a:t>Optimum MCS</a:t>
                      </a:r>
                      <a:endParaRPr lang="en-US" sz="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b"/>
                      <a:r>
                        <a:rPr lang="he-IL" sz="1100" u="none" strike="noStrike">
                          <a:effectLst/>
                        </a:rPr>
                        <a:t>10</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8</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4</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4</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3</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3</a:t>
                      </a:r>
                      <a:endParaRPr lang="he-IL"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021548264"/>
                  </a:ext>
                </a:extLst>
              </a:tr>
              <a:tr h="323850">
                <a:tc vMerge="1">
                  <a:txBody>
                    <a:bodyPr/>
                    <a:lstStyle/>
                    <a:p>
                      <a:pPr rtl="1"/>
                      <a:endParaRPr lang="he-IL"/>
                    </a:p>
                  </a:txBody>
                  <a:tcPr/>
                </a:tc>
                <a:tc>
                  <a:txBody>
                    <a:bodyPr/>
                    <a:lstStyle/>
                    <a:p>
                      <a:pPr algn="l" fontAlgn="ctr"/>
                      <a:r>
                        <a:rPr lang="en-US" sz="600" u="none" strike="noStrike">
                          <a:effectLst/>
                        </a:rPr>
                        <a:t>Goodput in optimum MCS [Mbps]</a:t>
                      </a:r>
                      <a:endParaRPr lang="en-US" sz="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b"/>
                      <a:r>
                        <a:rPr lang="he-IL" sz="1100" u="none" strike="noStrike">
                          <a:effectLst/>
                        </a:rPr>
                        <a:t>45.4</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34.5</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18.4</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17.6</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12.6</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12.6</a:t>
                      </a:r>
                      <a:endParaRPr lang="he-IL"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281532309"/>
                  </a:ext>
                </a:extLst>
              </a:tr>
              <a:tr h="219075">
                <a:tc vMerge="1">
                  <a:txBody>
                    <a:bodyPr/>
                    <a:lstStyle/>
                    <a:p>
                      <a:pPr rtl="1"/>
                      <a:endParaRPr lang="he-IL"/>
                    </a:p>
                  </a:txBody>
                  <a:tcPr/>
                </a:tc>
                <a:tc>
                  <a:txBody>
                    <a:bodyPr/>
                    <a:lstStyle/>
                    <a:p>
                      <a:pPr algn="l" fontAlgn="ctr"/>
                      <a:r>
                        <a:rPr lang="en-US" sz="600" u="none" strike="noStrike">
                          <a:effectLst/>
                        </a:rPr>
                        <a:t>PER in optimum MCS [%]</a:t>
                      </a:r>
                      <a:endParaRPr lang="en-US" sz="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b"/>
                      <a:r>
                        <a:rPr lang="he-IL" sz="1100" u="none" strike="noStrike">
                          <a:effectLst/>
                        </a:rPr>
                        <a:t>5</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9.9</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dirty="0">
                          <a:effectLst/>
                        </a:rPr>
                        <a:t>3.9</a:t>
                      </a:r>
                      <a:endParaRPr lang="he-IL" sz="11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7.9</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1.1</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1.5</a:t>
                      </a:r>
                      <a:endParaRPr lang="he-IL"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197683738"/>
                  </a:ext>
                </a:extLst>
              </a:tr>
              <a:tr h="190500">
                <a:tc rowSpan="3">
                  <a:txBody>
                    <a:bodyPr/>
                    <a:lstStyle/>
                    <a:p>
                      <a:pPr algn="ctr" fontAlgn="ctr"/>
                      <a:r>
                        <a:rPr lang="en-US" sz="1200" u="none" strike="noStrike" dirty="0">
                          <a:effectLst/>
                        </a:rPr>
                        <a:t>IM enabled</a:t>
                      </a:r>
                      <a:endParaRPr lang="en-US" sz="12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600" u="none" strike="noStrike" dirty="0">
                          <a:effectLst/>
                        </a:rPr>
                        <a:t>Optimum MCS</a:t>
                      </a:r>
                      <a:endParaRPr lang="en-US" sz="600" b="0" i="0" u="none" strike="noStrike" dirty="0">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r" fontAlgn="b"/>
                      <a:r>
                        <a:rPr lang="he-IL" sz="1100" u="none" strike="noStrike" dirty="0">
                          <a:effectLst/>
                        </a:rPr>
                        <a:t>10</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9</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9</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9</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9</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8</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4260949649"/>
                  </a:ext>
                </a:extLst>
              </a:tr>
              <a:tr h="323850">
                <a:tc vMerge="1">
                  <a:txBody>
                    <a:bodyPr/>
                    <a:lstStyle/>
                    <a:p>
                      <a:pPr rtl="1"/>
                      <a:endParaRPr lang="he-IL"/>
                    </a:p>
                  </a:txBody>
                  <a:tcPr/>
                </a:tc>
                <a:tc>
                  <a:txBody>
                    <a:bodyPr/>
                    <a:lstStyle/>
                    <a:p>
                      <a:pPr algn="l" fontAlgn="ctr"/>
                      <a:r>
                        <a:rPr lang="en-US" sz="600" u="none" strike="noStrike">
                          <a:effectLst/>
                        </a:rPr>
                        <a:t>Goodput in optimum MCS [Mbps]</a:t>
                      </a:r>
                      <a:endParaRPr lang="en-US" sz="600" b="0" i="0" u="none" strike="noStrike">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r" fontAlgn="b"/>
                      <a:r>
                        <a:rPr lang="he-IL" sz="1100" u="none" strike="noStrike" dirty="0">
                          <a:effectLst/>
                        </a:rPr>
                        <a:t>36.3</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33.7</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33</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31.9</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30.8</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29.5</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2100996483"/>
                  </a:ext>
                </a:extLst>
              </a:tr>
              <a:tr h="219075">
                <a:tc vMerge="1">
                  <a:txBody>
                    <a:bodyPr/>
                    <a:lstStyle/>
                    <a:p>
                      <a:pPr rtl="1"/>
                      <a:endParaRPr lang="he-IL"/>
                    </a:p>
                  </a:txBody>
                  <a:tcPr/>
                </a:tc>
                <a:tc>
                  <a:txBody>
                    <a:bodyPr/>
                    <a:lstStyle/>
                    <a:p>
                      <a:pPr algn="l" fontAlgn="ctr"/>
                      <a:r>
                        <a:rPr lang="en-US" sz="600" u="none" strike="noStrike">
                          <a:effectLst/>
                        </a:rPr>
                        <a:t>PER in optimum MCS [%]</a:t>
                      </a:r>
                      <a:endParaRPr lang="en-US" sz="600" b="0" i="0" u="none" strike="noStrike">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r" fontAlgn="b"/>
                      <a:r>
                        <a:rPr lang="he-IL" sz="1100" u="none" strike="noStrike">
                          <a:effectLst/>
                        </a:rPr>
                        <a:t>5.7</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1.3</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3.3</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6.7</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10</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4.1</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4017211595"/>
                  </a:ext>
                </a:extLst>
              </a:tr>
              <a:tr h="438150">
                <a:tc>
                  <a:txBody>
                    <a:bodyPr/>
                    <a:lstStyle/>
                    <a:p>
                      <a:pPr algn="l" fontAlgn="ctr"/>
                      <a:r>
                        <a:rPr lang="he-IL" sz="800" u="none" strike="noStrike" dirty="0">
                          <a:effectLst/>
                        </a:rPr>
                        <a:t> </a:t>
                      </a:r>
                      <a:endParaRPr lang="he-IL" sz="8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800" u="none" strike="noStrike" dirty="0">
                          <a:effectLst/>
                        </a:rPr>
                        <a:t>IM Goodput gain (fixed) [%]</a:t>
                      </a:r>
                      <a:endParaRPr lang="en-US" sz="800" b="0" i="0" u="none" strike="noStrike" dirty="0">
                        <a:solidFill>
                          <a:srgbClr val="000000"/>
                        </a:solidFill>
                        <a:effectLst/>
                        <a:latin typeface="Times New Roman" panose="02020603050405020304" pitchFamily="18" charset="0"/>
                      </a:endParaRPr>
                    </a:p>
                  </a:txBody>
                  <a:tcPr marL="9525" marR="9525" marT="9525" marB="0" anchor="ctr">
                    <a:solidFill>
                      <a:srgbClr val="92D050"/>
                    </a:solidFill>
                  </a:tcPr>
                </a:tc>
                <a:tc>
                  <a:txBody>
                    <a:bodyPr/>
                    <a:lstStyle/>
                    <a:p>
                      <a:pPr algn="r" fontAlgn="b"/>
                      <a:r>
                        <a:rPr lang="he-IL" sz="1100" u="none" strike="noStrike" dirty="0">
                          <a:effectLst/>
                        </a:rPr>
                        <a:t>-20.2</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2">
                        <a:lumMod val="40000"/>
                        <a:lumOff val="60000"/>
                      </a:schemeClr>
                    </a:solidFill>
                  </a:tcPr>
                </a:tc>
                <a:tc>
                  <a:txBody>
                    <a:bodyPr/>
                    <a:lstStyle/>
                    <a:p>
                      <a:pPr algn="r" fontAlgn="b"/>
                      <a:r>
                        <a:rPr lang="he-IL" sz="1100" u="none" strike="noStrike" dirty="0">
                          <a:effectLst/>
                        </a:rPr>
                        <a:t>-2.2</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2">
                        <a:lumMod val="40000"/>
                        <a:lumOff val="60000"/>
                      </a:schemeClr>
                    </a:solidFill>
                  </a:tcPr>
                </a:tc>
                <a:tc>
                  <a:txBody>
                    <a:bodyPr/>
                    <a:lstStyle/>
                    <a:p>
                      <a:pPr algn="r" fontAlgn="b"/>
                      <a:r>
                        <a:rPr lang="he-IL" sz="1100" u="none" strike="noStrike" dirty="0">
                          <a:effectLst/>
                        </a:rPr>
                        <a:t>79.8</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r" fontAlgn="b"/>
                      <a:r>
                        <a:rPr lang="he-IL" sz="1100" u="none" strike="noStrike" dirty="0">
                          <a:effectLst/>
                        </a:rPr>
                        <a:t>81</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r" fontAlgn="b"/>
                      <a:r>
                        <a:rPr lang="he-IL" sz="1100" u="none" strike="noStrike" dirty="0">
                          <a:effectLst/>
                        </a:rPr>
                        <a:t>143.9</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r" fontAlgn="b"/>
                      <a:r>
                        <a:rPr lang="he-IL" sz="1100" u="none" strike="noStrike" dirty="0">
                          <a:effectLst/>
                        </a:rPr>
                        <a:t>134.8</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extLst>
                  <a:ext uri="{0D108BD9-81ED-4DB2-BD59-A6C34878D82A}">
                    <a16:rowId xmlns:a16="http://schemas.microsoft.com/office/drawing/2014/main" val="692148367"/>
                  </a:ext>
                </a:extLst>
              </a:tr>
            </a:tbl>
          </a:graphicData>
        </a:graphic>
      </p:graphicFrame>
      <p:sp>
        <p:nvSpPr>
          <p:cNvPr id="11" name="Content Placeholder 2">
            <a:extLst>
              <a:ext uri="{FF2B5EF4-FFF2-40B4-BE49-F238E27FC236}">
                <a16:creationId xmlns:a16="http://schemas.microsoft.com/office/drawing/2014/main" id="{6D33AD83-B6CF-45D4-9B9E-22E7A96E0F3E}"/>
              </a:ext>
            </a:extLst>
          </p:cNvPr>
          <p:cNvSpPr>
            <a:spLocks noGrp="1"/>
          </p:cNvSpPr>
          <p:nvPr>
            <p:ph idx="1"/>
          </p:nvPr>
        </p:nvSpPr>
        <p:spPr>
          <a:xfrm>
            <a:off x="1219200" y="1343025"/>
            <a:ext cx="2057400" cy="4295775"/>
          </a:xfrm>
        </p:spPr>
        <p:txBody>
          <a:bodyPr/>
          <a:lstStyle/>
          <a:p>
            <a:pPr>
              <a:buFont typeface="Arial" panose="020B0604020202020204" pitchFamily="34" charset="0"/>
              <a:buChar char="•"/>
            </a:pPr>
            <a:r>
              <a:rPr lang="en-US" sz="1600" b="0" dirty="0">
                <a:solidFill>
                  <a:schemeClr val="tx1"/>
                </a:solidFill>
              </a:rPr>
              <a:t>PER limit = 20%</a:t>
            </a: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600" b="0" dirty="0">
                <a:solidFill>
                  <a:schemeClr val="tx1"/>
                </a:solidFill>
              </a:rPr>
              <a:t>PER limit = 10%</a:t>
            </a:r>
          </a:p>
          <a:p>
            <a:pPr>
              <a:buFont typeface="Arial" panose="020B0604020202020204" pitchFamily="34" charset="0"/>
              <a:buChar char="•"/>
            </a:pPr>
            <a:endParaRPr lang="en-US" sz="1600" b="0" dirty="0">
              <a:solidFill>
                <a:schemeClr val="tx1"/>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b="0" dirty="0">
              <a:solidFill>
                <a:schemeClr val="tx1"/>
              </a:solidFill>
            </a:endParaRPr>
          </a:p>
          <a:p>
            <a:pPr lvl="1">
              <a:buFont typeface="Arial" panose="020B0604020202020204" pitchFamily="34" charset="0"/>
              <a:buChar char="•"/>
            </a:pPr>
            <a:endParaRPr lang="en-US" sz="1600" b="0" dirty="0">
              <a:solidFill>
                <a:schemeClr val="tx1"/>
              </a:solidFill>
            </a:endParaRPr>
          </a:p>
          <a:p>
            <a:pPr lvl="1">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endParaRPr lang="en-US" sz="2000" b="0" dirty="0">
              <a:solidFill>
                <a:schemeClr val="tx1"/>
              </a:solidFill>
            </a:endParaRPr>
          </a:p>
        </p:txBody>
      </p:sp>
    </p:spTree>
    <p:extLst>
      <p:ext uri="{BB962C8B-B14F-4D97-AF65-F5344CB8AC3E}">
        <p14:creationId xmlns:p14="http://schemas.microsoft.com/office/powerpoint/2010/main" val="209973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457200" y="533400"/>
            <a:ext cx="8229600" cy="1065213"/>
          </a:xfrm>
        </p:spPr>
        <p:txBody>
          <a:bodyPr/>
          <a:lstStyle/>
          <a:p>
            <a:r>
              <a:rPr lang="en-US" sz="2800" dirty="0"/>
              <a:t>Results summary table with PER limit (2)</a:t>
            </a:r>
            <a:endParaRPr lang="en-US" sz="2800" dirty="0">
              <a:solidFill>
                <a:srgbClr val="FF0000"/>
              </a:solidFill>
            </a:endParaRPr>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dirty="0"/>
              <a:t>Rani Keren et al., Huawei</a:t>
            </a:r>
          </a:p>
        </p:txBody>
      </p:sp>
      <p:sp>
        <p:nvSpPr>
          <p:cNvPr id="9" name="Date Placeholder 3"/>
          <p:cNvSpPr>
            <a:spLocks noGrp="1"/>
          </p:cNvSpPr>
          <p:nvPr>
            <p:ph type="dt" idx="15"/>
          </p:nvPr>
        </p:nvSpPr>
        <p:spPr>
          <a:xfrm>
            <a:off x="696912" y="333375"/>
            <a:ext cx="2303451" cy="273050"/>
          </a:xfrm>
        </p:spPr>
        <p:txBody>
          <a:bodyPr/>
          <a:lstStyle/>
          <a:p>
            <a:r>
              <a:rPr lang="en-US"/>
              <a:t>May 2024</a:t>
            </a:r>
            <a:endParaRPr lang="en-GB" dirty="0"/>
          </a:p>
        </p:txBody>
      </p:sp>
      <p:graphicFrame>
        <p:nvGraphicFramePr>
          <p:cNvPr id="3" name="Table 2">
            <a:extLst>
              <a:ext uri="{FF2B5EF4-FFF2-40B4-BE49-F238E27FC236}">
                <a16:creationId xmlns:a16="http://schemas.microsoft.com/office/drawing/2014/main" id="{1595D1D6-F86F-4D11-BFEA-363CF2E88CE8}"/>
              </a:ext>
            </a:extLst>
          </p:cNvPr>
          <p:cNvGraphicFramePr>
            <a:graphicFrameLocks noGrp="1"/>
          </p:cNvGraphicFramePr>
          <p:nvPr>
            <p:extLst>
              <p:ext uri="{D42A27DB-BD31-4B8C-83A1-F6EECF244321}">
                <p14:modId xmlns:p14="http://schemas.microsoft.com/office/powerpoint/2010/main" val="144947691"/>
              </p:ext>
            </p:extLst>
          </p:nvPr>
        </p:nvGraphicFramePr>
        <p:xfrm>
          <a:off x="1676400" y="1671637"/>
          <a:ext cx="5486400" cy="2124075"/>
        </p:xfrm>
        <a:graphic>
          <a:graphicData uri="http://schemas.openxmlformats.org/drawingml/2006/table">
            <a:tbl>
              <a:tblPr>
                <a:tableStyleId>{5C22544A-7EE6-4342-B048-85BDC9FD1C3A}</a:tableStyleId>
              </a:tblPr>
              <a:tblGrid>
                <a:gridCol w="685800">
                  <a:extLst>
                    <a:ext uri="{9D8B030D-6E8A-4147-A177-3AD203B41FA5}">
                      <a16:colId xmlns:a16="http://schemas.microsoft.com/office/drawing/2014/main" val="4148874429"/>
                    </a:ext>
                  </a:extLst>
                </a:gridCol>
                <a:gridCol w="685800">
                  <a:extLst>
                    <a:ext uri="{9D8B030D-6E8A-4147-A177-3AD203B41FA5}">
                      <a16:colId xmlns:a16="http://schemas.microsoft.com/office/drawing/2014/main" val="3682203137"/>
                    </a:ext>
                  </a:extLst>
                </a:gridCol>
                <a:gridCol w="685800">
                  <a:extLst>
                    <a:ext uri="{9D8B030D-6E8A-4147-A177-3AD203B41FA5}">
                      <a16:colId xmlns:a16="http://schemas.microsoft.com/office/drawing/2014/main" val="1891730931"/>
                    </a:ext>
                  </a:extLst>
                </a:gridCol>
                <a:gridCol w="685800">
                  <a:extLst>
                    <a:ext uri="{9D8B030D-6E8A-4147-A177-3AD203B41FA5}">
                      <a16:colId xmlns:a16="http://schemas.microsoft.com/office/drawing/2014/main" val="2058183438"/>
                    </a:ext>
                  </a:extLst>
                </a:gridCol>
                <a:gridCol w="685800">
                  <a:extLst>
                    <a:ext uri="{9D8B030D-6E8A-4147-A177-3AD203B41FA5}">
                      <a16:colId xmlns:a16="http://schemas.microsoft.com/office/drawing/2014/main" val="224164546"/>
                    </a:ext>
                  </a:extLst>
                </a:gridCol>
                <a:gridCol w="685800">
                  <a:extLst>
                    <a:ext uri="{9D8B030D-6E8A-4147-A177-3AD203B41FA5}">
                      <a16:colId xmlns:a16="http://schemas.microsoft.com/office/drawing/2014/main" val="2579785439"/>
                    </a:ext>
                  </a:extLst>
                </a:gridCol>
                <a:gridCol w="685800">
                  <a:extLst>
                    <a:ext uri="{9D8B030D-6E8A-4147-A177-3AD203B41FA5}">
                      <a16:colId xmlns:a16="http://schemas.microsoft.com/office/drawing/2014/main" val="3931803160"/>
                    </a:ext>
                  </a:extLst>
                </a:gridCol>
                <a:gridCol w="685800">
                  <a:extLst>
                    <a:ext uri="{9D8B030D-6E8A-4147-A177-3AD203B41FA5}">
                      <a16:colId xmlns:a16="http://schemas.microsoft.com/office/drawing/2014/main" val="112714490"/>
                    </a:ext>
                  </a:extLst>
                </a:gridCol>
              </a:tblGrid>
              <a:tr h="219075">
                <a:tc>
                  <a:txBody>
                    <a:bodyPr/>
                    <a:lstStyle/>
                    <a:p>
                      <a:pPr algn="l" fontAlgn="ctr"/>
                      <a:r>
                        <a:rPr lang="he-IL" sz="600" u="none" strike="noStrike" dirty="0">
                          <a:effectLst/>
                        </a:rPr>
                        <a:t> </a:t>
                      </a:r>
                      <a:endParaRPr lang="he-IL" sz="6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600" u="none" strike="noStrike" dirty="0">
                          <a:effectLst/>
                        </a:rPr>
                        <a:t>Interferer probability</a:t>
                      </a:r>
                      <a:endParaRPr lang="en-US" sz="6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10%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25%</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50%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75%</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100%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extLst>
                  <a:ext uri="{0D108BD9-81ED-4DB2-BD59-A6C34878D82A}">
                    <a16:rowId xmlns:a16="http://schemas.microsoft.com/office/drawing/2014/main" val="2182915832"/>
                  </a:ext>
                </a:extLst>
              </a:tr>
              <a:tr h="190500">
                <a:tc rowSpan="3">
                  <a:txBody>
                    <a:bodyPr/>
                    <a:lstStyle/>
                    <a:p>
                      <a:pPr algn="ctr" fontAlgn="ctr"/>
                      <a:r>
                        <a:rPr lang="en-US" sz="1200" u="none" strike="noStrike" dirty="0">
                          <a:effectLst/>
                        </a:rPr>
                        <a:t>IM disabled</a:t>
                      </a:r>
                      <a:endParaRPr lang="en-US" sz="12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600" u="none" strike="noStrike">
                          <a:effectLst/>
                        </a:rPr>
                        <a:t>Optimum MCS</a:t>
                      </a:r>
                      <a:endParaRPr lang="en-US" sz="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b"/>
                      <a:r>
                        <a:rPr lang="he-IL" sz="1100" u="none" strike="noStrike">
                          <a:effectLst/>
                        </a:rPr>
                        <a:t>10</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4</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4</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3</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3</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3</a:t>
                      </a:r>
                      <a:endParaRPr lang="he-IL"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174588406"/>
                  </a:ext>
                </a:extLst>
              </a:tr>
              <a:tr h="323850">
                <a:tc vMerge="1">
                  <a:txBody>
                    <a:bodyPr/>
                    <a:lstStyle/>
                    <a:p>
                      <a:pPr rtl="1"/>
                      <a:endParaRPr lang="he-IL"/>
                    </a:p>
                  </a:txBody>
                  <a:tcPr/>
                </a:tc>
                <a:tc>
                  <a:txBody>
                    <a:bodyPr/>
                    <a:lstStyle/>
                    <a:p>
                      <a:pPr algn="l" fontAlgn="ctr"/>
                      <a:r>
                        <a:rPr lang="en-US" sz="600" u="none" strike="noStrike">
                          <a:effectLst/>
                        </a:rPr>
                        <a:t>Goodput in optimum MCS [Mbps]</a:t>
                      </a:r>
                      <a:endParaRPr lang="en-US" sz="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b"/>
                      <a:r>
                        <a:rPr lang="he-IL" sz="1100" u="none" strike="noStrike">
                          <a:effectLst/>
                        </a:rPr>
                        <a:t>45.4</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18.8</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18.4</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12.7</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12.6</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12.6</a:t>
                      </a:r>
                      <a:endParaRPr lang="he-IL"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120468528"/>
                  </a:ext>
                </a:extLst>
              </a:tr>
              <a:tr h="219075">
                <a:tc vMerge="1">
                  <a:txBody>
                    <a:bodyPr/>
                    <a:lstStyle/>
                    <a:p>
                      <a:pPr rtl="1"/>
                      <a:endParaRPr lang="he-IL"/>
                    </a:p>
                  </a:txBody>
                  <a:tcPr/>
                </a:tc>
                <a:tc>
                  <a:txBody>
                    <a:bodyPr/>
                    <a:lstStyle/>
                    <a:p>
                      <a:pPr algn="l" fontAlgn="ctr"/>
                      <a:r>
                        <a:rPr lang="en-US" sz="600" u="none" strike="noStrike">
                          <a:effectLst/>
                        </a:rPr>
                        <a:t>PER in optimum MCS [%]</a:t>
                      </a:r>
                      <a:endParaRPr lang="en-US" sz="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b"/>
                      <a:r>
                        <a:rPr lang="he-IL" sz="1100" u="none" strike="noStrike">
                          <a:effectLst/>
                        </a:rPr>
                        <a:t>5</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1.6</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3.9</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0.7</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1.1</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1.5</a:t>
                      </a:r>
                      <a:endParaRPr lang="he-IL"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11212474"/>
                  </a:ext>
                </a:extLst>
              </a:tr>
              <a:tr h="190500">
                <a:tc rowSpan="3">
                  <a:txBody>
                    <a:bodyPr/>
                    <a:lstStyle/>
                    <a:p>
                      <a:pPr algn="ctr" fontAlgn="ctr"/>
                      <a:r>
                        <a:rPr lang="en-US" sz="1200" u="none" strike="noStrike" dirty="0">
                          <a:effectLst/>
                        </a:rPr>
                        <a:t>IM enabled</a:t>
                      </a:r>
                      <a:endParaRPr lang="en-US" sz="12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600" u="none" strike="noStrike" dirty="0">
                          <a:effectLst/>
                        </a:rPr>
                        <a:t>Optimum MCS</a:t>
                      </a:r>
                      <a:endParaRPr lang="en-US" sz="600" b="0" i="0" u="none" strike="noStrike" dirty="0">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r" fontAlgn="b"/>
                      <a:r>
                        <a:rPr lang="he-IL" sz="1100" u="none" strike="noStrike">
                          <a:effectLst/>
                        </a:rPr>
                        <a:t>9</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9</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9</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8</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8</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8</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150641061"/>
                  </a:ext>
                </a:extLst>
              </a:tr>
              <a:tr h="323850">
                <a:tc vMerge="1">
                  <a:txBody>
                    <a:bodyPr/>
                    <a:lstStyle/>
                    <a:p>
                      <a:pPr rtl="1"/>
                      <a:endParaRPr lang="he-IL"/>
                    </a:p>
                  </a:txBody>
                  <a:tcPr/>
                </a:tc>
                <a:tc>
                  <a:txBody>
                    <a:bodyPr/>
                    <a:lstStyle/>
                    <a:p>
                      <a:pPr algn="l" fontAlgn="ctr"/>
                      <a:r>
                        <a:rPr lang="en-US" sz="600" u="none" strike="noStrike" dirty="0">
                          <a:effectLst/>
                        </a:rPr>
                        <a:t>Goodput in optimum MCS [Mbps]</a:t>
                      </a:r>
                      <a:endParaRPr lang="en-US" sz="600" b="0" i="0" u="none" strike="noStrike" dirty="0">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r" fontAlgn="b"/>
                      <a:r>
                        <a:rPr lang="he-IL" sz="1100" u="none" strike="noStrike" dirty="0">
                          <a:effectLst/>
                        </a:rPr>
                        <a:t>34.2</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33.7</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33</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30.1</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29.8</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29.5</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3807137145"/>
                  </a:ext>
                </a:extLst>
              </a:tr>
              <a:tr h="219075">
                <a:tc vMerge="1">
                  <a:txBody>
                    <a:bodyPr/>
                    <a:lstStyle/>
                    <a:p>
                      <a:pPr rtl="1"/>
                      <a:endParaRPr lang="he-IL"/>
                    </a:p>
                  </a:txBody>
                  <a:tcPr/>
                </a:tc>
                <a:tc>
                  <a:txBody>
                    <a:bodyPr/>
                    <a:lstStyle/>
                    <a:p>
                      <a:pPr algn="l" fontAlgn="ctr"/>
                      <a:r>
                        <a:rPr lang="en-US" sz="600" u="none" strike="noStrike">
                          <a:effectLst/>
                        </a:rPr>
                        <a:t>PER in optimum MCS [%]</a:t>
                      </a:r>
                      <a:endParaRPr lang="en-US" sz="600" b="0" i="0" u="none" strike="noStrike">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r" fontAlgn="b"/>
                      <a:r>
                        <a:rPr lang="he-IL" sz="1100" u="none" strike="noStrike">
                          <a:effectLst/>
                        </a:rPr>
                        <a:t>0</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1.3</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3.3</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2</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3</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4.1</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911030462"/>
                  </a:ext>
                </a:extLst>
              </a:tr>
              <a:tr h="438150">
                <a:tc>
                  <a:txBody>
                    <a:bodyPr/>
                    <a:lstStyle/>
                    <a:p>
                      <a:pPr algn="l" fontAlgn="ctr"/>
                      <a:r>
                        <a:rPr lang="he-IL" sz="800" u="none" strike="noStrike" dirty="0">
                          <a:effectLst/>
                        </a:rPr>
                        <a:t> </a:t>
                      </a:r>
                      <a:endParaRPr lang="he-IL" sz="8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800" u="none" strike="noStrike" dirty="0">
                          <a:effectLst/>
                        </a:rPr>
                        <a:t>IM Goodput gain (fixed) [%]</a:t>
                      </a:r>
                      <a:endParaRPr lang="en-US" sz="800" b="0" i="0" u="none" strike="noStrike" dirty="0">
                        <a:solidFill>
                          <a:srgbClr val="000000"/>
                        </a:solidFill>
                        <a:effectLst/>
                        <a:latin typeface="Times New Roman" panose="02020603050405020304" pitchFamily="18" charset="0"/>
                      </a:endParaRPr>
                    </a:p>
                  </a:txBody>
                  <a:tcPr marL="9525" marR="9525" marT="9525" marB="0" anchor="ctr">
                    <a:solidFill>
                      <a:srgbClr val="92D050"/>
                    </a:solidFill>
                  </a:tcPr>
                </a:tc>
                <a:tc>
                  <a:txBody>
                    <a:bodyPr/>
                    <a:lstStyle/>
                    <a:p>
                      <a:pPr algn="r" fontAlgn="b"/>
                      <a:r>
                        <a:rPr lang="he-IL" sz="1100" u="none" strike="noStrike" dirty="0">
                          <a:effectLst/>
                        </a:rPr>
                        <a:t>-24.8</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2">
                        <a:lumMod val="40000"/>
                        <a:lumOff val="60000"/>
                      </a:schemeClr>
                    </a:solidFill>
                  </a:tcPr>
                </a:tc>
                <a:tc>
                  <a:txBody>
                    <a:bodyPr/>
                    <a:lstStyle/>
                    <a:p>
                      <a:pPr algn="r" fontAlgn="b"/>
                      <a:r>
                        <a:rPr lang="he-IL" sz="1100" u="none" strike="noStrike" dirty="0">
                          <a:effectLst/>
                        </a:rPr>
                        <a:t>79.1</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r" fontAlgn="b"/>
                      <a:r>
                        <a:rPr lang="he-IL" sz="1100" u="none" strike="noStrike" dirty="0">
                          <a:effectLst/>
                        </a:rPr>
                        <a:t>79.8</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r" fontAlgn="b"/>
                      <a:r>
                        <a:rPr lang="he-IL" sz="1100" u="none" strike="noStrike" dirty="0">
                          <a:effectLst/>
                        </a:rPr>
                        <a:t>138</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r" fontAlgn="b"/>
                      <a:r>
                        <a:rPr lang="he-IL" sz="1100" u="none" strike="noStrike" dirty="0">
                          <a:effectLst/>
                        </a:rPr>
                        <a:t>136.4</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r" fontAlgn="b"/>
                      <a:r>
                        <a:rPr lang="he-IL" sz="1100" u="none" strike="noStrike" dirty="0">
                          <a:effectLst/>
                        </a:rPr>
                        <a:t>134.8</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extLst>
                  <a:ext uri="{0D108BD9-81ED-4DB2-BD59-A6C34878D82A}">
                    <a16:rowId xmlns:a16="http://schemas.microsoft.com/office/drawing/2014/main" val="2486651186"/>
                  </a:ext>
                </a:extLst>
              </a:tr>
            </a:tbl>
          </a:graphicData>
        </a:graphic>
      </p:graphicFrame>
      <p:graphicFrame>
        <p:nvGraphicFramePr>
          <p:cNvPr id="6" name="Table 5">
            <a:extLst>
              <a:ext uri="{FF2B5EF4-FFF2-40B4-BE49-F238E27FC236}">
                <a16:creationId xmlns:a16="http://schemas.microsoft.com/office/drawing/2014/main" id="{47F97052-B48C-409F-A431-65AB15DF0C27}"/>
              </a:ext>
            </a:extLst>
          </p:cNvPr>
          <p:cNvGraphicFramePr>
            <a:graphicFrameLocks noGrp="1"/>
          </p:cNvGraphicFramePr>
          <p:nvPr>
            <p:extLst>
              <p:ext uri="{D42A27DB-BD31-4B8C-83A1-F6EECF244321}">
                <p14:modId xmlns:p14="http://schemas.microsoft.com/office/powerpoint/2010/main" val="29197211"/>
              </p:ext>
            </p:extLst>
          </p:nvPr>
        </p:nvGraphicFramePr>
        <p:xfrm>
          <a:off x="1676400" y="4276725"/>
          <a:ext cx="5486400" cy="2124075"/>
        </p:xfrm>
        <a:graphic>
          <a:graphicData uri="http://schemas.openxmlformats.org/drawingml/2006/table">
            <a:tbl>
              <a:tblPr>
                <a:tableStyleId>{5C22544A-7EE6-4342-B048-85BDC9FD1C3A}</a:tableStyleId>
              </a:tblPr>
              <a:tblGrid>
                <a:gridCol w="685800">
                  <a:extLst>
                    <a:ext uri="{9D8B030D-6E8A-4147-A177-3AD203B41FA5}">
                      <a16:colId xmlns:a16="http://schemas.microsoft.com/office/drawing/2014/main" val="3312522021"/>
                    </a:ext>
                  </a:extLst>
                </a:gridCol>
                <a:gridCol w="685800">
                  <a:extLst>
                    <a:ext uri="{9D8B030D-6E8A-4147-A177-3AD203B41FA5}">
                      <a16:colId xmlns:a16="http://schemas.microsoft.com/office/drawing/2014/main" val="3584484720"/>
                    </a:ext>
                  </a:extLst>
                </a:gridCol>
                <a:gridCol w="685800">
                  <a:extLst>
                    <a:ext uri="{9D8B030D-6E8A-4147-A177-3AD203B41FA5}">
                      <a16:colId xmlns:a16="http://schemas.microsoft.com/office/drawing/2014/main" val="3039269363"/>
                    </a:ext>
                  </a:extLst>
                </a:gridCol>
                <a:gridCol w="685800">
                  <a:extLst>
                    <a:ext uri="{9D8B030D-6E8A-4147-A177-3AD203B41FA5}">
                      <a16:colId xmlns:a16="http://schemas.microsoft.com/office/drawing/2014/main" val="886716805"/>
                    </a:ext>
                  </a:extLst>
                </a:gridCol>
                <a:gridCol w="685800">
                  <a:extLst>
                    <a:ext uri="{9D8B030D-6E8A-4147-A177-3AD203B41FA5}">
                      <a16:colId xmlns:a16="http://schemas.microsoft.com/office/drawing/2014/main" val="436204589"/>
                    </a:ext>
                  </a:extLst>
                </a:gridCol>
                <a:gridCol w="685800">
                  <a:extLst>
                    <a:ext uri="{9D8B030D-6E8A-4147-A177-3AD203B41FA5}">
                      <a16:colId xmlns:a16="http://schemas.microsoft.com/office/drawing/2014/main" val="1392194212"/>
                    </a:ext>
                  </a:extLst>
                </a:gridCol>
                <a:gridCol w="685800">
                  <a:extLst>
                    <a:ext uri="{9D8B030D-6E8A-4147-A177-3AD203B41FA5}">
                      <a16:colId xmlns:a16="http://schemas.microsoft.com/office/drawing/2014/main" val="1021530827"/>
                    </a:ext>
                  </a:extLst>
                </a:gridCol>
                <a:gridCol w="685800">
                  <a:extLst>
                    <a:ext uri="{9D8B030D-6E8A-4147-A177-3AD203B41FA5}">
                      <a16:colId xmlns:a16="http://schemas.microsoft.com/office/drawing/2014/main" val="2612108487"/>
                    </a:ext>
                  </a:extLst>
                </a:gridCol>
              </a:tblGrid>
              <a:tr h="219075">
                <a:tc>
                  <a:txBody>
                    <a:bodyPr/>
                    <a:lstStyle/>
                    <a:p>
                      <a:pPr algn="l" fontAlgn="ctr"/>
                      <a:r>
                        <a:rPr lang="he-IL" sz="600" u="none" strike="noStrike" dirty="0">
                          <a:effectLst/>
                        </a:rPr>
                        <a:t> </a:t>
                      </a:r>
                      <a:endParaRPr lang="he-IL" sz="6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600" u="none" strike="noStrike" dirty="0">
                          <a:effectLst/>
                        </a:rPr>
                        <a:t>Interferer probability</a:t>
                      </a:r>
                      <a:endParaRPr lang="en-US" sz="6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10%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25%</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50%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75%</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r" fontAlgn="ctr"/>
                      <a:r>
                        <a:rPr lang="he-IL" sz="1050" u="none" strike="noStrike" dirty="0">
                          <a:effectLst/>
                        </a:rPr>
                        <a:t>100%</a:t>
                      </a:r>
                      <a:endParaRPr lang="he-IL" sz="105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extLst>
                  <a:ext uri="{0D108BD9-81ED-4DB2-BD59-A6C34878D82A}">
                    <a16:rowId xmlns:a16="http://schemas.microsoft.com/office/drawing/2014/main" val="988109671"/>
                  </a:ext>
                </a:extLst>
              </a:tr>
              <a:tr h="190500">
                <a:tc rowSpan="3">
                  <a:txBody>
                    <a:bodyPr/>
                    <a:lstStyle/>
                    <a:p>
                      <a:pPr algn="ctr" fontAlgn="ctr"/>
                      <a:r>
                        <a:rPr lang="en-US" sz="1200" u="none" strike="noStrike" dirty="0">
                          <a:effectLst/>
                        </a:rPr>
                        <a:t>IM disabled</a:t>
                      </a:r>
                      <a:endParaRPr lang="en-US" sz="12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600" u="none" strike="noStrike">
                          <a:effectLst/>
                        </a:rPr>
                        <a:t>Optimum MCS</a:t>
                      </a:r>
                      <a:endParaRPr lang="en-US" sz="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b"/>
                      <a:r>
                        <a:rPr lang="he-IL" sz="1100" u="none" strike="noStrike">
                          <a:effectLst/>
                        </a:rPr>
                        <a:t>9</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3</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3</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3</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2</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2</a:t>
                      </a:r>
                      <a:endParaRPr lang="he-IL"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717568766"/>
                  </a:ext>
                </a:extLst>
              </a:tr>
              <a:tr h="323850">
                <a:tc vMerge="1">
                  <a:txBody>
                    <a:bodyPr/>
                    <a:lstStyle/>
                    <a:p>
                      <a:pPr rtl="1"/>
                      <a:endParaRPr lang="he-IL"/>
                    </a:p>
                  </a:txBody>
                  <a:tcPr/>
                </a:tc>
                <a:tc>
                  <a:txBody>
                    <a:bodyPr/>
                    <a:lstStyle/>
                    <a:p>
                      <a:pPr algn="l" fontAlgn="ctr"/>
                      <a:r>
                        <a:rPr lang="en-US" sz="600" u="none" strike="noStrike">
                          <a:effectLst/>
                        </a:rPr>
                        <a:t>Goodput in optimum MCS [Mbps]</a:t>
                      </a:r>
                      <a:endParaRPr lang="en-US" sz="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b"/>
                      <a:r>
                        <a:rPr lang="he-IL" sz="1100" u="none" strike="noStrike">
                          <a:effectLst/>
                        </a:rPr>
                        <a:t>42.5</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12.7</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12.7</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12.7</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9.6</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9.5</a:t>
                      </a:r>
                      <a:endParaRPr lang="he-IL"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420102545"/>
                  </a:ext>
                </a:extLst>
              </a:tr>
              <a:tr h="219075">
                <a:tc vMerge="1">
                  <a:txBody>
                    <a:bodyPr/>
                    <a:lstStyle/>
                    <a:p>
                      <a:pPr rtl="1"/>
                      <a:endParaRPr lang="he-IL"/>
                    </a:p>
                  </a:txBody>
                  <a:tcPr/>
                </a:tc>
                <a:tc>
                  <a:txBody>
                    <a:bodyPr/>
                    <a:lstStyle/>
                    <a:p>
                      <a:pPr algn="l" fontAlgn="ctr"/>
                      <a:r>
                        <a:rPr lang="en-US" sz="600" u="none" strike="noStrike">
                          <a:effectLst/>
                        </a:rPr>
                        <a:t>PER in optimum MCS [%]</a:t>
                      </a:r>
                      <a:endParaRPr lang="en-US" sz="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r" fontAlgn="b"/>
                      <a:r>
                        <a:rPr lang="he-IL" sz="1100" u="none" strike="noStrike">
                          <a:effectLst/>
                        </a:rPr>
                        <a:t>0.1</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0.1</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0.4</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0.7</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0.1</a:t>
                      </a:r>
                      <a:endParaRPr lang="he-IL" sz="11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he-IL" sz="1100" u="none" strike="noStrike">
                          <a:effectLst/>
                        </a:rPr>
                        <a:t>0.2</a:t>
                      </a:r>
                      <a:endParaRPr lang="he-IL"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016713030"/>
                  </a:ext>
                </a:extLst>
              </a:tr>
              <a:tr h="190500">
                <a:tc rowSpan="3">
                  <a:txBody>
                    <a:bodyPr/>
                    <a:lstStyle/>
                    <a:p>
                      <a:pPr algn="ctr" fontAlgn="ctr"/>
                      <a:r>
                        <a:rPr lang="en-US" sz="1200" u="none" strike="noStrike" dirty="0">
                          <a:effectLst/>
                        </a:rPr>
                        <a:t>IM enabled</a:t>
                      </a:r>
                      <a:endParaRPr lang="en-US" sz="12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600" u="none" strike="noStrike" dirty="0">
                          <a:effectLst/>
                        </a:rPr>
                        <a:t>Optimum MCS</a:t>
                      </a:r>
                      <a:endParaRPr lang="en-US" sz="600" b="0" i="0" u="none" strike="noStrike" dirty="0">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r" fontAlgn="b"/>
                      <a:r>
                        <a:rPr lang="he-IL" sz="1100" u="none" strike="noStrike" dirty="0">
                          <a:effectLst/>
                        </a:rPr>
                        <a:t>9</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8</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7</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7</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7</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7</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2480576968"/>
                  </a:ext>
                </a:extLst>
              </a:tr>
              <a:tr h="323850">
                <a:tc vMerge="1">
                  <a:txBody>
                    <a:bodyPr/>
                    <a:lstStyle/>
                    <a:p>
                      <a:pPr rtl="1"/>
                      <a:endParaRPr lang="he-IL"/>
                    </a:p>
                  </a:txBody>
                  <a:tcPr/>
                </a:tc>
                <a:tc>
                  <a:txBody>
                    <a:bodyPr/>
                    <a:lstStyle/>
                    <a:p>
                      <a:pPr algn="l" fontAlgn="ctr"/>
                      <a:r>
                        <a:rPr lang="en-US" sz="600" u="none" strike="noStrike" dirty="0">
                          <a:effectLst/>
                        </a:rPr>
                        <a:t>Goodput in optimum MCS [Mbps]</a:t>
                      </a:r>
                      <a:endParaRPr lang="en-US" sz="600" b="0" i="0" u="none" strike="noStrike" dirty="0">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r" fontAlgn="b"/>
                      <a:r>
                        <a:rPr lang="he-IL" sz="1100" u="none" strike="noStrike" dirty="0">
                          <a:effectLst/>
                        </a:rPr>
                        <a:t>34.2</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30.6</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25.6</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25.6</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25.6</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25.6</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1295598373"/>
                  </a:ext>
                </a:extLst>
              </a:tr>
              <a:tr h="219075">
                <a:tc vMerge="1">
                  <a:txBody>
                    <a:bodyPr/>
                    <a:lstStyle/>
                    <a:p>
                      <a:pPr rtl="1"/>
                      <a:endParaRPr lang="he-IL"/>
                    </a:p>
                  </a:txBody>
                  <a:tcPr/>
                </a:tc>
                <a:tc>
                  <a:txBody>
                    <a:bodyPr/>
                    <a:lstStyle/>
                    <a:p>
                      <a:pPr algn="l" fontAlgn="ctr"/>
                      <a:r>
                        <a:rPr lang="en-US" sz="600" u="none" strike="noStrike">
                          <a:effectLst/>
                        </a:rPr>
                        <a:t>PER in optimum MCS [%]</a:t>
                      </a:r>
                      <a:endParaRPr lang="en-US" sz="600" b="0" i="0" u="none" strike="noStrike">
                        <a:solidFill>
                          <a:srgbClr val="000000"/>
                        </a:solidFill>
                        <a:effectLst/>
                        <a:latin typeface="Times New Roman" panose="02020603050405020304" pitchFamily="18" charset="0"/>
                      </a:endParaRPr>
                    </a:p>
                  </a:txBody>
                  <a:tcPr marL="9525" marR="9525" marT="9525" marB="0" anchor="ctr">
                    <a:solidFill>
                      <a:schemeClr val="accent1">
                        <a:lumMod val="40000"/>
                        <a:lumOff val="60000"/>
                      </a:schemeClr>
                    </a:solidFill>
                  </a:tcPr>
                </a:tc>
                <a:tc>
                  <a:txBody>
                    <a:bodyPr/>
                    <a:lstStyle/>
                    <a:p>
                      <a:pPr algn="r" fontAlgn="b"/>
                      <a:r>
                        <a:rPr lang="he-IL" sz="1100" u="none" strike="noStrike">
                          <a:effectLst/>
                        </a:rPr>
                        <a:t>0</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0.4</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0</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0.1</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a:effectLst/>
                        </a:rPr>
                        <a:t>0.1</a:t>
                      </a:r>
                      <a:endParaRPr lang="he-IL" sz="1100" b="0" i="0" u="none" strike="noStrike">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tc>
                  <a:txBody>
                    <a:bodyPr/>
                    <a:lstStyle/>
                    <a:p>
                      <a:pPr algn="r" fontAlgn="b"/>
                      <a:r>
                        <a:rPr lang="he-IL" sz="1100" u="none" strike="noStrike" dirty="0">
                          <a:effectLst/>
                        </a:rPr>
                        <a:t>0.2</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1">
                        <a:lumMod val="40000"/>
                        <a:lumOff val="60000"/>
                      </a:schemeClr>
                    </a:solidFill>
                  </a:tcPr>
                </a:tc>
                <a:extLst>
                  <a:ext uri="{0D108BD9-81ED-4DB2-BD59-A6C34878D82A}">
                    <a16:rowId xmlns:a16="http://schemas.microsoft.com/office/drawing/2014/main" val="218443111"/>
                  </a:ext>
                </a:extLst>
              </a:tr>
              <a:tr h="438150">
                <a:tc>
                  <a:txBody>
                    <a:bodyPr/>
                    <a:lstStyle/>
                    <a:p>
                      <a:pPr algn="l" fontAlgn="ctr"/>
                      <a:r>
                        <a:rPr lang="he-IL" sz="800" u="none" strike="noStrike" dirty="0">
                          <a:effectLst/>
                        </a:rPr>
                        <a:t> </a:t>
                      </a:r>
                      <a:endParaRPr lang="he-IL" sz="800" b="0" i="0" u="none" strike="noStrike" dirty="0">
                        <a:solidFill>
                          <a:srgbClr val="000000"/>
                        </a:solidFill>
                        <a:effectLst/>
                        <a:latin typeface="Times New Roman" panose="02020603050405020304" pitchFamily="18" charset="0"/>
                      </a:endParaRPr>
                    </a:p>
                  </a:txBody>
                  <a:tcPr marL="9525" marR="9525" marT="9525" marB="0" anchor="ctr">
                    <a:solidFill>
                      <a:schemeClr val="bg1">
                        <a:lumMod val="85000"/>
                      </a:schemeClr>
                    </a:solidFill>
                  </a:tcPr>
                </a:tc>
                <a:tc>
                  <a:txBody>
                    <a:bodyPr/>
                    <a:lstStyle/>
                    <a:p>
                      <a:pPr algn="l" fontAlgn="ctr"/>
                      <a:r>
                        <a:rPr lang="en-US" sz="800" u="none" strike="noStrike" dirty="0">
                          <a:effectLst/>
                        </a:rPr>
                        <a:t>IM Goodput gain (fixed) [%]</a:t>
                      </a:r>
                      <a:endParaRPr lang="en-US" sz="800" b="0" i="0" u="none" strike="noStrike" dirty="0">
                        <a:solidFill>
                          <a:srgbClr val="000000"/>
                        </a:solidFill>
                        <a:effectLst/>
                        <a:latin typeface="Times New Roman" panose="02020603050405020304" pitchFamily="18" charset="0"/>
                      </a:endParaRPr>
                    </a:p>
                  </a:txBody>
                  <a:tcPr marL="9525" marR="9525" marT="9525" marB="0" anchor="ctr">
                    <a:solidFill>
                      <a:srgbClr val="92D050"/>
                    </a:solidFill>
                  </a:tcPr>
                </a:tc>
                <a:tc>
                  <a:txBody>
                    <a:bodyPr/>
                    <a:lstStyle/>
                    <a:p>
                      <a:pPr algn="r" fontAlgn="b"/>
                      <a:r>
                        <a:rPr lang="he-IL" sz="1100" u="none" strike="noStrike" dirty="0">
                          <a:effectLst/>
                        </a:rPr>
                        <a:t>-19.6</a:t>
                      </a:r>
                      <a:endParaRPr lang="he-IL" sz="1100" b="0" i="0" u="none" strike="noStrike" dirty="0">
                        <a:solidFill>
                          <a:srgbClr val="000000"/>
                        </a:solidFill>
                        <a:effectLst/>
                        <a:latin typeface="Arial" panose="020B0604020202020204" pitchFamily="34" charset="0"/>
                      </a:endParaRPr>
                    </a:p>
                  </a:txBody>
                  <a:tcPr marL="9525" marR="9525" marT="9525" marB="0" anchor="b">
                    <a:solidFill>
                      <a:schemeClr val="accent2">
                        <a:lumMod val="40000"/>
                        <a:lumOff val="60000"/>
                      </a:schemeClr>
                    </a:solidFill>
                  </a:tcPr>
                </a:tc>
                <a:tc>
                  <a:txBody>
                    <a:bodyPr/>
                    <a:lstStyle/>
                    <a:p>
                      <a:pPr algn="r" fontAlgn="b"/>
                      <a:r>
                        <a:rPr lang="he-IL" sz="1100" u="none" strike="noStrike" dirty="0">
                          <a:effectLst/>
                        </a:rPr>
                        <a:t>140.5</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r" fontAlgn="b"/>
                      <a:r>
                        <a:rPr lang="he-IL" sz="1100" u="none" strike="noStrike" dirty="0">
                          <a:effectLst/>
                        </a:rPr>
                        <a:t>101.6</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r" fontAlgn="b"/>
                      <a:r>
                        <a:rPr lang="he-IL" sz="1100" u="none" strike="noStrike" dirty="0">
                          <a:effectLst/>
                        </a:rPr>
                        <a:t>102.3</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r" fontAlgn="b"/>
                      <a:r>
                        <a:rPr lang="he-IL" sz="1100" u="none" strike="noStrike" dirty="0">
                          <a:effectLst/>
                        </a:rPr>
                        <a:t>168</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tc>
                  <a:txBody>
                    <a:bodyPr/>
                    <a:lstStyle/>
                    <a:p>
                      <a:pPr algn="r" fontAlgn="b"/>
                      <a:r>
                        <a:rPr lang="he-IL" sz="1100" u="none" strike="noStrike" dirty="0">
                          <a:effectLst/>
                        </a:rPr>
                        <a:t>168</a:t>
                      </a:r>
                      <a:endParaRPr lang="he-IL" sz="1100" b="0" i="0" u="none" strike="noStrike" dirty="0">
                        <a:solidFill>
                          <a:srgbClr val="000000"/>
                        </a:solidFill>
                        <a:effectLst/>
                        <a:latin typeface="Arial" panose="020B0604020202020204" pitchFamily="34" charset="0"/>
                      </a:endParaRPr>
                    </a:p>
                  </a:txBody>
                  <a:tcPr marL="9525" marR="9525" marT="9525" marB="0" anchor="b">
                    <a:solidFill>
                      <a:srgbClr val="92D050"/>
                    </a:solidFill>
                  </a:tcPr>
                </a:tc>
                <a:extLst>
                  <a:ext uri="{0D108BD9-81ED-4DB2-BD59-A6C34878D82A}">
                    <a16:rowId xmlns:a16="http://schemas.microsoft.com/office/drawing/2014/main" val="865049669"/>
                  </a:ext>
                </a:extLst>
              </a:tr>
            </a:tbl>
          </a:graphicData>
        </a:graphic>
      </p:graphicFrame>
      <p:sp>
        <p:nvSpPr>
          <p:cNvPr id="10" name="Content Placeholder 2">
            <a:extLst>
              <a:ext uri="{FF2B5EF4-FFF2-40B4-BE49-F238E27FC236}">
                <a16:creationId xmlns:a16="http://schemas.microsoft.com/office/drawing/2014/main" id="{C2EC2B69-162F-4EBE-90BA-C6F9106B1AA7}"/>
              </a:ext>
            </a:extLst>
          </p:cNvPr>
          <p:cNvSpPr>
            <a:spLocks noGrp="1"/>
          </p:cNvSpPr>
          <p:nvPr>
            <p:ph idx="1"/>
          </p:nvPr>
        </p:nvSpPr>
        <p:spPr>
          <a:xfrm>
            <a:off x="1219200" y="1343025"/>
            <a:ext cx="2057400" cy="4295775"/>
          </a:xfrm>
        </p:spPr>
        <p:txBody>
          <a:bodyPr/>
          <a:lstStyle/>
          <a:p>
            <a:pPr>
              <a:buFont typeface="Arial" panose="020B0604020202020204" pitchFamily="34" charset="0"/>
              <a:buChar char="•"/>
            </a:pPr>
            <a:r>
              <a:rPr lang="en-US" sz="1600" b="0" dirty="0">
                <a:solidFill>
                  <a:schemeClr val="tx1"/>
                </a:solidFill>
              </a:rPr>
              <a:t>PER limit = 5%</a:t>
            </a: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600" b="0" dirty="0">
                <a:solidFill>
                  <a:schemeClr val="tx1"/>
                </a:solidFill>
              </a:rPr>
              <a:t>PER limit = 1%</a:t>
            </a:r>
          </a:p>
          <a:p>
            <a:pPr>
              <a:buFont typeface="Arial" panose="020B0604020202020204" pitchFamily="34" charset="0"/>
              <a:buChar char="•"/>
            </a:pPr>
            <a:endParaRPr lang="en-US" sz="1600" b="0" dirty="0">
              <a:solidFill>
                <a:schemeClr val="tx1"/>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b="0" dirty="0">
              <a:solidFill>
                <a:schemeClr val="tx1"/>
              </a:solidFill>
            </a:endParaRPr>
          </a:p>
          <a:p>
            <a:pPr lvl="1">
              <a:buFont typeface="Arial" panose="020B0604020202020204" pitchFamily="34" charset="0"/>
              <a:buChar char="•"/>
            </a:pPr>
            <a:endParaRPr lang="en-US" sz="1600" b="0" dirty="0">
              <a:solidFill>
                <a:schemeClr val="tx1"/>
              </a:solidFill>
            </a:endParaRPr>
          </a:p>
          <a:p>
            <a:pPr lvl="1">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endParaRPr lang="en-US" sz="2000" b="0" dirty="0">
              <a:solidFill>
                <a:schemeClr val="tx1"/>
              </a:solidFill>
            </a:endParaRPr>
          </a:p>
        </p:txBody>
      </p:sp>
    </p:spTree>
    <p:extLst>
      <p:ext uri="{BB962C8B-B14F-4D97-AF65-F5344CB8AC3E}">
        <p14:creationId xmlns:p14="http://schemas.microsoft.com/office/powerpoint/2010/main" val="2176702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CE5DC-4881-498A-8DF7-94923D53901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19634C2-2345-4376-AE2D-1F843495B0D3}"/>
              </a:ext>
            </a:extLst>
          </p:cNvPr>
          <p:cNvSpPr>
            <a:spLocks noGrp="1"/>
          </p:cNvSpPr>
          <p:nvPr>
            <p:ph idx="1"/>
          </p:nvPr>
        </p:nvSpPr>
        <p:spPr>
          <a:xfrm>
            <a:off x="685800" y="1600200"/>
            <a:ext cx="8001000" cy="4113213"/>
          </a:xfrm>
        </p:spPr>
        <p:txBody>
          <a:bodyPr/>
          <a:lstStyle/>
          <a:p>
            <a:pPr lvl="0">
              <a:buFont typeface="Arial" panose="020B0604020202020204" pitchFamily="34" charset="0"/>
              <a:buChar char="•"/>
            </a:pPr>
            <a:r>
              <a:rPr lang="en-US" sz="2000" b="0" dirty="0">
                <a:solidFill>
                  <a:schemeClr val="tx1"/>
                </a:solidFill>
              </a:rPr>
              <a:t>IM provides significant goodput gains in interference scenarios</a:t>
            </a:r>
          </a:p>
          <a:p>
            <a:pPr lvl="0">
              <a:buFont typeface="Arial" panose="020B0604020202020204" pitchFamily="34" charset="0"/>
              <a:buChar char="•"/>
            </a:pPr>
            <a:r>
              <a:rPr lang="en-US" sz="2000" b="0" dirty="0">
                <a:solidFill>
                  <a:schemeClr val="tx1"/>
                </a:solidFill>
              </a:rPr>
              <a:t>IM is very friendly to the link adaptation mechanism in scenarios of randomly varying channel conditions due to interference</a:t>
            </a:r>
          </a:p>
          <a:p>
            <a:pPr lvl="1">
              <a:buFont typeface="Arial" panose="020B0604020202020204" pitchFamily="34" charset="0"/>
              <a:buChar char="•"/>
            </a:pPr>
            <a:r>
              <a:rPr lang="en-US" sz="1600" dirty="0">
                <a:solidFill>
                  <a:schemeClr val="tx1"/>
                </a:solidFill>
              </a:rPr>
              <a:t>Allows a low penalty trade-off between maximizing goodput and keeping the PER low.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Allows fast convergence to optimal MCS and improved steady state stability.</a:t>
            </a:r>
          </a:p>
          <a:p>
            <a:pPr lvl="1">
              <a:buFont typeface="Arial" panose="020B0604020202020204" pitchFamily="34" charset="0"/>
              <a:buChar char="•"/>
            </a:pPr>
            <a:r>
              <a:rPr lang="en-US" sz="1600" b="0" dirty="0">
                <a:solidFill>
                  <a:schemeClr val="tx1"/>
                </a:solidFill>
              </a:rPr>
              <a:t>Allows high LA efficiency by fully utilizing channel conditions of interfered PPDU and interference-free PPDUs using the same MCS.</a:t>
            </a:r>
          </a:p>
          <a:p>
            <a:pPr>
              <a:buFont typeface="Arial" panose="020B0604020202020204" pitchFamily="34" charset="0"/>
              <a:buChar char="•"/>
            </a:pPr>
            <a:r>
              <a:rPr lang="en-US" sz="2000" b="0" dirty="0">
                <a:solidFill>
                  <a:schemeClr val="tx1"/>
                </a:solidFill>
              </a:rPr>
              <a:t>The gains of mitigating the interferer are much more significant than the loss due to IM pilots overhead.</a:t>
            </a:r>
          </a:p>
        </p:txBody>
      </p:sp>
      <p:sp>
        <p:nvSpPr>
          <p:cNvPr id="4" name="Slide Number Placeholder 3">
            <a:extLst>
              <a:ext uri="{FF2B5EF4-FFF2-40B4-BE49-F238E27FC236}">
                <a16:creationId xmlns:a16="http://schemas.microsoft.com/office/drawing/2014/main" id="{7648F914-EC99-419B-818D-2D32CC2AD13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15E7287-B94A-44CE-AD33-520C0AB5EC48}"/>
              </a:ext>
            </a:extLst>
          </p:cNvPr>
          <p:cNvSpPr>
            <a:spLocks noGrp="1"/>
          </p:cNvSpPr>
          <p:nvPr>
            <p:ph type="ftr" idx="14"/>
          </p:nvPr>
        </p:nvSpPr>
        <p:spPr/>
        <p:txBody>
          <a:bodyPr/>
          <a:lstStyle/>
          <a:p>
            <a:r>
              <a:rPr lang="en-GB"/>
              <a:t>Rani Keren et </a:t>
            </a:r>
            <a:r>
              <a:rPr lang="en-GB" dirty="0"/>
              <a:t>al., Huawei</a:t>
            </a:r>
          </a:p>
        </p:txBody>
      </p:sp>
      <p:sp>
        <p:nvSpPr>
          <p:cNvPr id="7" name="Date Placeholder 3"/>
          <p:cNvSpPr>
            <a:spLocks noGrp="1"/>
          </p:cNvSpPr>
          <p:nvPr>
            <p:ph type="dt" idx="15"/>
          </p:nvPr>
        </p:nvSpPr>
        <p:spPr>
          <a:xfrm>
            <a:off x="696912" y="333375"/>
            <a:ext cx="2303451" cy="273050"/>
          </a:xfrm>
        </p:spPr>
        <p:txBody>
          <a:bodyPr/>
          <a:lstStyle/>
          <a:p>
            <a:r>
              <a:rPr lang="en-US"/>
              <a:t>May 2024</a:t>
            </a:r>
            <a:endParaRPr lang="en-GB" dirty="0"/>
          </a:p>
        </p:txBody>
      </p:sp>
    </p:spTree>
    <p:extLst>
      <p:ext uri="{BB962C8B-B14F-4D97-AF65-F5344CB8AC3E}">
        <p14:creationId xmlns:p14="http://schemas.microsoft.com/office/powerpoint/2010/main" val="2942017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D632C-601A-4A94-BE59-470DF1046593}"/>
              </a:ext>
            </a:extLst>
          </p:cNvPr>
          <p:cNvSpPr>
            <a:spLocks noGrp="1"/>
          </p:cNvSpPr>
          <p:nvPr>
            <p:ph type="title"/>
          </p:nvPr>
        </p:nvSpPr>
        <p:spPr>
          <a:xfrm>
            <a:off x="676275" y="382587"/>
            <a:ext cx="7770813" cy="1065213"/>
          </a:xfrm>
        </p:spPr>
        <p:txBody>
          <a:bodyPr/>
          <a:lstStyle/>
          <a:p>
            <a:r>
              <a:rPr lang="en-US" dirty="0"/>
              <a:t>References</a:t>
            </a:r>
          </a:p>
        </p:txBody>
      </p:sp>
      <p:sp>
        <p:nvSpPr>
          <p:cNvPr id="3" name="Content Placeholder 2">
            <a:extLst>
              <a:ext uri="{FF2B5EF4-FFF2-40B4-BE49-F238E27FC236}">
                <a16:creationId xmlns:a16="http://schemas.microsoft.com/office/drawing/2014/main" id="{6262CB8B-E68E-411E-B495-FF7C42892185}"/>
              </a:ext>
            </a:extLst>
          </p:cNvPr>
          <p:cNvSpPr>
            <a:spLocks noGrp="1"/>
          </p:cNvSpPr>
          <p:nvPr>
            <p:ph idx="1"/>
          </p:nvPr>
        </p:nvSpPr>
        <p:spPr>
          <a:xfrm>
            <a:off x="676275" y="1266825"/>
            <a:ext cx="7770813" cy="4468812"/>
          </a:xfrm>
        </p:spPr>
        <p:txBody>
          <a:bodyPr/>
          <a:lstStyle/>
          <a:p>
            <a:pPr marL="0" indent="0"/>
            <a:r>
              <a:rPr lang="en-US" sz="1800" dirty="0"/>
              <a:t>[1] 11-23-1490r0: Physical Layer Reliability Improvements (Shimi Shilo et al)</a:t>
            </a:r>
          </a:p>
          <a:p>
            <a:pPr marL="0" indent="0"/>
            <a:r>
              <a:rPr lang="en-US" sz="1800" dirty="0"/>
              <a:t>[2] 11-23-1943r1: Physical Layer Reliability Improvements – Follow Up (Shimi Shilo et al)</a:t>
            </a:r>
          </a:p>
          <a:p>
            <a:pPr marL="0" indent="0"/>
            <a:r>
              <a:rPr lang="en-US" sz="1800" dirty="0"/>
              <a:t>[3] 11-24-107r0: PHY Layer Interference Mitigation for Improved Reliability (Shimi Shilo et al)</a:t>
            </a:r>
          </a:p>
          <a:p>
            <a:pPr marL="0" indent="0"/>
            <a:r>
              <a:rPr lang="en-US" sz="1800" dirty="0"/>
              <a:t>[4] 11-24-437r0: Interference Mitigation for Improved Reliability – More Insights (Shimi Shilo et al)</a:t>
            </a:r>
          </a:p>
          <a:p>
            <a:pPr marL="0" indent="0"/>
            <a:endParaRPr lang="en-US" sz="1600" dirty="0"/>
          </a:p>
        </p:txBody>
      </p:sp>
      <p:sp>
        <p:nvSpPr>
          <p:cNvPr id="4" name="Slide Number Placeholder 3">
            <a:extLst>
              <a:ext uri="{FF2B5EF4-FFF2-40B4-BE49-F238E27FC236}">
                <a16:creationId xmlns:a16="http://schemas.microsoft.com/office/drawing/2014/main" id="{49F97BCA-45DD-4287-90E1-78F609E9562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182AEE9-6CD3-4622-8834-6936F1114537}"/>
              </a:ext>
            </a:extLst>
          </p:cNvPr>
          <p:cNvSpPr>
            <a:spLocks noGrp="1"/>
          </p:cNvSpPr>
          <p:nvPr>
            <p:ph type="ftr" idx="14"/>
          </p:nvPr>
        </p:nvSpPr>
        <p:spPr/>
        <p:txBody>
          <a:bodyPr/>
          <a:lstStyle/>
          <a:p>
            <a:r>
              <a:rPr lang="en-GB" dirty="0"/>
              <a:t>Rani Keren et al., Huawei</a:t>
            </a:r>
          </a:p>
        </p:txBody>
      </p:sp>
      <p:sp>
        <p:nvSpPr>
          <p:cNvPr id="7" name="Date Placeholder 3"/>
          <p:cNvSpPr>
            <a:spLocks noGrp="1"/>
          </p:cNvSpPr>
          <p:nvPr>
            <p:ph type="dt" idx="15"/>
          </p:nvPr>
        </p:nvSpPr>
        <p:spPr>
          <a:xfrm>
            <a:off x="696912" y="333375"/>
            <a:ext cx="2303451" cy="273050"/>
          </a:xfrm>
        </p:spPr>
        <p:txBody>
          <a:bodyPr/>
          <a:lstStyle/>
          <a:p>
            <a:r>
              <a:rPr lang="en-US"/>
              <a:t>May 2024</a:t>
            </a:r>
            <a:endParaRPr lang="en-GB" dirty="0"/>
          </a:p>
        </p:txBody>
      </p:sp>
    </p:spTree>
    <p:extLst>
      <p:ext uri="{BB962C8B-B14F-4D97-AF65-F5344CB8AC3E}">
        <p14:creationId xmlns:p14="http://schemas.microsoft.com/office/powerpoint/2010/main" val="185555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685800"/>
            <a:ext cx="7970837" cy="798910"/>
          </a:xfrm>
        </p:spPr>
        <p:txBody>
          <a:bodyPr/>
          <a:lstStyle/>
          <a:p>
            <a:r>
              <a:rPr lang="en-US" sz="2800" dirty="0"/>
              <a:t>Introduction</a:t>
            </a:r>
          </a:p>
        </p:txBody>
      </p:sp>
      <p:sp>
        <p:nvSpPr>
          <p:cNvPr id="3" name="Content Placeholder 2"/>
          <p:cNvSpPr>
            <a:spLocks noGrp="1"/>
          </p:cNvSpPr>
          <p:nvPr>
            <p:ph idx="1"/>
          </p:nvPr>
        </p:nvSpPr>
        <p:spPr>
          <a:xfrm>
            <a:off x="685801" y="1524000"/>
            <a:ext cx="8000999" cy="4266011"/>
          </a:xfrm>
        </p:spPr>
        <p:txBody>
          <a:bodyPr/>
          <a:lstStyle/>
          <a:p>
            <a:pPr>
              <a:buFont typeface="Arial" panose="020B0604020202020204" pitchFamily="34" charset="0"/>
              <a:buChar char="•"/>
            </a:pPr>
            <a:r>
              <a:rPr lang="en-US" sz="2000" b="0" dirty="0">
                <a:solidFill>
                  <a:schemeClr val="tx1"/>
                </a:solidFill>
              </a:rPr>
              <a:t>In previous contributions [1-4] we proposed</a:t>
            </a:r>
            <a:r>
              <a:rPr lang="en-US" sz="2000" b="0" dirty="0">
                <a:solidFill>
                  <a:srgbClr val="FF0000"/>
                </a:solidFill>
              </a:rPr>
              <a:t> </a:t>
            </a:r>
            <a:r>
              <a:rPr lang="en-US" sz="2000" b="0" dirty="0">
                <a:solidFill>
                  <a:schemeClr val="tx1"/>
                </a:solidFill>
              </a:rPr>
              <a:t>a new transmission scheme, in which ‘Interference Mitigation (IM) pilots’ are inserted within the data field for facilitating RX beamforming in the receiver side, as an efficient approach for interference mitigation. Mitigation of interference can result in improved performance and reduced latency, thus contributing to the ultra high reliability goal of </a:t>
            </a:r>
            <a:r>
              <a:rPr lang="en-US" sz="2000" b="0" dirty="0" err="1">
                <a:solidFill>
                  <a:schemeClr val="tx1"/>
                </a:solidFill>
              </a:rPr>
              <a:t>TGbn</a:t>
            </a:r>
            <a:r>
              <a:rPr lang="en-US" sz="2000" b="0" dirty="0">
                <a:solidFill>
                  <a:schemeClr val="tx1"/>
                </a:solidFill>
              </a:rPr>
              <a:t>.</a:t>
            </a:r>
          </a:p>
          <a:p>
            <a:pPr>
              <a:buFont typeface="Arial" panose="020B0604020202020204" pitchFamily="34" charset="0"/>
              <a:buChar char="•"/>
            </a:pPr>
            <a:r>
              <a:rPr lang="en-US" sz="2000" b="0" dirty="0">
                <a:solidFill>
                  <a:schemeClr val="tx1"/>
                </a:solidFill>
              </a:rPr>
              <a:t>In this contribution we analyze this approach from the link adaptation perspective. This analysis addresses some concerns that were recently raised:</a:t>
            </a:r>
          </a:p>
          <a:p>
            <a:pPr lvl="1">
              <a:buFont typeface="Arial" panose="020B0604020202020204" pitchFamily="34" charset="0"/>
              <a:buChar char="•"/>
            </a:pPr>
            <a:r>
              <a:rPr lang="en-US" sz="1600" dirty="0">
                <a:solidFill>
                  <a:schemeClr val="tx1"/>
                </a:solidFill>
              </a:rPr>
              <a:t>How do we decide when to apply IM pilots given that we don’t know in advance which PPDUs will suffer from interference?</a:t>
            </a:r>
          </a:p>
          <a:p>
            <a:pPr lvl="1">
              <a:buFont typeface="Arial" panose="020B0604020202020204" pitchFamily="34" charset="0"/>
              <a:buChar char="•"/>
            </a:pPr>
            <a:r>
              <a:rPr lang="en-US" sz="1600" dirty="0">
                <a:solidFill>
                  <a:schemeClr val="tx1"/>
                </a:solidFill>
              </a:rPr>
              <a:t>Wouldn’t we lose significant performance due to the overhead associated with IM pilots?</a:t>
            </a:r>
          </a:p>
          <a:p>
            <a:pPr marL="457200" lvl="1" indent="0"/>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Rani Keren et al., Huawei</a:t>
            </a:r>
          </a:p>
        </p:txBody>
      </p:sp>
      <p:sp>
        <p:nvSpPr>
          <p:cNvPr id="8" name="Date Placeholder 3"/>
          <p:cNvSpPr>
            <a:spLocks noGrp="1"/>
          </p:cNvSpPr>
          <p:nvPr>
            <p:ph type="dt" idx="15"/>
          </p:nvPr>
        </p:nvSpPr>
        <p:spPr>
          <a:xfrm>
            <a:off x="696912" y="333375"/>
            <a:ext cx="2303451" cy="273050"/>
          </a:xfrm>
        </p:spPr>
        <p:txBody>
          <a:bodyPr/>
          <a:lstStyle/>
          <a:p>
            <a:r>
              <a:rPr lang="en-US"/>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457200" y="458787"/>
            <a:ext cx="8229600" cy="1065213"/>
          </a:xfrm>
        </p:spPr>
        <p:txBody>
          <a:bodyPr/>
          <a:lstStyle/>
          <a:p>
            <a:r>
              <a:rPr lang="en-US" sz="2800" dirty="0"/>
              <a:t>Recap: Interference Mitigation PHY level results</a:t>
            </a:r>
            <a:endParaRPr lang="en-US" sz="2800" strike="sngStrike" dirty="0">
              <a:solidFill>
                <a:srgbClr val="FF0000"/>
              </a:solidFill>
            </a:endParaRP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381000" y="1219200"/>
            <a:ext cx="8161338" cy="1858963"/>
          </a:xfrm>
        </p:spPr>
        <p:txBody>
          <a:bodyPr/>
          <a:lstStyle/>
          <a:p>
            <a:pPr>
              <a:buFont typeface="Arial" panose="020B0604020202020204" pitchFamily="34" charset="0"/>
              <a:buChar char="•"/>
            </a:pPr>
            <a:r>
              <a:rPr lang="en-US" sz="2000" b="0" dirty="0">
                <a:solidFill>
                  <a:schemeClr val="tx1"/>
                </a:solidFill>
              </a:rPr>
              <a:t>Simulation configuration: 4 RX antennas, 1 desired SS transmitted by 1 antenna, 1 interfering SS, SIR=10dB, 106-tone RU, 20% IM pilot subcarriers (20 IM pilot SCs out of 102 data SCs), </a:t>
            </a:r>
            <a:r>
              <a:rPr lang="en-US" sz="2000" b="0" dirty="0" err="1">
                <a:solidFill>
                  <a:schemeClr val="tx1"/>
                </a:solidFill>
              </a:rPr>
              <a:t>TGn</a:t>
            </a:r>
            <a:r>
              <a:rPr lang="en-US" sz="2000" b="0" dirty="0">
                <a:solidFill>
                  <a:schemeClr val="tx1"/>
                </a:solidFill>
              </a:rPr>
              <a:t>-D NLOS, 1000 data bytes</a:t>
            </a:r>
          </a:p>
          <a:p>
            <a:pPr>
              <a:buFont typeface="Arial" panose="020B0604020202020204" pitchFamily="34" charset="0"/>
              <a:buChar char="•"/>
            </a:pPr>
            <a:r>
              <a:rPr lang="en-US" sz="2000" b="0" dirty="0">
                <a:solidFill>
                  <a:schemeClr val="tx1"/>
                </a:solidFill>
              </a:rPr>
              <a:t>IM scheme eliminates the PER curves’ error floors when SNR&gt;SIR, and as a result goodput is significantly improved despite IM pilots’ overhead. </a:t>
            </a:r>
          </a:p>
          <a:p>
            <a:pPr lvl="1">
              <a:buFont typeface="Arial" panose="020B0604020202020204" pitchFamily="34" charset="0"/>
              <a:buChar char="•"/>
            </a:pPr>
            <a:endParaRPr lang="en-US" sz="1600" b="0" dirty="0">
              <a:solidFill>
                <a:schemeClr val="tx1"/>
              </a:solidFill>
            </a:endParaRPr>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dirty="0"/>
              <a:t>Rani Keren et al., Huawei</a:t>
            </a:r>
          </a:p>
        </p:txBody>
      </p:sp>
      <p:sp>
        <p:nvSpPr>
          <p:cNvPr id="9" name="Date Placeholder 3"/>
          <p:cNvSpPr>
            <a:spLocks noGrp="1"/>
          </p:cNvSpPr>
          <p:nvPr>
            <p:ph type="dt" idx="15"/>
          </p:nvPr>
        </p:nvSpPr>
        <p:spPr>
          <a:xfrm>
            <a:off x="696912" y="333375"/>
            <a:ext cx="2303451" cy="273050"/>
          </a:xfrm>
        </p:spPr>
        <p:txBody>
          <a:bodyPr/>
          <a:lstStyle/>
          <a:p>
            <a:r>
              <a:rPr lang="en-US"/>
              <a:t>May 2024</a:t>
            </a:r>
            <a:endParaRPr lang="en-GB" dirty="0"/>
          </a:p>
        </p:txBody>
      </p:sp>
      <p:pic>
        <p:nvPicPr>
          <p:cNvPr id="6" name="Picture 5">
            <a:extLst>
              <a:ext uri="{FF2B5EF4-FFF2-40B4-BE49-F238E27FC236}">
                <a16:creationId xmlns:a16="http://schemas.microsoft.com/office/drawing/2014/main" id="{7D0576B3-CD6F-45AC-93B1-2AF79264DD3F}"/>
              </a:ext>
            </a:extLst>
          </p:cNvPr>
          <p:cNvPicPr>
            <a:picLocks noChangeAspect="1"/>
          </p:cNvPicPr>
          <p:nvPr/>
        </p:nvPicPr>
        <p:blipFill>
          <a:blip r:embed="rId2"/>
          <a:stretch>
            <a:fillRect/>
          </a:stretch>
        </p:blipFill>
        <p:spPr>
          <a:xfrm>
            <a:off x="457199" y="3276599"/>
            <a:ext cx="4267201" cy="3200401"/>
          </a:xfrm>
          <a:prstGeom prst="rect">
            <a:avLst/>
          </a:prstGeom>
        </p:spPr>
      </p:pic>
      <p:pic>
        <p:nvPicPr>
          <p:cNvPr id="7" name="Picture 6">
            <a:extLst>
              <a:ext uri="{FF2B5EF4-FFF2-40B4-BE49-F238E27FC236}">
                <a16:creationId xmlns:a16="http://schemas.microsoft.com/office/drawing/2014/main" id="{FCEA7FF8-433F-43B6-81ED-724E48AAAF07}"/>
              </a:ext>
            </a:extLst>
          </p:cNvPr>
          <p:cNvPicPr>
            <a:picLocks noChangeAspect="1"/>
          </p:cNvPicPr>
          <p:nvPr/>
        </p:nvPicPr>
        <p:blipFill>
          <a:blip r:embed="rId3"/>
          <a:stretch>
            <a:fillRect/>
          </a:stretch>
        </p:blipFill>
        <p:spPr>
          <a:xfrm>
            <a:off x="4419598" y="3275012"/>
            <a:ext cx="4267202" cy="3200401"/>
          </a:xfrm>
          <a:prstGeom prst="rect">
            <a:avLst/>
          </a:prstGeom>
        </p:spPr>
      </p:pic>
    </p:spTree>
    <p:extLst>
      <p:ext uri="{BB962C8B-B14F-4D97-AF65-F5344CB8AC3E}">
        <p14:creationId xmlns:p14="http://schemas.microsoft.com/office/powerpoint/2010/main" val="1071775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457200" y="533400"/>
            <a:ext cx="8229600" cy="609600"/>
          </a:xfrm>
        </p:spPr>
        <p:txBody>
          <a:bodyPr/>
          <a:lstStyle/>
          <a:p>
            <a:r>
              <a:rPr lang="en-US" sz="2800" dirty="0"/>
              <a:t>Link Adaptation Perspective</a:t>
            </a:r>
            <a:endParaRPr lang="en-US" sz="2800" dirty="0">
              <a:solidFill>
                <a:srgbClr val="FF0000"/>
              </a:solidFill>
            </a:endParaRP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381000" y="1066800"/>
            <a:ext cx="8763000" cy="4295775"/>
          </a:xfrm>
        </p:spPr>
        <p:txBody>
          <a:bodyPr/>
          <a:lstStyle/>
          <a:p>
            <a:pPr>
              <a:buFont typeface="Arial" panose="020B0604020202020204" pitchFamily="34" charset="0"/>
              <a:buChar char="•"/>
            </a:pPr>
            <a:r>
              <a:rPr lang="en-US" sz="2000" b="0" dirty="0">
                <a:solidFill>
                  <a:schemeClr val="tx1"/>
                </a:solidFill>
              </a:rPr>
              <a:t>We examine the goodput and PER vs. MCS corresponding to the LA search dimension, for a specific channel scenario with SNR=25dB.</a:t>
            </a:r>
          </a:p>
          <a:p>
            <a:pPr>
              <a:buFont typeface="Arial" panose="020B0604020202020204" pitchFamily="34" charset="0"/>
              <a:buChar char="•"/>
            </a:pPr>
            <a:r>
              <a:rPr lang="en-US" sz="2000" b="0" dirty="0">
                <a:solidFill>
                  <a:schemeClr val="tx1"/>
                </a:solidFill>
              </a:rPr>
              <a:t>LA optimization criterion: </a:t>
            </a:r>
            <a:r>
              <a:rPr lang="en-US" sz="2000" b="0" dirty="0" err="1">
                <a:solidFill>
                  <a:schemeClr val="tx1"/>
                </a:solidFill>
              </a:rPr>
              <a:t>MCSopt</a:t>
            </a:r>
            <a:r>
              <a:rPr lang="en-US" sz="2000" b="0" dirty="0">
                <a:solidFill>
                  <a:schemeClr val="tx1"/>
                </a:solidFill>
              </a:rPr>
              <a:t>=argmax(Goodput(MCS)).</a:t>
            </a:r>
          </a:p>
          <a:p>
            <a:pPr lvl="1">
              <a:buFont typeface="Arial" panose="020B0604020202020204" pitchFamily="34" charset="0"/>
              <a:buChar char="•"/>
            </a:pPr>
            <a:r>
              <a:rPr lang="en-US" sz="1600" dirty="0">
                <a:solidFill>
                  <a:schemeClr val="tx1"/>
                </a:solidFill>
              </a:rPr>
              <a:t>Optional additional constraint: PER &lt; </a:t>
            </a:r>
            <a:r>
              <a:rPr lang="en-US" sz="1600" dirty="0" err="1">
                <a:solidFill>
                  <a:schemeClr val="tx1"/>
                </a:solidFill>
              </a:rPr>
              <a:t>PER_limit</a:t>
            </a:r>
            <a:r>
              <a:rPr lang="en-US" sz="1600" dirty="0">
                <a:solidFill>
                  <a:schemeClr val="tx1"/>
                </a:solidFill>
              </a:rPr>
              <a:t> due to retransmission’s heavier penalty on total throughput.</a:t>
            </a:r>
          </a:p>
          <a:p>
            <a:pPr>
              <a:buFont typeface="Arial" panose="020B0604020202020204" pitchFamily="34" charset="0"/>
              <a:buChar char="•"/>
            </a:pPr>
            <a:r>
              <a:rPr lang="en-US" sz="2000" b="0" dirty="0">
                <a:solidFill>
                  <a:schemeClr val="tx1"/>
                </a:solidFill>
              </a:rPr>
              <a:t>As shown in previous results, the IM scheme significantly improves the maximum goodput in the presence of interference and slightly degrades maximum goodput without an interferer.</a:t>
            </a:r>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dirty="0"/>
              <a:t>Rani Keren et al., Huawei</a:t>
            </a:r>
          </a:p>
        </p:txBody>
      </p:sp>
      <p:sp>
        <p:nvSpPr>
          <p:cNvPr id="9" name="Date Placeholder 3"/>
          <p:cNvSpPr>
            <a:spLocks noGrp="1"/>
          </p:cNvSpPr>
          <p:nvPr>
            <p:ph type="dt" idx="15"/>
          </p:nvPr>
        </p:nvSpPr>
        <p:spPr>
          <a:xfrm>
            <a:off x="696912" y="333375"/>
            <a:ext cx="2303451" cy="273050"/>
          </a:xfrm>
        </p:spPr>
        <p:txBody>
          <a:bodyPr/>
          <a:lstStyle/>
          <a:p>
            <a:r>
              <a:rPr lang="en-US"/>
              <a:t>May 2024</a:t>
            </a:r>
            <a:endParaRPr lang="en-GB" dirty="0"/>
          </a:p>
        </p:txBody>
      </p:sp>
      <p:pic>
        <p:nvPicPr>
          <p:cNvPr id="7" name="Picture 6">
            <a:extLst>
              <a:ext uri="{FF2B5EF4-FFF2-40B4-BE49-F238E27FC236}">
                <a16:creationId xmlns:a16="http://schemas.microsoft.com/office/drawing/2014/main" id="{2BCD3762-C500-41E3-9145-E024F4AE93A2}"/>
              </a:ext>
            </a:extLst>
          </p:cNvPr>
          <p:cNvPicPr>
            <a:picLocks noChangeAspect="1"/>
          </p:cNvPicPr>
          <p:nvPr/>
        </p:nvPicPr>
        <p:blipFill>
          <a:blip r:embed="rId2"/>
          <a:stretch>
            <a:fillRect/>
          </a:stretch>
        </p:blipFill>
        <p:spPr>
          <a:xfrm>
            <a:off x="689504" y="3733800"/>
            <a:ext cx="3655484" cy="2741613"/>
          </a:xfrm>
          <a:prstGeom prst="rect">
            <a:avLst/>
          </a:prstGeom>
        </p:spPr>
      </p:pic>
      <p:pic>
        <p:nvPicPr>
          <p:cNvPr id="12" name="Picture 11">
            <a:extLst>
              <a:ext uri="{FF2B5EF4-FFF2-40B4-BE49-F238E27FC236}">
                <a16:creationId xmlns:a16="http://schemas.microsoft.com/office/drawing/2014/main" id="{7FDA9640-961F-4BD4-A82F-2F1CF97DDA84}"/>
              </a:ext>
            </a:extLst>
          </p:cNvPr>
          <p:cNvPicPr>
            <a:picLocks noChangeAspect="1"/>
          </p:cNvPicPr>
          <p:nvPr/>
        </p:nvPicPr>
        <p:blipFill>
          <a:blip r:embed="rId3"/>
          <a:stretch>
            <a:fillRect/>
          </a:stretch>
        </p:blipFill>
        <p:spPr>
          <a:xfrm>
            <a:off x="4167188" y="3733800"/>
            <a:ext cx="3655485" cy="2741614"/>
          </a:xfrm>
          <a:prstGeom prst="rect">
            <a:avLst/>
          </a:prstGeom>
        </p:spPr>
      </p:pic>
    </p:spTree>
    <p:extLst>
      <p:ext uri="{BB962C8B-B14F-4D97-AF65-F5344CB8AC3E}">
        <p14:creationId xmlns:p14="http://schemas.microsoft.com/office/powerpoint/2010/main" val="1932425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457200" y="458787"/>
            <a:ext cx="8229600" cy="1065213"/>
          </a:xfrm>
        </p:spPr>
        <p:txBody>
          <a:bodyPr/>
          <a:lstStyle/>
          <a:p>
            <a:r>
              <a:rPr lang="en-US" sz="2800" dirty="0"/>
              <a:t>Random interference </a:t>
            </a:r>
            <a:r>
              <a:rPr lang="en-US" sz="2800" dirty="0">
                <a:solidFill>
                  <a:schemeClr val="tx1"/>
                </a:solidFill>
              </a:rPr>
              <a:t>activity </a:t>
            </a:r>
            <a:r>
              <a:rPr lang="en-US" sz="2800" dirty="0"/>
              <a:t>modeling (1)</a:t>
            </a:r>
            <a:endParaRPr lang="en-US" sz="2800" dirty="0">
              <a:solidFill>
                <a:srgbClr val="FF0000"/>
              </a:solidFill>
            </a:endParaRP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381000" y="1220788"/>
                <a:ext cx="8610600" cy="4570412"/>
              </a:xfrm>
            </p:spPr>
            <p:txBody>
              <a:bodyPr/>
              <a:lstStyle/>
              <a:p>
                <a:pPr>
                  <a:buFont typeface="Arial" panose="020B0604020202020204" pitchFamily="34" charset="0"/>
                  <a:buChar char="•"/>
                </a:pPr>
                <a:r>
                  <a:rPr lang="en-US" sz="2000" b="0" dirty="0">
                    <a:solidFill>
                      <a:schemeClr val="tx1"/>
                    </a:solidFill>
                  </a:rPr>
                  <a:t>Presumably, the start and end times of an interferer are random.</a:t>
                </a:r>
              </a:p>
              <a:p>
                <a:pPr>
                  <a:buFont typeface="Arial" panose="020B0604020202020204" pitchFamily="34" charset="0"/>
                  <a:buChar char="•"/>
                </a:pPr>
                <a:r>
                  <a:rPr lang="en-US" sz="2000" b="0" dirty="0">
                    <a:solidFill>
                      <a:schemeClr val="tx1"/>
                    </a:solidFill>
                  </a:rPr>
                  <a:t>We use a simplified two-state mixed channel in order to model the random presence or absence of the interferer</a:t>
                </a:r>
              </a:p>
              <a:p>
                <a:pPr>
                  <a:buFont typeface="Arial" panose="020B0604020202020204" pitchFamily="34" charset="0"/>
                  <a:buChar char="•"/>
                </a:pPr>
                <a:r>
                  <a:rPr lang="en-US" sz="2000" b="0" dirty="0">
                    <a:solidFill>
                      <a:schemeClr val="tx1"/>
                    </a:solidFill>
                  </a:rPr>
                  <a:t>Independently, per PPDU, we either apply the interference presence or absence channel conditions with probabilities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𝑃</m:t>
                        </m:r>
                      </m:e>
                      <m:sub>
                        <m:r>
                          <a:rPr lang="en-US" sz="1800" i="1">
                            <a:latin typeface="Cambria Math" panose="02040503050406030204" pitchFamily="18" charset="0"/>
                          </a:rPr>
                          <m:t>𝑖</m:t>
                        </m:r>
                      </m:sub>
                    </m:sSub>
                  </m:oMath>
                </a14:m>
                <a:r>
                  <a:rPr lang="en-US" sz="1800" b="0" dirty="0">
                    <a:solidFill>
                      <a:schemeClr val="tx1"/>
                    </a:solidFill>
                  </a:rPr>
                  <a:t> </a:t>
                </a:r>
                <a:r>
                  <a:rPr lang="en-US" sz="2000" b="0" dirty="0">
                    <a:solidFill>
                      <a:schemeClr val="tx1"/>
                    </a:solidFill>
                  </a:rPr>
                  <a:t>and </a:t>
                </a:r>
                <a14:m>
                  <m:oMath xmlns:m="http://schemas.openxmlformats.org/officeDocument/2006/math">
                    <m:r>
                      <a:rPr lang="en-US" sz="1800" i="1">
                        <a:latin typeface="Cambria Math" panose="02040503050406030204" pitchFamily="18" charset="0"/>
                      </a:rPr>
                      <m:t>1</m:t>
                    </m:r>
                    <m:r>
                      <a:rPr lang="en-US" sz="1800" i="1">
                        <a:latin typeface="Cambria Math" panose="02040503050406030204" pitchFamily="18" charset="0"/>
                      </a:rPr>
                      <m:t>−</m:t>
                    </m:r>
                    <m:sSub>
                      <m:sSubPr>
                        <m:ctrlPr>
                          <a:rPr lang="en-US" sz="1800" i="1">
                            <a:latin typeface="Cambria Math" panose="02040503050406030204" pitchFamily="18" charset="0"/>
                          </a:rPr>
                        </m:ctrlPr>
                      </m:sSubPr>
                      <m:e>
                        <m:r>
                          <a:rPr lang="en-US" sz="1800" i="1">
                            <a:latin typeface="Cambria Math" panose="02040503050406030204" pitchFamily="18" charset="0"/>
                          </a:rPr>
                          <m:t>𝑃</m:t>
                        </m:r>
                      </m:e>
                      <m:sub>
                        <m:r>
                          <a:rPr lang="en-US" sz="1800" i="1">
                            <a:latin typeface="Cambria Math" panose="02040503050406030204" pitchFamily="18" charset="0"/>
                          </a:rPr>
                          <m:t>𝑖</m:t>
                        </m:r>
                      </m:sub>
                    </m:sSub>
                  </m:oMath>
                </a14:m>
                <a:r>
                  <a:rPr lang="en-US" sz="2000" b="0" dirty="0">
                    <a:solidFill>
                      <a:schemeClr val="tx1"/>
                    </a:solidFill>
                  </a:rPr>
                  <a:t>, respectively. We test the cases of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𝑃</m:t>
                        </m:r>
                      </m:e>
                      <m:sub>
                        <m:r>
                          <a:rPr lang="en-US" sz="1800" i="1">
                            <a:latin typeface="Cambria Math" panose="02040503050406030204" pitchFamily="18" charset="0"/>
                          </a:rPr>
                          <m:t>𝑖</m:t>
                        </m:r>
                      </m:sub>
                    </m:sSub>
                    <m:r>
                      <a:rPr lang="en-US" sz="1800" i="1">
                        <a:latin typeface="Cambria Math" panose="02040503050406030204" pitchFamily="18" charset="0"/>
                      </a:rPr>
                      <m:t>=</m:t>
                    </m:r>
                    <m:r>
                      <a:rPr lang="en-US" sz="1800" i="1">
                        <a:latin typeface="Cambria Math" panose="02040503050406030204" pitchFamily="18" charset="0"/>
                      </a:rPr>
                      <m:t>0</m:t>
                    </m:r>
                    <m:r>
                      <a:rPr lang="en-US" sz="1800" i="1">
                        <a:latin typeface="Cambria Math" panose="02040503050406030204" pitchFamily="18" charset="0"/>
                      </a:rPr>
                      <m:t>%,</m:t>
                    </m:r>
                    <m:r>
                      <a:rPr lang="en-US" sz="1800" b="0" i="0" smtClean="0">
                        <a:latin typeface="Cambria Math" panose="02040503050406030204" pitchFamily="18" charset="0"/>
                      </a:rPr>
                      <m:t>10</m:t>
                    </m:r>
                    <m:r>
                      <a:rPr lang="en-US" sz="1800" b="1" i="1" smtClean="0">
                        <a:latin typeface="Cambria Math" panose="02040503050406030204" pitchFamily="18" charset="0"/>
                      </a:rPr>
                      <m:t>%, </m:t>
                    </m:r>
                    <m:r>
                      <a:rPr lang="en-US" sz="1800" i="1">
                        <a:latin typeface="Cambria Math" panose="02040503050406030204" pitchFamily="18" charset="0"/>
                      </a:rPr>
                      <m:t>25</m:t>
                    </m:r>
                    <m:r>
                      <a:rPr lang="en-US" sz="1800" i="1">
                        <a:latin typeface="Cambria Math" panose="02040503050406030204" pitchFamily="18" charset="0"/>
                      </a:rPr>
                      <m:t>%,</m:t>
                    </m:r>
                    <m:r>
                      <a:rPr lang="en-US" sz="1800" i="1">
                        <a:latin typeface="Cambria Math" panose="02040503050406030204" pitchFamily="18" charset="0"/>
                      </a:rPr>
                      <m:t>50</m:t>
                    </m:r>
                    <m:r>
                      <a:rPr lang="en-US" sz="1800" i="1">
                        <a:latin typeface="Cambria Math" panose="02040503050406030204" pitchFamily="18" charset="0"/>
                      </a:rPr>
                      <m:t>%,</m:t>
                    </m:r>
                    <m:r>
                      <a:rPr lang="en-US" sz="1800" i="1">
                        <a:latin typeface="Cambria Math" panose="02040503050406030204" pitchFamily="18" charset="0"/>
                      </a:rPr>
                      <m:t>75</m:t>
                    </m:r>
                    <m:r>
                      <a:rPr lang="en-US" sz="1800" i="1">
                        <a:latin typeface="Cambria Math" panose="02040503050406030204" pitchFamily="18" charset="0"/>
                      </a:rPr>
                      <m:t>%,</m:t>
                    </m:r>
                    <m:r>
                      <a:rPr lang="en-US" sz="1800" i="1">
                        <a:latin typeface="Cambria Math" panose="02040503050406030204" pitchFamily="18" charset="0"/>
                      </a:rPr>
                      <m:t>100</m:t>
                    </m:r>
                    <m:r>
                      <a:rPr lang="en-US" sz="1800" i="1">
                        <a:latin typeface="Cambria Math" panose="02040503050406030204" pitchFamily="18" charset="0"/>
                      </a:rPr>
                      <m:t>%</m:t>
                    </m:r>
                  </m:oMath>
                </a14:m>
                <a:endParaRPr lang="en-US" sz="1800" b="0" dirty="0">
                  <a:solidFill>
                    <a:schemeClr val="tx1"/>
                  </a:solidFill>
                </a:endParaRPr>
              </a:p>
              <a:p>
                <a:pPr lvl="1">
                  <a:buFont typeface="Arial" panose="020B0604020202020204" pitchFamily="34" charset="0"/>
                  <a:buChar char="•"/>
                </a:pPr>
                <a:r>
                  <a:rPr lang="en-US" sz="1600" b="0" dirty="0">
                    <a:solidFill>
                      <a:schemeClr val="tx1"/>
                    </a:solidFill>
                  </a:rPr>
                  <a:t>Note that the IM scheme can mitigate interference </a:t>
                </a:r>
                <a:r>
                  <a:rPr lang="en-US" sz="1600" dirty="0">
                    <a:solidFill>
                      <a:schemeClr val="tx1"/>
                    </a:solidFill>
                  </a:rPr>
                  <a:t>that starts</a:t>
                </a:r>
                <a:r>
                  <a:rPr lang="en-US" sz="1600" b="0" dirty="0">
                    <a:solidFill>
                      <a:schemeClr val="tx1"/>
                    </a:solidFill>
                  </a:rPr>
                  <a:t> and ends anywhere within the PPDU.</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p:txBody>
          </p:sp>
        </mc:Choice>
        <mc:Fallback xmlns="">
          <p:sp>
            <p:nvSpPr>
              <p:cNvPr id="3" name="Content Placeholder 2">
                <a:extLst>
                  <a:ext uri="{FF2B5EF4-FFF2-40B4-BE49-F238E27FC236}">
                    <a16:creationId xmlns:a16="http://schemas.microsoft.com/office/drawing/2014/main" id="{E496BEB5-2E7D-4F46-8BFD-7CB3A2AAB71B}"/>
                  </a:ext>
                </a:extLst>
              </p:cNvPr>
              <p:cNvSpPr>
                <a:spLocks noGrp="1" noRot="1" noChangeAspect="1" noMove="1" noResize="1" noEditPoints="1" noAdjustHandles="1" noChangeArrowheads="1" noChangeShapeType="1" noTextEdit="1"/>
              </p:cNvSpPr>
              <p:nvPr>
                <p:ph idx="1"/>
              </p:nvPr>
            </p:nvSpPr>
            <p:spPr>
              <a:xfrm>
                <a:off x="381000" y="1220788"/>
                <a:ext cx="8610600" cy="4570412"/>
              </a:xfrm>
              <a:blipFill>
                <a:blip r:embed="rId2"/>
                <a:stretch>
                  <a:fillRect l="-637" t="-667" r="-992"/>
                </a:stretch>
              </a:blipFill>
            </p:spPr>
            <p:txBody>
              <a:bodyPr/>
              <a:lstStyle/>
              <a:p>
                <a:r>
                  <a:rPr lang="he-IL">
                    <a:noFill/>
                  </a:rPr>
                  <a:t> </a:t>
                </a:r>
              </a:p>
            </p:txBody>
          </p:sp>
        </mc:Fallback>
      </mc:AlternateContent>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dirty="0"/>
              <a:t>Rani Keren et al., Huawei</a:t>
            </a:r>
          </a:p>
        </p:txBody>
      </p:sp>
      <p:sp>
        <p:nvSpPr>
          <p:cNvPr id="9" name="Date Placeholder 3"/>
          <p:cNvSpPr>
            <a:spLocks noGrp="1"/>
          </p:cNvSpPr>
          <p:nvPr>
            <p:ph type="dt" idx="15"/>
          </p:nvPr>
        </p:nvSpPr>
        <p:spPr>
          <a:xfrm>
            <a:off x="696912" y="333375"/>
            <a:ext cx="2303451" cy="273050"/>
          </a:xfrm>
        </p:spPr>
        <p:txBody>
          <a:bodyPr/>
          <a:lstStyle/>
          <a:p>
            <a:r>
              <a:rPr lang="en-US"/>
              <a:t>May 2024</a:t>
            </a:r>
            <a:endParaRPr lang="en-GB" dirty="0"/>
          </a:p>
        </p:txBody>
      </p:sp>
      <p:pic>
        <p:nvPicPr>
          <p:cNvPr id="11" name="Picture 10">
            <a:extLst>
              <a:ext uri="{FF2B5EF4-FFF2-40B4-BE49-F238E27FC236}">
                <a16:creationId xmlns:a16="http://schemas.microsoft.com/office/drawing/2014/main" id="{5AF78345-8C29-4470-8E53-14FB8809B2A8}"/>
              </a:ext>
            </a:extLst>
          </p:cNvPr>
          <p:cNvPicPr>
            <a:picLocks noChangeAspect="1"/>
          </p:cNvPicPr>
          <p:nvPr/>
        </p:nvPicPr>
        <p:blipFill>
          <a:blip r:embed="rId3"/>
          <a:stretch>
            <a:fillRect/>
          </a:stretch>
        </p:blipFill>
        <p:spPr>
          <a:xfrm>
            <a:off x="4868032" y="3809886"/>
            <a:ext cx="3453552" cy="2436813"/>
          </a:xfrm>
          <a:prstGeom prst="rect">
            <a:avLst/>
          </a:prstGeom>
        </p:spPr>
      </p:pic>
      <p:sp>
        <p:nvSpPr>
          <p:cNvPr id="18" name="Content Placeholder 2">
            <a:extLst>
              <a:ext uri="{FF2B5EF4-FFF2-40B4-BE49-F238E27FC236}">
                <a16:creationId xmlns:a16="http://schemas.microsoft.com/office/drawing/2014/main" id="{46DD7073-D4E8-4334-A239-C9D0D89241AD}"/>
              </a:ext>
            </a:extLst>
          </p:cNvPr>
          <p:cNvSpPr txBox="1">
            <a:spLocks/>
          </p:cNvSpPr>
          <p:nvPr/>
        </p:nvSpPr>
        <p:spPr bwMode="auto">
          <a:xfrm>
            <a:off x="381000" y="3811814"/>
            <a:ext cx="4296212" cy="220798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solidFill>
                  <a:schemeClr val="tx1"/>
                </a:solidFill>
              </a:rPr>
              <a:t>An example scenario which generates a two-state mixed channel: interference due to spatial reuse.</a:t>
            </a:r>
          </a:p>
          <a:p>
            <a:pPr lvl="1">
              <a:buFont typeface="Arial" panose="020B0604020202020204" pitchFamily="34" charset="0"/>
              <a:buChar char="•"/>
            </a:pPr>
            <a:r>
              <a:rPr lang="en-US" sz="1600" kern="0" dirty="0">
                <a:solidFill>
                  <a:schemeClr val="tx1"/>
                </a:solidFill>
              </a:rPr>
              <a:t>Probability of interference corresponds to the interferer transmission utilization</a:t>
            </a:r>
            <a:endParaRPr lang="en-US" sz="1600" b="0" kern="0" dirty="0">
              <a:solidFill>
                <a:schemeClr val="tx1"/>
              </a:solidFill>
            </a:endParaRPr>
          </a:p>
          <a:p>
            <a:pPr>
              <a:buFont typeface="Arial" panose="020B0604020202020204" pitchFamily="34" charset="0"/>
              <a:buChar char="•"/>
            </a:pPr>
            <a:endParaRPr lang="en-US" sz="2000" b="0" kern="0" dirty="0">
              <a:solidFill>
                <a:schemeClr val="tx1"/>
              </a:solidFill>
            </a:endParaRPr>
          </a:p>
        </p:txBody>
      </p:sp>
    </p:spTree>
    <p:extLst>
      <p:ext uri="{BB962C8B-B14F-4D97-AF65-F5344CB8AC3E}">
        <p14:creationId xmlns:p14="http://schemas.microsoft.com/office/powerpoint/2010/main" val="2646890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457200" y="458787"/>
            <a:ext cx="8229600" cy="1065213"/>
          </a:xfrm>
        </p:spPr>
        <p:txBody>
          <a:bodyPr/>
          <a:lstStyle/>
          <a:p>
            <a:r>
              <a:rPr lang="en-US" sz="2800" dirty="0"/>
              <a:t>Random interference </a:t>
            </a:r>
            <a:r>
              <a:rPr lang="en-US" sz="2800" dirty="0">
                <a:solidFill>
                  <a:schemeClr val="tx1"/>
                </a:solidFill>
              </a:rPr>
              <a:t>activity </a:t>
            </a:r>
            <a:r>
              <a:rPr lang="en-US" sz="2800" dirty="0"/>
              <a:t>modeling (2)</a:t>
            </a:r>
            <a:endParaRPr lang="en-US" sz="2800" dirty="0">
              <a:solidFill>
                <a:srgbClr val="FF0000"/>
              </a:solidFill>
            </a:endParaRP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381000" y="1220788"/>
            <a:ext cx="8610600" cy="4570412"/>
          </a:xfrm>
        </p:spPr>
        <p:txBody>
          <a:bodyPr/>
          <a:lstStyle/>
          <a:p>
            <a:pPr>
              <a:buFont typeface="Arial" panose="020B0604020202020204" pitchFamily="34" charset="0"/>
              <a:buChar char="•"/>
            </a:pPr>
            <a:r>
              <a:rPr lang="en-US" sz="2000" b="0" dirty="0">
                <a:solidFill>
                  <a:schemeClr val="tx1"/>
                </a:solidFill>
              </a:rPr>
              <a:t>The corresponding PER and Goodput of the mixed channel:</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We define LA efficiency as the ratio between goodput of a practical LA and a Genie LA that is able to predict the CSI and set the best MCS per PPDU: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solidFill>
                <a:schemeClr val="tx1"/>
              </a:solidFill>
            </a:endParaRPr>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dirty="0"/>
              <a:t>Rani Keren et al., Huawei</a:t>
            </a:r>
          </a:p>
        </p:txBody>
      </p:sp>
      <p:sp>
        <p:nvSpPr>
          <p:cNvPr id="9" name="Date Placeholder 3"/>
          <p:cNvSpPr>
            <a:spLocks noGrp="1"/>
          </p:cNvSpPr>
          <p:nvPr>
            <p:ph type="dt" idx="15"/>
          </p:nvPr>
        </p:nvSpPr>
        <p:spPr>
          <a:xfrm>
            <a:off x="696912" y="333375"/>
            <a:ext cx="2303451" cy="273050"/>
          </a:xfrm>
        </p:spPr>
        <p:txBody>
          <a:bodyPr/>
          <a:lstStyle/>
          <a:p>
            <a:r>
              <a:rPr lang="en-US"/>
              <a:t>May 2024</a:t>
            </a:r>
            <a:endParaRPr lang="en-GB" dirty="0"/>
          </a:p>
        </p:txBody>
      </p:sp>
      <p:pic>
        <p:nvPicPr>
          <p:cNvPr id="7" name="Picture 6">
            <a:extLst>
              <a:ext uri="{FF2B5EF4-FFF2-40B4-BE49-F238E27FC236}">
                <a16:creationId xmlns:a16="http://schemas.microsoft.com/office/drawing/2014/main" id="{556F22D3-9AC8-426B-8258-9148AC37D2DD}"/>
              </a:ext>
            </a:extLst>
          </p:cNvPr>
          <p:cNvPicPr>
            <a:picLocks noChangeAspect="1"/>
          </p:cNvPicPr>
          <p:nvPr/>
        </p:nvPicPr>
        <p:blipFill>
          <a:blip r:embed="rId2"/>
          <a:stretch>
            <a:fillRect/>
          </a:stretch>
        </p:blipFill>
        <p:spPr>
          <a:xfrm>
            <a:off x="675530" y="1722450"/>
            <a:ext cx="5496670" cy="792149"/>
          </a:xfrm>
          <a:prstGeom prst="rect">
            <a:avLst/>
          </a:prstGeom>
        </p:spPr>
      </p:pic>
      <p:pic>
        <p:nvPicPr>
          <p:cNvPr id="6" name="Picture 5">
            <a:extLst>
              <a:ext uri="{FF2B5EF4-FFF2-40B4-BE49-F238E27FC236}">
                <a16:creationId xmlns:a16="http://schemas.microsoft.com/office/drawing/2014/main" id="{A6E6694E-1EBE-4521-8879-C1E419F671EB}"/>
              </a:ext>
            </a:extLst>
          </p:cNvPr>
          <p:cNvPicPr>
            <a:picLocks noChangeAspect="1"/>
          </p:cNvPicPr>
          <p:nvPr/>
        </p:nvPicPr>
        <p:blipFill>
          <a:blip r:embed="rId3"/>
          <a:stretch>
            <a:fillRect/>
          </a:stretch>
        </p:blipFill>
        <p:spPr>
          <a:xfrm>
            <a:off x="609600" y="2943890"/>
            <a:ext cx="6234600" cy="1661464"/>
          </a:xfrm>
          <a:prstGeom prst="rect">
            <a:avLst/>
          </a:prstGeom>
        </p:spPr>
      </p:pic>
      <p:pic>
        <p:nvPicPr>
          <p:cNvPr id="8" name="Picture 7">
            <a:extLst>
              <a:ext uri="{FF2B5EF4-FFF2-40B4-BE49-F238E27FC236}">
                <a16:creationId xmlns:a16="http://schemas.microsoft.com/office/drawing/2014/main" id="{9D0885A6-8962-4EF4-ACDF-80B093C0DA2A}"/>
              </a:ext>
            </a:extLst>
          </p:cNvPr>
          <p:cNvPicPr>
            <a:picLocks noChangeAspect="1"/>
          </p:cNvPicPr>
          <p:nvPr/>
        </p:nvPicPr>
        <p:blipFill>
          <a:blip r:embed="rId4"/>
          <a:stretch>
            <a:fillRect/>
          </a:stretch>
        </p:blipFill>
        <p:spPr>
          <a:xfrm>
            <a:off x="567450" y="5572578"/>
            <a:ext cx="7555076" cy="560728"/>
          </a:xfrm>
          <a:prstGeom prst="rect">
            <a:avLst/>
          </a:prstGeom>
        </p:spPr>
      </p:pic>
      <p:pic>
        <p:nvPicPr>
          <p:cNvPr id="10" name="Picture 9">
            <a:extLst>
              <a:ext uri="{FF2B5EF4-FFF2-40B4-BE49-F238E27FC236}">
                <a16:creationId xmlns:a16="http://schemas.microsoft.com/office/drawing/2014/main" id="{DDDCDFB0-99AC-431B-8B08-0B8B65D407B4}"/>
              </a:ext>
            </a:extLst>
          </p:cNvPr>
          <p:cNvPicPr>
            <a:picLocks noChangeAspect="1"/>
          </p:cNvPicPr>
          <p:nvPr/>
        </p:nvPicPr>
        <p:blipFill>
          <a:blip r:embed="rId5"/>
          <a:stretch>
            <a:fillRect/>
          </a:stretch>
        </p:blipFill>
        <p:spPr>
          <a:xfrm>
            <a:off x="457200" y="2524351"/>
            <a:ext cx="3225659" cy="439049"/>
          </a:xfrm>
          <a:prstGeom prst="rect">
            <a:avLst/>
          </a:prstGeom>
        </p:spPr>
      </p:pic>
    </p:spTree>
    <p:extLst>
      <p:ext uri="{BB962C8B-B14F-4D97-AF65-F5344CB8AC3E}">
        <p14:creationId xmlns:p14="http://schemas.microsoft.com/office/powerpoint/2010/main" val="3255845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457200" y="458787"/>
            <a:ext cx="8229600" cy="1065213"/>
          </a:xfrm>
        </p:spPr>
        <p:txBody>
          <a:bodyPr/>
          <a:lstStyle/>
          <a:p>
            <a:r>
              <a:rPr lang="en-US" sz="2800" dirty="0"/>
              <a:t>Link Level results: IM not applied</a:t>
            </a:r>
            <a:endParaRPr lang="en-US" sz="2800" dirty="0">
              <a:solidFill>
                <a:srgbClr val="FF0000"/>
              </a:solidFill>
            </a:endParaRPr>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dirty="0"/>
              <a:t>Rani Keren et al., Huawei</a:t>
            </a:r>
          </a:p>
        </p:txBody>
      </p:sp>
      <p:sp>
        <p:nvSpPr>
          <p:cNvPr id="9" name="Date Placeholder 3"/>
          <p:cNvSpPr>
            <a:spLocks noGrp="1"/>
          </p:cNvSpPr>
          <p:nvPr>
            <p:ph type="dt" idx="15"/>
          </p:nvPr>
        </p:nvSpPr>
        <p:spPr>
          <a:xfrm>
            <a:off x="696912" y="333375"/>
            <a:ext cx="2303451" cy="273050"/>
          </a:xfrm>
        </p:spPr>
        <p:txBody>
          <a:bodyPr/>
          <a:lstStyle/>
          <a:p>
            <a:r>
              <a:rPr lang="en-US"/>
              <a:t>May 2024</a:t>
            </a:r>
            <a:endParaRPr lang="en-GB" dirty="0"/>
          </a:p>
        </p:txBody>
      </p:sp>
      <mc:AlternateContent xmlns:mc="http://schemas.openxmlformats.org/markup-compatibility/2006" xmlns:a14="http://schemas.microsoft.com/office/drawing/2010/main">
        <mc:Choice Requires="a14">
          <p:sp>
            <p:nvSpPr>
              <p:cNvPr id="8" name="Content Placeholder 2">
                <a:extLst>
                  <a:ext uri="{FF2B5EF4-FFF2-40B4-BE49-F238E27FC236}">
                    <a16:creationId xmlns:a16="http://schemas.microsoft.com/office/drawing/2014/main" id="{6E581F11-1734-40AD-A5C9-C85193A6CEA1}"/>
                  </a:ext>
                </a:extLst>
              </p:cNvPr>
              <p:cNvSpPr txBox="1">
                <a:spLocks/>
              </p:cNvSpPr>
              <p:nvPr/>
            </p:nvSpPr>
            <p:spPr bwMode="auto">
              <a:xfrm>
                <a:off x="374708" y="2362200"/>
                <a:ext cx="4349692" cy="39639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endParaRPr lang="en-US" sz="1600" kern="0" dirty="0">
                  <a:solidFill>
                    <a:schemeClr val="tx1"/>
                  </a:solidFill>
                </a:endParaRPr>
              </a:p>
              <a:p>
                <a:pPr lvl="1">
                  <a:buFont typeface="Arial" panose="020B0604020202020204" pitchFamily="34" charset="0"/>
                  <a:buChar char="•"/>
                </a:pPr>
                <a:r>
                  <a:rPr lang="en-US" sz="1600" kern="0" dirty="0">
                    <a:solidFill>
                      <a:schemeClr val="tx1"/>
                    </a:solidFill>
                  </a:rPr>
                  <a:t>For </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i="1">
                            <a:latin typeface="Cambria Math" panose="02040503050406030204" pitchFamily="18" charset="0"/>
                          </a:rPr>
                          <m:t>𝑖</m:t>
                        </m:r>
                      </m:sub>
                    </m:sSub>
                    <m:r>
                      <a:rPr lang="en-US" sz="1600" b="0" i="1" smtClean="0">
                        <a:latin typeface="Cambria Math" panose="02040503050406030204" pitchFamily="18" charset="0"/>
                      </a:rPr>
                      <m:t>=</m:t>
                    </m:r>
                    <m:r>
                      <a:rPr lang="en-US" sz="1600" b="0" i="1" smtClean="0">
                        <a:latin typeface="Cambria Math" panose="02040503050406030204" pitchFamily="18" charset="0"/>
                      </a:rPr>
                      <m:t>0</m:t>
                    </m:r>
                    <m:r>
                      <a:rPr lang="en-US" sz="1600" b="0" i="1" smtClean="0">
                        <a:latin typeface="Cambria Math" panose="02040503050406030204" pitchFamily="18" charset="0"/>
                      </a:rPr>
                      <m:t>,</m:t>
                    </m:r>
                    <m:r>
                      <a:rPr lang="en-US" sz="1600" b="0" i="1" smtClean="0">
                        <a:latin typeface="Cambria Math" panose="02040503050406030204" pitchFamily="18" charset="0"/>
                      </a:rPr>
                      <m:t>10</m:t>
                    </m:r>
                    <m:r>
                      <a:rPr lang="en-US" sz="1600" b="0" i="1" smtClean="0">
                        <a:latin typeface="Cambria Math" panose="02040503050406030204" pitchFamily="18" charset="0"/>
                      </a:rPr>
                      <m:t>,</m:t>
                    </m:r>
                    <m:r>
                      <a:rPr lang="en-US" sz="1600" b="0" i="1" smtClean="0">
                        <a:latin typeface="Cambria Math" panose="02040503050406030204" pitchFamily="18" charset="0"/>
                      </a:rPr>
                      <m:t>25</m:t>
                    </m:r>
                    <m:r>
                      <a:rPr lang="en-US" sz="1600" b="0" i="1" smtClean="0">
                        <a:latin typeface="Cambria Math" panose="02040503050406030204" pitchFamily="18" charset="0"/>
                      </a:rPr>
                      <m:t>,</m:t>
                    </m:r>
                    <m:r>
                      <a:rPr lang="en-US" sz="1600" b="0" i="1" smtClean="0">
                        <a:latin typeface="Cambria Math" panose="02040503050406030204" pitchFamily="18" charset="0"/>
                      </a:rPr>
                      <m:t>50</m:t>
                    </m:r>
                    <m:r>
                      <a:rPr lang="en-US" sz="1600" b="0" i="1" smtClean="0">
                        <a:latin typeface="Cambria Math" panose="02040503050406030204" pitchFamily="18" charset="0"/>
                      </a:rPr>
                      <m:t>%</m:t>
                    </m:r>
                  </m:oMath>
                </a14:m>
                <a:r>
                  <a:rPr lang="en-US" sz="1600" kern="0" dirty="0">
                    <a:solidFill>
                      <a:schemeClr val="tx1"/>
                    </a:solidFill>
                  </a:rPr>
                  <a:t>, MCSopt=10: interference-free PPDUs are fully utilized but the associated PER is ~</a:t>
                </a:r>
                <a:r>
                  <a:rPr lang="en-US" sz="1600" dirty="0"/>
                  <a:t> </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i="1">
                            <a:latin typeface="Cambria Math" panose="02040503050406030204" pitchFamily="18" charset="0"/>
                          </a:rPr>
                          <m:t>𝑖</m:t>
                        </m:r>
                      </m:sub>
                    </m:sSub>
                  </m:oMath>
                </a14:m>
                <a:r>
                  <a:rPr lang="en-US" sz="1600" kern="0" dirty="0">
                    <a:solidFill>
                      <a:schemeClr val="tx1"/>
                    </a:solidFill>
                  </a:rPr>
                  <a:t>.</a:t>
                </a:r>
              </a:p>
              <a:p>
                <a:pPr lvl="2">
                  <a:buFont typeface="Arial" panose="020B0604020202020204" pitchFamily="34" charset="0"/>
                  <a:buChar char="•"/>
                </a:pPr>
                <a:r>
                  <a:rPr lang="en-US" sz="1600" kern="0" dirty="0">
                    <a:solidFill>
                      <a:schemeClr val="tx1"/>
                    </a:solidFill>
                  </a:rPr>
                  <a:t>A PER limit restriction could significantly reduce </a:t>
                </a:r>
                <a:r>
                  <a:rPr lang="en-US" sz="1600" kern="0" dirty="0" err="1">
                    <a:solidFill>
                      <a:schemeClr val="tx1"/>
                    </a:solidFill>
                  </a:rPr>
                  <a:t>MCSopt</a:t>
                </a:r>
                <a:r>
                  <a:rPr lang="en-US" sz="1600" kern="0" dirty="0">
                    <a:solidFill>
                      <a:schemeClr val="tx1"/>
                    </a:solidFill>
                  </a:rPr>
                  <a:t> and goodput.</a:t>
                </a:r>
              </a:p>
              <a:p>
                <a:pPr lvl="1">
                  <a:buFont typeface="Arial" panose="020B0604020202020204" pitchFamily="34" charset="0"/>
                  <a:buChar char="•"/>
                </a:pPr>
                <a:r>
                  <a:rPr lang="en-US" sz="1600" b="0" kern="0" dirty="0">
                    <a:solidFill>
                      <a:schemeClr val="tx1"/>
                    </a:solidFill>
                  </a:rPr>
                  <a:t>For </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i="1">
                            <a:latin typeface="Cambria Math" panose="02040503050406030204" pitchFamily="18" charset="0"/>
                          </a:rPr>
                          <m:t>𝑖</m:t>
                        </m:r>
                      </m:sub>
                    </m:sSub>
                    <m:r>
                      <a:rPr lang="en-US" sz="1600" i="1">
                        <a:latin typeface="Cambria Math" panose="02040503050406030204" pitchFamily="18" charset="0"/>
                      </a:rPr>
                      <m:t>=</m:t>
                    </m:r>
                    <m:r>
                      <a:rPr lang="en-US" sz="1600" b="0" i="1" smtClean="0">
                        <a:latin typeface="Cambria Math" panose="02040503050406030204" pitchFamily="18" charset="0"/>
                      </a:rPr>
                      <m:t>7</m:t>
                    </m:r>
                    <m:r>
                      <a:rPr lang="en-US" sz="1600" i="1">
                        <a:latin typeface="Cambria Math" panose="02040503050406030204" pitchFamily="18" charset="0"/>
                      </a:rPr>
                      <m:t>5</m:t>
                    </m:r>
                    <m:r>
                      <a:rPr lang="en-US" sz="1600" i="1">
                        <a:latin typeface="Cambria Math" panose="02040503050406030204" pitchFamily="18" charset="0"/>
                      </a:rPr>
                      <m:t>%</m:t>
                    </m:r>
                  </m:oMath>
                </a14:m>
                <a:r>
                  <a:rPr lang="en-US" sz="1600" kern="0" dirty="0">
                    <a:solidFill>
                      <a:schemeClr val="tx1"/>
                    </a:solidFill>
                  </a:rPr>
                  <a:t>, </a:t>
                </a:r>
                <a:r>
                  <a:rPr lang="en-US" sz="1600" b="0" kern="0" dirty="0">
                    <a:solidFill>
                      <a:schemeClr val="tx1"/>
                    </a:solidFill>
                  </a:rPr>
                  <a:t>MCSopt=4: avoids loss of interfered PPDUs </a:t>
                </a:r>
                <a:r>
                  <a:rPr lang="en-US" sz="1600" kern="0" dirty="0">
                    <a:solidFill>
                      <a:schemeClr val="tx1"/>
                    </a:solidFill>
                  </a:rPr>
                  <a:t>but doesn’t fully utilize the interference-free PPDUs.</a:t>
                </a:r>
              </a:p>
              <a:p>
                <a:pPr>
                  <a:buFont typeface="Arial" panose="020B0604020202020204" pitchFamily="34" charset="0"/>
                  <a:buChar char="•"/>
                </a:pPr>
                <a:r>
                  <a:rPr lang="en-US" sz="2000" b="0" dirty="0">
                    <a:solidFill>
                      <a:schemeClr val="tx1"/>
                    </a:solidFill>
                  </a:rPr>
                  <a:t>Nearly flat regions and local maxima in the Goodput-vs-MCS plots may cause issues in the search for maximum goodput. </a:t>
                </a:r>
              </a:p>
              <a:p>
                <a:pPr>
                  <a:buFont typeface="Arial" panose="020B0604020202020204" pitchFamily="34" charset="0"/>
                  <a:buChar char="•"/>
                </a:pPr>
                <a:endParaRPr lang="en-US" sz="2000" b="0" kern="0" dirty="0">
                  <a:solidFill>
                    <a:schemeClr val="tx1"/>
                  </a:solidFill>
                </a:endParaRPr>
              </a:p>
            </p:txBody>
          </p:sp>
        </mc:Choice>
        <mc:Fallback xmlns="">
          <p:sp>
            <p:nvSpPr>
              <p:cNvPr id="8" name="Content Placeholder 2">
                <a:extLst>
                  <a:ext uri="{FF2B5EF4-FFF2-40B4-BE49-F238E27FC236}">
                    <a16:creationId xmlns:a16="http://schemas.microsoft.com/office/drawing/2014/main" id="{6E581F11-1734-40AD-A5C9-C85193A6CEA1}"/>
                  </a:ext>
                </a:extLst>
              </p:cNvPr>
              <p:cNvSpPr txBox="1">
                <a:spLocks noRot="1" noChangeAspect="1" noMove="1" noResize="1" noEditPoints="1" noAdjustHandles="1" noChangeArrowheads="1" noChangeShapeType="1" noTextEdit="1"/>
              </p:cNvSpPr>
              <p:nvPr/>
            </p:nvSpPr>
            <p:spPr bwMode="auto">
              <a:xfrm>
                <a:off x="374708" y="2362200"/>
                <a:ext cx="4349692" cy="3963987"/>
              </a:xfrm>
              <a:prstGeom prst="rect">
                <a:avLst/>
              </a:prstGeom>
              <a:blipFill>
                <a:blip r:embed="rId2"/>
                <a:stretch>
                  <a:fillRect l="-1120" r="-1681" b="-4154"/>
                </a:stretch>
              </a:blipFill>
              <a:ln w="9525">
                <a:noFill/>
                <a:round/>
                <a:headEnd/>
                <a:tailEnd/>
              </a:ln>
              <a:effectLst/>
            </p:spPr>
            <p:txBody>
              <a:bodyPr/>
              <a:lstStyle/>
              <a:p>
                <a:r>
                  <a:rPr lang="he-IL">
                    <a:noFill/>
                  </a:rPr>
                  <a:t> </a:t>
                </a:r>
              </a:p>
            </p:txBody>
          </p:sp>
        </mc:Fallback>
      </mc:AlternateContent>
      <mc:AlternateContent xmlns:mc="http://schemas.openxmlformats.org/markup-compatibility/2006">
        <mc:Choice xmlns:a14="http://schemas.microsoft.com/office/drawing/2010/main" Requires="a14">
          <p:sp>
            <p:nvSpPr>
              <p:cNvPr id="10" name="Content Placeholder 2">
                <a:extLst>
                  <a:ext uri="{FF2B5EF4-FFF2-40B4-BE49-F238E27FC236}">
                    <a16:creationId xmlns:a16="http://schemas.microsoft.com/office/drawing/2014/main" id="{36204C15-265C-42F9-A9E7-2610E61D6835}"/>
                  </a:ext>
                </a:extLst>
              </p:cNvPr>
              <p:cNvSpPr txBox="1">
                <a:spLocks/>
              </p:cNvSpPr>
              <p:nvPr/>
            </p:nvSpPr>
            <p:spPr bwMode="auto">
              <a:xfrm>
                <a:off x="381000" y="1249933"/>
                <a:ext cx="8305800" cy="134086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solidFill>
                      <a:schemeClr val="tx1"/>
                    </a:solidFill>
                  </a:rPr>
                  <a:t>At a certain MCS range, the PER-vs-MCS plots exhibit nearly flat regions with PER level of</a:t>
                </a:r>
                <a:r>
                  <a:rPr lang="en-US" sz="2000" dirty="0"/>
                  <a:t>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𝑃</m:t>
                        </m:r>
                      </m:e>
                      <m:sub>
                        <m:r>
                          <a:rPr lang="en-US" sz="2000" i="1">
                            <a:latin typeface="Cambria Math" panose="02040503050406030204" pitchFamily="18" charset="0"/>
                          </a:rPr>
                          <m:t>𝑖</m:t>
                        </m:r>
                      </m:sub>
                    </m:sSub>
                  </m:oMath>
                </a14:m>
                <a:r>
                  <a:rPr lang="en-US" sz="2000" b="0" dirty="0">
                    <a:solidFill>
                      <a:schemeClr val="tx1"/>
                    </a:solidFill>
                  </a:rPr>
                  <a:t> since in this region every interfered PPDU is lost.</a:t>
                </a:r>
              </a:p>
              <a:p>
                <a:pPr>
                  <a:buFont typeface="Arial" panose="020B0604020202020204" pitchFamily="34" charset="0"/>
                  <a:buChar char="•"/>
                </a:pPr>
                <a:r>
                  <a:rPr lang="en-US" sz="2000" b="0" kern="0" dirty="0">
                    <a:solidFill>
                      <a:schemeClr val="tx1"/>
                    </a:solidFill>
                  </a:rPr>
                  <a:t>LA experiences a bad tradeoff between maximizing goodput and minimizing PER which forces a penalty of either low goodput or high PER.</a:t>
                </a:r>
              </a:p>
              <a:p>
                <a:pPr>
                  <a:buFont typeface="Arial" panose="020B0604020202020204" pitchFamily="34" charset="0"/>
                  <a:buChar char="•"/>
                </a:pPr>
                <a:endParaRPr lang="en-US" sz="2000" b="0" kern="0" dirty="0">
                  <a:solidFill>
                    <a:schemeClr val="tx1"/>
                  </a:solidFill>
                </a:endParaRPr>
              </a:p>
            </p:txBody>
          </p:sp>
        </mc:Choice>
        <mc:Fallback>
          <p:sp>
            <p:nvSpPr>
              <p:cNvPr id="10" name="Content Placeholder 2">
                <a:extLst>
                  <a:ext uri="{FF2B5EF4-FFF2-40B4-BE49-F238E27FC236}">
                    <a16:creationId xmlns:a16="http://schemas.microsoft.com/office/drawing/2014/main" id="{36204C15-265C-42F9-A9E7-2610E61D6835}"/>
                  </a:ext>
                </a:extLst>
              </p:cNvPr>
              <p:cNvSpPr txBox="1">
                <a:spLocks noRot="1" noChangeAspect="1" noMove="1" noResize="1" noEditPoints="1" noAdjustHandles="1" noChangeArrowheads="1" noChangeShapeType="1" noTextEdit="1"/>
              </p:cNvSpPr>
              <p:nvPr/>
            </p:nvSpPr>
            <p:spPr bwMode="auto">
              <a:xfrm>
                <a:off x="381000" y="1249933"/>
                <a:ext cx="8305800" cy="1340867"/>
              </a:xfrm>
              <a:prstGeom prst="rect">
                <a:avLst/>
              </a:prstGeom>
              <a:blipFill>
                <a:blip r:embed="rId3"/>
                <a:stretch>
                  <a:fillRect l="-661" t="-2273" b="-11818"/>
                </a:stretch>
              </a:blipFill>
              <a:ln w="9525">
                <a:noFill/>
                <a:round/>
                <a:headEnd/>
                <a:tailEnd/>
              </a:ln>
              <a:effectLst/>
            </p:spPr>
            <p:txBody>
              <a:bodyPr/>
              <a:lstStyle/>
              <a:p>
                <a:r>
                  <a:rPr lang="he-IL">
                    <a:noFill/>
                  </a:rPr>
                  <a:t> </a:t>
                </a:r>
              </a:p>
            </p:txBody>
          </p:sp>
        </mc:Fallback>
      </mc:AlternateContent>
      <p:pic>
        <p:nvPicPr>
          <p:cNvPr id="13" name="Picture 12">
            <a:extLst>
              <a:ext uri="{FF2B5EF4-FFF2-40B4-BE49-F238E27FC236}">
                <a16:creationId xmlns:a16="http://schemas.microsoft.com/office/drawing/2014/main" id="{DF71DA6E-1C50-42DB-BE78-01CDB5C31645}"/>
              </a:ext>
            </a:extLst>
          </p:cNvPr>
          <p:cNvPicPr>
            <a:picLocks noChangeAspect="1"/>
          </p:cNvPicPr>
          <p:nvPr/>
        </p:nvPicPr>
        <p:blipFill>
          <a:blip r:embed="rId4"/>
          <a:stretch>
            <a:fillRect/>
          </a:stretch>
        </p:blipFill>
        <p:spPr>
          <a:xfrm>
            <a:off x="4414968" y="2549226"/>
            <a:ext cx="4932232" cy="3699174"/>
          </a:xfrm>
          <a:prstGeom prst="rect">
            <a:avLst/>
          </a:prstGeom>
        </p:spPr>
      </p:pic>
    </p:spTree>
    <p:extLst>
      <p:ext uri="{BB962C8B-B14F-4D97-AF65-F5344CB8AC3E}">
        <p14:creationId xmlns:p14="http://schemas.microsoft.com/office/powerpoint/2010/main" val="2958234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457200" y="381000"/>
            <a:ext cx="8229600" cy="1065213"/>
          </a:xfrm>
        </p:spPr>
        <p:txBody>
          <a:bodyPr/>
          <a:lstStyle/>
          <a:p>
            <a:r>
              <a:rPr lang="en-US" sz="2800" dirty="0"/>
              <a:t>Link Level results: IM applied</a:t>
            </a:r>
            <a:endParaRPr lang="en-US" sz="2800" dirty="0">
              <a:solidFill>
                <a:srgbClr val="FF0000"/>
              </a:solidFill>
            </a:endParaRPr>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dirty="0"/>
              <a:t>Rani Keren et al., Huawei</a:t>
            </a:r>
          </a:p>
        </p:txBody>
      </p:sp>
      <p:sp>
        <p:nvSpPr>
          <p:cNvPr id="9" name="Date Placeholder 3"/>
          <p:cNvSpPr>
            <a:spLocks noGrp="1"/>
          </p:cNvSpPr>
          <p:nvPr>
            <p:ph type="dt" idx="15"/>
          </p:nvPr>
        </p:nvSpPr>
        <p:spPr>
          <a:xfrm>
            <a:off x="696912" y="333375"/>
            <a:ext cx="2303451" cy="273050"/>
          </a:xfrm>
        </p:spPr>
        <p:txBody>
          <a:bodyPr/>
          <a:lstStyle/>
          <a:p>
            <a:r>
              <a:rPr lang="en-US"/>
              <a:t>May 2024</a:t>
            </a:r>
            <a:endParaRPr lang="en-GB" dirty="0"/>
          </a:p>
        </p:txBody>
      </p:sp>
      <mc:AlternateContent xmlns:mc="http://schemas.openxmlformats.org/markup-compatibility/2006" xmlns:a14="http://schemas.microsoft.com/office/drawing/2010/main">
        <mc:Choice Requires="a14">
          <p:sp>
            <p:nvSpPr>
              <p:cNvPr id="8" name="Content Placeholder 2">
                <a:extLst>
                  <a:ext uri="{FF2B5EF4-FFF2-40B4-BE49-F238E27FC236}">
                    <a16:creationId xmlns:a16="http://schemas.microsoft.com/office/drawing/2014/main" id="{145677EC-6ACB-46F8-A009-F2F0C5ED661D}"/>
                  </a:ext>
                </a:extLst>
              </p:cNvPr>
              <p:cNvSpPr txBox="1">
                <a:spLocks/>
              </p:cNvSpPr>
              <p:nvPr/>
            </p:nvSpPr>
            <p:spPr bwMode="auto">
              <a:xfrm>
                <a:off x="381000" y="1173733"/>
                <a:ext cx="8305800" cy="134086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solidFill>
                      <a:schemeClr val="tx1"/>
                    </a:solidFill>
                  </a:rPr>
                  <a:t>When IM scheme is applied, interference is mitigated and the LA experiences a well-behaved MCS search space similar to fixed channel conditions. This applies to all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𝑃</m:t>
                        </m:r>
                      </m:e>
                      <m:sub>
                        <m:r>
                          <a:rPr lang="en-US" sz="2000" i="1">
                            <a:latin typeface="Cambria Math" panose="02040503050406030204" pitchFamily="18" charset="0"/>
                          </a:rPr>
                          <m:t>𝑖</m:t>
                        </m:r>
                      </m:sub>
                    </m:sSub>
                  </m:oMath>
                </a14:m>
                <a:r>
                  <a:rPr lang="en-US" sz="2000" b="0" kern="0" dirty="0">
                    <a:solidFill>
                      <a:schemeClr val="tx1"/>
                    </a:solidFill>
                  </a:rPr>
                  <a:t>  cases.</a:t>
                </a:r>
              </a:p>
            </p:txBody>
          </p:sp>
        </mc:Choice>
        <mc:Fallback xmlns="">
          <p:sp>
            <p:nvSpPr>
              <p:cNvPr id="8" name="Content Placeholder 2">
                <a:extLst>
                  <a:ext uri="{FF2B5EF4-FFF2-40B4-BE49-F238E27FC236}">
                    <a16:creationId xmlns:a16="http://schemas.microsoft.com/office/drawing/2014/main" id="{145677EC-6ACB-46F8-A009-F2F0C5ED661D}"/>
                  </a:ext>
                </a:extLst>
              </p:cNvPr>
              <p:cNvSpPr txBox="1">
                <a:spLocks noRot="1" noChangeAspect="1" noMove="1" noResize="1" noEditPoints="1" noAdjustHandles="1" noChangeArrowheads="1" noChangeShapeType="1" noTextEdit="1"/>
              </p:cNvSpPr>
              <p:nvPr/>
            </p:nvSpPr>
            <p:spPr bwMode="auto">
              <a:xfrm>
                <a:off x="381000" y="1173733"/>
                <a:ext cx="8305800" cy="1340867"/>
              </a:xfrm>
              <a:prstGeom prst="rect">
                <a:avLst/>
              </a:prstGeom>
              <a:blipFill>
                <a:blip r:embed="rId2"/>
                <a:stretch>
                  <a:fillRect l="-661" t="-2727"/>
                </a:stretch>
              </a:blipFill>
              <a:ln w="9525">
                <a:noFill/>
                <a:round/>
                <a:headEnd/>
                <a:tailEnd/>
              </a:ln>
              <a:effectLst/>
            </p:spPr>
            <p:txBody>
              <a:bodyPr/>
              <a:lstStyle/>
              <a:p>
                <a:r>
                  <a:rPr lang="he-IL">
                    <a:noFill/>
                  </a:rPr>
                  <a:t> </a:t>
                </a:r>
              </a:p>
            </p:txBody>
          </p:sp>
        </mc:Fallback>
      </mc:AlternateContent>
      <p:sp>
        <p:nvSpPr>
          <p:cNvPr id="10" name="Content Placeholder 2">
            <a:extLst>
              <a:ext uri="{FF2B5EF4-FFF2-40B4-BE49-F238E27FC236}">
                <a16:creationId xmlns:a16="http://schemas.microsoft.com/office/drawing/2014/main" id="{B0ADBAF6-D662-4CE4-B596-DFEE13EC34DC}"/>
              </a:ext>
            </a:extLst>
          </p:cNvPr>
          <p:cNvSpPr txBox="1">
            <a:spLocks/>
          </p:cNvSpPr>
          <p:nvPr/>
        </p:nvSpPr>
        <p:spPr bwMode="auto">
          <a:xfrm>
            <a:off x="381000" y="2209800"/>
            <a:ext cx="4267200" cy="36607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solidFill>
                  <a:schemeClr val="tx1"/>
                </a:solidFill>
              </a:rPr>
              <a:t>Improved maximum goodputs</a:t>
            </a:r>
          </a:p>
          <a:p>
            <a:pPr lvl="1">
              <a:buFont typeface="Arial" panose="020B0604020202020204" pitchFamily="34" charset="0"/>
              <a:buChar char="•"/>
            </a:pPr>
            <a:r>
              <a:rPr lang="en-US" sz="1600" kern="0" dirty="0">
                <a:solidFill>
                  <a:schemeClr val="tx1"/>
                </a:solidFill>
              </a:rPr>
              <a:t>Detailed in following slides.</a:t>
            </a:r>
          </a:p>
          <a:p>
            <a:pPr>
              <a:buFont typeface="Arial" panose="020B0604020202020204" pitchFamily="34" charset="0"/>
              <a:buChar char="•"/>
            </a:pPr>
            <a:r>
              <a:rPr lang="en-US" sz="2000" b="0" kern="0" dirty="0">
                <a:solidFill>
                  <a:schemeClr val="tx1"/>
                </a:solidFill>
              </a:rPr>
              <a:t>PER-vs-MCS flat regions are eliminated. As a result, PER that corresponds to maximum goodput is relatively low.</a:t>
            </a:r>
          </a:p>
          <a:p>
            <a:pPr>
              <a:buFont typeface="Arial" panose="020B0604020202020204" pitchFamily="34" charset="0"/>
              <a:buChar char="•"/>
            </a:pPr>
            <a:r>
              <a:rPr lang="en-US" sz="2000" b="0" kern="0" dirty="0">
                <a:solidFill>
                  <a:schemeClr val="tx1"/>
                </a:solidFill>
              </a:rPr>
              <a:t>A good tradeoff between Goodput and PER allows achieving low PER (increased reliability) with low penalty in goodput.</a:t>
            </a:r>
            <a:endParaRPr lang="en-US" sz="1600" b="0" kern="0" dirty="0">
              <a:solidFill>
                <a:schemeClr val="tx1"/>
              </a:solidFill>
            </a:endParaRPr>
          </a:p>
          <a:p>
            <a:pPr>
              <a:buFont typeface="Arial" panose="020B0604020202020204" pitchFamily="34" charset="0"/>
              <a:buChar char="•"/>
            </a:pPr>
            <a:r>
              <a:rPr lang="en-US" sz="2000" b="0" kern="0" dirty="0">
                <a:solidFill>
                  <a:schemeClr val="tx1"/>
                </a:solidFill>
              </a:rPr>
              <a:t>Goodput-vs-MCS flat regions are eliminated, enabling efficient search for MCS that maximizes goodput.</a:t>
            </a:r>
          </a:p>
          <a:p>
            <a:pPr marL="0" indent="0"/>
            <a:endParaRPr lang="en-US" sz="2000" b="0" kern="0" dirty="0">
              <a:solidFill>
                <a:schemeClr val="tx1"/>
              </a:solidFill>
            </a:endParaRPr>
          </a:p>
          <a:p>
            <a:pPr>
              <a:buFont typeface="Arial" panose="020B0604020202020204" pitchFamily="34" charset="0"/>
              <a:buChar char="•"/>
            </a:pPr>
            <a:endParaRPr lang="en-US" sz="2000" b="0" kern="0" dirty="0">
              <a:solidFill>
                <a:schemeClr val="tx1"/>
              </a:solidFill>
            </a:endParaRPr>
          </a:p>
        </p:txBody>
      </p:sp>
      <p:pic>
        <p:nvPicPr>
          <p:cNvPr id="17" name="Picture 16">
            <a:extLst>
              <a:ext uri="{FF2B5EF4-FFF2-40B4-BE49-F238E27FC236}">
                <a16:creationId xmlns:a16="http://schemas.microsoft.com/office/drawing/2014/main" id="{E31022E6-AD31-4E1D-8624-F39F1EC3C565}"/>
              </a:ext>
            </a:extLst>
          </p:cNvPr>
          <p:cNvPicPr>
            <a:picLocks noChangeAspect="1"/>
          </p:cNvPicPr>
          <p:nvPr/>
        </p:nvPicPr>
        <p:blipFill>
          <a:blip r:embed="rId3"/>
          <a:stretch>
            <a:fillRect/>
          </a:stretch>
        </p:blipFill>
        <p:spPr>
          <a:xfrm>
            <a:off x="4191000" y="2183367"/>
            <a:ext cx="5137858" cy="3853394"/>
          </a:xfrm>
          <a:prstGeom prst="rect">
            <a:avLst/>
          </a:prstGeom>
        </p:spPr>
      </p:pic>
    </p:spTree>
    <p:extLst>
      <p:ext uri="{BB962C8B-B14F-4D97-AF65-F5344CB8AC3E}">
        <p14:creationId xmlns:p14="http://schemas.microsoft.com/office/powerpoint/2010/main" val="2485523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457200" y="382587"/>
            <a:ext cx="8229600" cy="1065213"/>
          </a:xfrm>
        </p:spPr>
        <p:txBody>
          <a:bodyPr/>
          <a:lstStyle/>
          <a:p>
            <a:r>
              <a:rPr lang="en-US" sz="2800" dirty="0"/>
              <a:t>IM enabled/disabled selection</a:t>
            </a:r>
            <a:endParaRPr lang="en-US" sz="2800" dirty="0">
              <a:solidFill>
                <a:srgbClr val="FF0000"/>
              </a:solidFill>
            </a:endParaRP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381000" y="1143001"/>
            <a:ext cx="8610600" cy="3200400"/>
          </a:xfrm>
        </p:spPr>
        <p:txBody>
          <a:bodyPr/>
          <a:lstStyle/>
          <a:p>
            <a:pPr marL="0" indent="0"/>
            <a:r>
              <a:rPr lang="en-US" sz="2200" b="0" dirty="0">
                <a:solidFill>
                  <a:schemeClr val="tx1"/>
                </a:solidFill>
              </a:rPr>
              <a:t>How is the selection between IM enabled and IM disabled carried out?</a:t>
            </a:r>
          </a:p>
          <a:p>
            <a:pPr>
              <a:buFont typeface="Arial" panose="020B0604020202020204" pitchFamily="34" charset="0"/>
              <a:buChar char="•"/>
            </a:pPr>
            <a:r>
              <a:rPr lang="en-US" b="0" dirty="0">
                <a:solidFill>
                  <a:schemeClr val="tx1"/>
                </a:solidFill>
              </a:rPr>
              <a:t>Adaptive approach:</a:t>
            </a:r>
          </a:p>
          <a:p>
            <a:pPr lvl="1">
              <a:buFont typeface="Arial" panose="020B0604020202020204" pitchFamily="34" charset="0"/>
              <a:buChar char="•"/>
            </a:pPr>
            <a:r>
              <a:rPr lang="en-US" sz="1800" dirty="0">
                <a:solidFill>
                  <a:schemeClr val="tx1"/>
                </a:solidFill>
              </a:rPr>
              <a:t>Refer to this selection as another dimension in the link adaptation TX parameters’ search space for goodput maximization along with: MCS, </a:t>
            </a:r>
            <a:r>
              <a:rPr lang="en-US" sz="1800" dirty="0" err="1">
                <a:solidFill>
                  <a:schemeClr val="tx1"/>
                </a:solidFill>
              </a:rPr>
              <a:t>Nss</a:t>
            </a:r>
            <a:r>
              <a:rPr lang="en-US" sz="1800" dirty="0">
                <a:solidFill>
                  <a:schemeClr val="tx1"/>
                </a:solidFill>
              </a:rPr>
              <a:t>, CP length, etc.</a:t>
            </a:r>
            <a:endParaRPr lang="en-US" sz="1800" b="0" dirty="0">
              <a:solidFill>
                <a:schemeClr val="tx1"/>
              </a:solidFill>
            </a:endParaRPr>
          </a:p>
          <a:p>
            <a:pPr lvl="2">
              <a:buFont typeface="Arial" panose="020B0604020202020204" pitchFamily="34" charset="0"/>
              <a:buChar char="•"/>
            </a:pPr>
            <a:r>
              <a:rPr lang="en-US" sz="1600" b="0" dirty="0">
                <a:solidFill>
                  <a:schemeClr val="tx1"/>
                </a:solidFill>
              </a:rPr>
              <a:t>Combine IM selection with the ACK guided trial-and-error based search. Example concepts:</a:t>
            </a:r>
          </a:p>
          <a:p>
            <a:pPr lvl="3">
              <a:buFont typeface="Arial" panose="020B0604020202020204" pitchFamily="34" charset="0"/>
              <a:buChar char="•"/>
            </a:pPr>
            <a:r>
              <a:rPr lang="en-US" sz="1400" dirty="0">
                <a:solidFill>
                  <a:schemeClr val="tx1"/>
                </a:solidFill>
              </a:rPr>
              <a:t>During IM disabled: Probe a higher MCS along with IM enabled.</a:t>
            </a:r>
          </a:p>
          <a:p>
            <a:pPr lvl="3">
              <a:buFont typeface="Arial" panose="020B0604020202020204" pitchFamily="34" charset="0"/>
              <a:buChar char="•"/>
            </a:pPr>
            <a:r>
              <a:rPr lang="en-US" sz="1400" b="0" dirty="0">
                <a:solidFill>
                  <a:schemeClr val="tx1"/>
                </a:solidFill>
              </a:rPr>
              <a:t>During IM enabled: Probe current MCS along with IM disabled.</a:t>
            </a:r>
          </a:p>
          <a:p>
            <a:pPr lvl="2">
              <a:buFont typeface="Arial" panose="020B0604020202020204" pitchFamily="34" charset="0"/>
              <a:buChar char="•"/>
            </a:pPr>
            <a:r>
              <a:rPr lang="en-US" sz="1600" dirty="0">
                <a:solidFill>
                  <a:schemeClr val="tx1"/>
                </a:solidFill>
              </a:rPr>
              <a:t>For trigger based uplink: The receiving AP can apply on-going and link independent monitoring of interference that can further serve the IM selection decision.</a:t>
            </a:r>
            <a:endParaRPr lang="en-US" sz="1600" b="0" dirty="0">
              <a:solidFill>
                <a:schemeClr val="tx1"/>
              </a:solidFill>
            </a:endParaRPr>
          </a:p>
          <a:p>
            <a:pPr lvl="1">
              <a:buFont typeface="Arial" panose="020B0604020202020204" pitchFamily="34" charset="0"/>
              <a:buChar char="•"/>
            </a:pPr>
            <a:endParaRPr lang="en-US" sz="1600" b="0" dirty="0">
              <a:solidFill>
                <a:schemeClr val="tx1"/>
              </a:solidFill>
            </a:endParaRPr>
          </a:p>
          <a:p>
            <a:pPr lvl="1">
              <a:buFont typeface="Arial" panose="020B0604020202020204" pitchFamily="34" charset="0"/>
              <a:buChar char="•"/>
            </a:pPr>
            <a:endParaRPr lang="en-US" sz="1600" b="0" dirty="0">
              <a:solidFill>
                <a:schemeClr val="tx1"/>
              </a:solidFill>
            </a:endParaRPr>
          </a:p>
          <a:p>
            <a:pPr lvl="1">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endParaRPr lang="en-US" sz="2000" b="0" dirty="0">
              <a:solidFill>
                <a:schemeClr val="tx1"/>
              </a:solidFill>
            </a:endParaRPr>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dirty="0"/>
              <a:t>Rani Keren et al., Huawei</a:t>
            </a:r>
          </a:p>
        </p:txBody>
      </p:sp>
      <p:sp>
        <p:nvSpPr>
          <p:cNvPr id="9" name="Date Placeholder 3"/>
          <p:cNvSpPr>
            <a:spLocks noGrp="1"/>
          </p:cNvSpPr>
          <p:nvPr>
            <p:ph type="dt" idx="15"/>
          </p:nvPr>
        </p:nvSpPr>
        <p:spPr>
          <a:xfrm>
            <a:off x="696912" y="333375"/>
            <a:ext cx="2303451" cy="273050"/>
          </a:xfrm>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B82768-9A86-46D8-946B-7D215D7882AB}"/>
              </a:ext>
            </a:extLst>
          </p:cNvPr>
          <p:cNvSpPr txBox="1">
            <a:spLocks/>
          </p:cNvSpPr>
          <p:nvPr/>
        </p:nvSpPr>
        <p:spPr bwMode="auto">
          <a:xfrm>
            <a:off x="378903" y="4343400"/>
            <a:ext cx="4193097" cy="1371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kern="0" dirty="0">
                <a:solidFill>
                  <a:schemeClr val="tx1"/>
                </a:solidFill>
              </a:rPr>
              <a:t>Fixed approach:</a:t>
            </a:r>
          </a:p>
          <a:p>
            <a:pPr lvl="1">
              <a:buFont typeface="Arial" panose="020B0604020202020204" pitchFamily="34" charset="0"/>
              <a:buChar char="•"/>
            </a:pPr>
            <a:r>
              <a:rPr lang="en-US" sz="1800" kern="0" dirty="0">
                <a:solidFill>
                  <a:schemeClr val="tx1"/>
                </a:solidFill>
              </a:rPr>
              <a:t>If link reliability is more important than utilizing maximum throughput, IM enabled can be applied as a fixed configuration.</a:t>
            </a:r>
            <a:endParaRPr lang="en-US" sz="1600" kern="0" dirty="0">
              <a:solidFill>
                <a:schemeClr val="tx1"/>
              </a:solidFill>
            </a:endParaRPr>
          </a:p>
          <a:p>
            <a:pPr lvl="1">
              <a:buFont typeface="Arial" panose="020B0604020202020204" pitchFamily="34" charset="0"/>
              <a:buChar char="•"/>
            </a:pPr>
            <a:endParaRPr lang="en-US" sz="1600" kern="0" dirty="0">
              <a:solidFill>
                <a:schemeClr val="tx1"/>
              </a:solidFill>
            </a:endParaRPr>
          </a:p>
          <a:p>
            <a:pPr lvl="1">
              <a:buFont typeface="Arial" panose="020B0604020202020204" pitchFamily="34" charset="0"/>
              <a:buChar char="•"/>
            </a:pPr>
            <a:endParaRPr lang="en-US" sz="1600" kern="0" dirty="0">
              <a:solidFill>
                <a:schemeClr val="tx1"/>
              </a:solidFill>
            </a:endParaRPr>
          </a:p>
          <a:p>
            <a:pPr lvl="1">
              <a:buFont typeface="Arial" panose="020B0604020202020204" pitchFamily="34" charset="0"/>
              <a:buChar char="•"/>
            </a:pPr>
            <a:endParaRPr lang="en-US" sz="1600" kern="0" dirty="0">
              <a:solidFill>
                <a:schemeClr val="tx1"/>
              </a:solidFill>
            </a:endParaRPr>
          </a:p>
          <a:p>
            <a:pPr>
              <a:buFont typeface="Arial" panose="020B0604020202020204" pitchFamily="34" charset="0"/>
              <a:buChar char="•"/>
            </a:pPr>
            <a:endParaRPr lang="en-US" sz="2000" b="0" kern="0" dirty="0">
              <a:solidFill>
                <a:schemeClr val="tx1"/>
              </a:solidFill>
            </a:endParaRPr>
          </a:p>
        </p:txBody>
      </p:sp>
      <p:pic>
        <p:nvPicPr>
          <p:cNvPr id="12" name="Picture 11">
            <a:extLst>
              <a:ext uri="{FF2B5EF4-FFF2-40B4-BE49-F238E27FC236}">
                <a16:creationId xmlns:a16="http://schemas.microsoft.com/office/drawing/2014/main" id="{8B5638A1-4C4C-4FAE-8703-9E8E56BCE2D1}"/>
              </a:ext>
            </a:extLst>
          </p:cNvPr>
          <p:cNvPicPr>
            <a:picLocks noChangeAspect="1"/>
          </p:cNvPicPr>
          <p:nvPr/>
        </p:nvPicPr>
        <p:blipFill>
          <a:blip r:embed="rId2"/>
          <a:stretch>
            <a:fillRect/>
          </a:stretch>
        </p:blipFill>
        <p:spPr>
          <a:xfrm>
            <a:off x="4636570" y="4343400"/>
            <a:ext cx="3850094" cy="2169370"/>
          </a:xfrm>
          <a:prstGeom prst="rect">
            <a:avLst/>
          </a:prstGeom>
        </p:spPr>
      </p:pic>
    </p:spTree>
    <p:extLst>
      <p:ext uri="{BB962C8B-B14F-4D97-AF65-F5344CB8AC3E}">
        <p14:creationId xmlns:p14="http://schemas.microsoft.com/office/powerpoint/2010/main" val="226850281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204038</TotalTime>
  <Words>1830</Words>
  <Application>Microsoft Office PowerPoint</Application>
  <PresentationFormat>On-screen Show (4:3)</PresentationFormat>
  <Paragraphs>492</Paragraphs>
  <Slides>14</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MS Gothic</vt:lpstr>
      <vt:lpstr>Arial</vt:lpstr>
      <vt:lpstr>Arial Unicode MS</vt:lpstr>
      <vt:lpstr>Calibri</vt:lpstr>
      <vt:lpstr>Cambria Math</vt:lpstr>
      <vt:lpstr>Times New Roman</vt:lpstr>
      <vt:lpstr>Office Theme</vt:lpstr>
      <vt:lpstr>Document</vt:lpstr>
      <vt:lpstr>Interference Mitigation for Improved Reliability – Link Adaptation Perspective</vt:lpstr>
      <vt:lpstr>Introduction</vt:lpstr>
      <vt:lpstr>Recap: Interference Mitigation PHY level results</vt:lpstr>
      <vt:lpstr>Link Adaptation Perspective</vt:lpstr>
      <vt:lpstr>Random interference activity modeling (1)</vt:lpstr>
      <vt:lpstr>Random interference activity modeling (2)</vt:lpstr>
      <vt:lpstr>Link Level results: IM not applied</vt:lpstr>
      <vt:lpstr>Link Level results: IM applied</vt:lpstr>
      <vt:lpstr>IM enabled/disabled selection</vt:lpstr>
      <vt:lpstr>Results summary table (No PER limit)</vt:lpstr>
      <vt:lpstr>Results summary table with PER limit (1)</vt:lpstr>
      <vt:lpstr>Results summary table with PER limit (2)</vt:lpstr>
      <vt:lpstr>Summary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shimi.shilo@huawei.com</dc:creator>
  <cp:lastModifiedBy>Rani Keren</cp:lastModifiedBy>
  <cp:revision>1898</cp:revision>
  <cp:lastPrinted>1601-01-01T00:00:00Z</cp:lastPrinted>
  <dcterms:created xsi:type="dcterms:W3CDTF">2017-01-26T15:28:16Z</dcterms:created>
  <dcterms:modified xsi:type="dcterms:W3CDTF">2024-05-15T07:45:33Z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_2015_ms_pID_725343">
    <vt:lpwstr>(3)4lxmxg3Vm2ftHMKJHZCkSUrq4ZZJiYuI9H4COXKlH9b6Uj42saQ+ed/t+GFTYfNOdau2wYse
eTeU2YgmXSL1vYVL0BBQjtSv5+dJdOfhuGS88c4yKVTtp5llJbOQeDcxM7uLIzIRelikJUZN
kIA+WkXydb8cNOaxKc9ZrYKCNsDAnVNsH4tVbBGgVS8I4n2zw0jY7a+yh8E5sKySiXhWljF8
KgJGFb/79D9JsJJQL7</vt:lpwstr>
  </property>
  <property fmtid="{D5CDD505-2E9C-101B-9397-08002B2CF9AE}" pid="7" name="_2015_ms_pID_7253431">
    <vt:lpwstr>zal+WBgjPSCo76wI6jWtWKsrSCqIfehTGtKmHhWMA1Vk3nN5hxf26+
A+cXFdNK1DNWm9kxtNLSGxmh0YUHj0ACOFzU/Oz6/OTwj/iVb+EFpucQv0tdDLnnoBc8O03G
zEOmaC1cMwSlo1cAEN0/OUU8Trpd6nUK8UiiYjTXQykCQHeOFr/JPNB4A4XJw+aWpRcj/DuN
Jkasj2V6dBB412c9SotRV0hnGrv1nbnHIgcK</vt:lpwstr>
  </property>
  <property fmtid="{D5CDD505-2E9C-101B-9397-08002B2CF9AE}" pid="8" name="_2015_ms_pID_7253432">
    <vt:lpwstr>Zw==</vt:lpwstr>
  </property>
</Properties>
</file>