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63" r:id="rId4"/>
    <p:sldId id="664" r:id="rId5"/>
    <p:sldId id="666" r:id="rId6"/>
    <p:sldId id="667" r:id="rId7"/>
    <p:sldId id="668"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0613" autoAdjust="0"/>
  </p:normalViewPr>
  <p:slideViewPr>
    <p:cSldViewPr>
      <p:cViewPr varScale="1">
        <p:scale>
          <a:sx n="75" d="100"/>
          <a:sy n="75" d="100"/>
        </p:scale>
        <p:origin x="1834" y="43"/>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a:t>As</a:t>
            </a:r>
            <a:r>
              <a:rPr lang="zh-CN" altLang="en-US" dirty="0"/>
              <a:t> </a:t>
            </a:r>
            <a:r>
              <a:rPr lang="en-US" altLang="zh-CN" dirty="0"/>
              <a:t>a</a:t>
            </a:r>
            <a:r>
              <a:rPr lang="zh-CN" altLang="en-US" dirty="0"/>
              <a:t> </a:t>
            </a:r>
            <a:r>
              <a:rPr lang="en-US" altLang="zh-CN" dirty="0"/>
              <a:t>reference</a:t>
            </a: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629336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4</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sz="1200" b="1" i="0" u="none" strike="noStrike" kern="1200" baseline="0" dirty="0">
                <a:solidFill>
                  <a:schemeClr val="tx1"/>
                </a:solidFill>
                <a:latin typeface="Times New Roman" panose="02020603050405020304" pitchFamily="18" charset="0"/>
                <a:ea typeface="MS PGothic" panose="020B0600070205080204" pitchFamily="34" charset="-128"/>
                <a:cs typeface="MS PGothic" panose="020B0600070205080204" pitchFamily="34" charset="-128"/>
              </a:rPr>
              <a:t>multi-link device: </a:t>
            </a:r>
            <a:r>
              <a:rPr lang="en-US" altLang="zh-CN" sz="1200" b="0" i="0" u="none" strike="noStrike" kern="1200" baseline="0" dirty="0">
                <a:solidFill>
                  <a:schemeClr val="tx1"/>
                </a:solidFill>
                <a:latin typeface="Times New Roman" panose="02020603050405020304" pitchFamily="18" charset="0"/>
                <a:ea typeface="MS PGothic" panose="020B0600070205080204" pitchFamily="34" charset="-128"/>
                <a:cs typeface="MS PGothic" panose="020B0600070205080204" pitchFamily="34" charset="-128"/>
              </a:rPr>
              <a:t>[MLD] A logical entity that is capable of supporting more than one affiliated station (STA) and can operate using one or more affiliated STAs, and that presents one medium access control (MAC) data service and a single MAC service access point (MAC SAP) to the logical link control (LLC) sublayer.</a:t>
            </a:r>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818948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87649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a:t>
            </a:r>
            <a:r>
              <a:rPr lang="en-US" altLang="zh-CN" sz="1800" b="1" dirty="0"/>
              <a:t>887</a:t>
            </a:r>
            <a:r>
              <a:rPr lang="en-US" altLang="en-US" sz="1800" b="1" dirty="0"/>
              <a:t>r</a:t>
            </a:r>
            <a:r>
              <a:rPr lang="en-US" altLang="zh-CN" sz="1800" b="1" dirty="0"/>
              <a:t>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4/11-24-0385-01-00bn-discussion-on-11bn-relay-operation.pptx" TargetMode="External"/><Relationship Id="rId3" Type="http://schemas.openxmlformats.org/officeDocument/2006/relationships/hyperlink" Target="https://mentor.ieee.org/802.11/dcn/24/11-24-0235-14-00bn-tgbn-mar-2024-meeting-agenda.pptx" TargetMode="External"/><Relationship Id="rId7" Type="http://schemas.openxmlformats.org/officeDocument/2006/relationships/hyperlink" Target="https://mentor.ieee.org/802.11/dcn/24/11-24-0074-01-00bn-relay-operation-follow-up.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0-02-00bn-relay-for-11bn.pptx" TargetMode="External"/><Relationship Id="rId5" Type="http://schemas.openxmlformats.org/officeDocument/2006/relationships/hyperlink" Target="https://mentor.ieee.org/802.11/dcn/22/11-22-1908-01-0uhr-uhr-rate-vs-range-enhancement-with-relay.pptx" TargetMode="External"/><Relationship Id="rId4" Type="http://schemas.openxmlformats.org/officeDocument/2006/relationships/hyperlink" Target="https://www.wi-fi.org/zh-hans/discover-wi-fi/wi-fi-easymesh" TargetMode="External"/><Relationship Id="rId9" Type="http://schemas.openxmlformats.org/officeDocument/2006/relationships/hyperlink" Target="https://mentor.ieee.org/802.11/dcn/23/11-23-1387-01-0uhr-txop-sharing-extensions-for-xr-use-case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GB" altLang="zh-CN" dirty="0">
                <a:latin typeface="Arial" panose="020B0604020202020204" pitchFamily="34" charset="0"/>
                <a:cs typeface="Arial" panose="020B0604020202020204" pitchFamily="34" charset="0"/>
              </a:rPr>
              <a:t>Consideration on Relay operation for 11bn</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2024-06-17</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125527358"/>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18781" cy="3785652"/>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 Do you support to specify a relay mechanism in 11bn?</a:t>
            </a:r>
            <a:endParaRPr lang="zh-CN" altLang="zh-CN" sz="1600" b="1" dirty="0">
              <a:solidFill>
                <a:schemeClr val="tx2"/>
              </a:solidFill>
            </a:endParaRPr>
          </a:p>
          <a:p>
            <a:pPr marL="342900" indent="-342900" algn="just">
              <a:buFont typeface="Wingdings" panose="05000000000000000000" pitchFamily="2" charset="2"/>
              <a:buChar char="Ø"/>
            </a:pPr>
            <a:endParaRPr lang="en-US" altLang="zh-CN" sz="1600" b="1" dirty="0"/>
          </a:p>
          <a:p>
            <a:pPr marL="342900" indent="-342900" algn="just">
              <a:buFont typeface="Wingdings" panose="05000000000000000000" pitchFamily="2" charset="2"/>
              <a:buChar char="Ø"/>
            </a:pPr>
            <a:r>
              <a:rPr lang="en-US" altLang="zh-CN" sz="1600" b="1" dirty="0"/>
              <a:t>A relay device forwards frames between an AP and a non-AP STA.</a:t>
            </a:r>
          </a:p>
          <a:p>
            <a:pPr marL="342900" indent="-342900" algn="just">
              <a:buFont typeface="Arial" panose="020B0604020202020204" pitchFamily="34" charset="0"/>
              <a:buChar char="•"/>
            </a:pPr>
            <a:r>
              <a:rPr lang="en-US" altLang="zh-CN" sz="1600" dirty="0"/>
              <a:t>The relay device is a logical entity that is capable of supporting </a:t>
            </a:r>
            <a:r>
              <a:rPr lang="en-US" altLang="zh-CN" sz="1600" dirty="0">
                <a:cs typeface="MS PGothic" panose="020B0600070205080204" pitchFamily="34" charset="-128"/>
              </a:rPr>
              <a:t>more than one STA</a:t>
            </a:r>
            <a:endParaRPr lang="en-US" altLang="zh-CN" sz="1600" dirty="0"/>
          </a:p>
          <a:p>
            <a:pPr marL="342900" indent="-342900" algn="just">
              <a:buFont typeface="Arial" panose="020B0604020202020204" pitchFamily="34" charset="0"/>
              <a:buChar char="•"/>
            </a:pPr>
            <a:r>
              <a:rPr lang="en-US" altLang="zh-CN" sz="1600" dirty="0"/>
              <a:t>STAs affiliated with the relay device include an relay AP and an relay STA</a:t>
            </a:r>
          </a:p>
          <a:p>
            <a:pPr marL="342900" indent="-342900" algn="just">
              <a:buFont typeface="Arial" panose="020B0604020202020204" pitchFamily="34" charset="0"/>
              <a:buChar char="•"/>
            </a:pPr>
            <a:r>
              <a:rPr lang="en-US" altLang="zh-CN" sz="1600" dirty="0"/>
              <a:t>The</a:t>
            </a:r>
            <a:r>
              <a:rPr lang="zh-CN" altLang="en-US" sz="1600" dirty="0"/>
              <a:t> </a:t>
            </a:r>
            <a:r>
              <a:rPr lang="en-US" altLang="zh-CN" sz="1600" dirty="0"/>
              <a:t>operating</a:t>
            </a:r>
            <a:r>
              <a:rPr lang="zh-CN" altLang="en-US" sz="1600" dirty="0"/>
              <a:t> </a:t>
            </a:r>
            <a:r>
              <a:rPr lang="en-US" altLang="zh-CN" sz="1600" dirty="0"/>
              <a:t>channel(s) of the relay AP is within the operating channel(s) of the AP with which the relay STA is associated</a:t>
            </a:r>
          </a:p>
          <a:p>
            <a:pPr marL="342900" indent="-342900" algn="just">
              <a:buFont typeface="Wingdings" panose="05000000000000000000" pitchFamily="2" charset="2"/>
              <a:buChar char="Ø"/>
            </a:pPr>
            <a:r>
              <a:rPr lang="en-US" altLang="zh-CN" sz="1600" b="1" dirty="0"/>
              <a:t>Trigger-based TXOP sharing is supported by the relay device between the AP and non-AP STA</a:t>
            </a:r>
          </a:p>
          <a:p>
            <a:pPr marL="342900" indent="-342900" algn="just">
              <a:buFont typeface="Arial" panose="020B0604020202020204" pitchFamily="34" charset="0"/>
              <a:buChar char="•"/>
            </a:pPr>
            <a:r>
              <a:rPr lang="en-US" altLang="zh-CN" sz="1600" dirty="0"/>
              <a:t>Relay architecture is TBD</a:t>
            </a:r>
          </a:p>
          <a:p>
            <a:pPr marL="342900" indent="-342900" algn="just">
              <a:buFont typeface="Arial" panose="020B0604020202020204" pitchFamily="34" charset="0"/>
              <a:buChar char="•"/>
            </a:pPr>
            <a:r>
              <a:rPr lang="en-US" altLang="zh-CN" sz="1600" dirty="0"/>
              <a:t>Trigger-based TXOP sharing procedure is TBD.</a:t>
            </a:r>
          </a:p>
          <a:p>
            <a:pPr marL="342900" indent="-342900" algn="just">
              <a:buFont typeface="Arial" panose="020B0604020202020204" pitchFamily="34" charset="0"/>
              <a:buChar char="•"/>
            </a:pPr>
            <a:endParaRPr lang="en-US"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600" dirty="0"/>
              <a:t>UHR takes </a:t>
            </a:r>
            <a:r>
              <a:rPr lang="en-US" altLang="zh-CN" sz="1600" dirty="0"/>
              <a:t>enhancement of WLAN reliability as a</a:t>
            </a:r>
            <a:r>
              <a:rPr lang="zh-CN" altLang="en-US" sz="1600" dirty="0"/>
              <a:t> </a:t>
            </a:r>
            <a:r>
              <a:rPr lang="en-GB" altLang="zh-CN" sz="1600" dirty="0"/>
              <a:t>main </a:t>
            </a:r>
            <a:r>
              <a:rPr lang="en-US" altLang="zh-CN" sz="1600" dirty="0"/>
              <a:t>Objective[1]</a:t>
            </a:r>
          </a:p>
          <a:p>
            <a:pPr indent="285750" algn="just">
              <a:buFont typeface="Wingdings" panose="05000000000000000000" pitchFamily="2" charset="2"/>
              <a:buChar char="Ø"/>
            </a:pPr>
            <a:r>
              <a:rPr lang="en-US" altLang="zh-CN" sz="1600" b="0" kern="1200" dirty="0"/>
              <a:t>improving efficient use of the medium</a:t>
            </a:r>
          </a:p>
          <a:p>
            <a:pPr indent="285750" algn="just">
              <a:buFont typeface="Wingdings" panose="05000000000000000000" pitchFamily="2" charset="2"/>
              <a:buChar char="Ø"/>
            </a:pPr>
            <a:r>
              <a:rPr lang="en-US" altLang="zh-CN" sz="1600" b="0" kern="1200" dirty="0"/>
              <a:t>increasing throughput at different SINR levels (Rate-vs-Range)</a:t>
            </a:r>
          </a:p>
          <a:p>
            <a:pPr indent="285750" algn="just">
              <a:buFont typeface="Wingdings" panose="05000000000000000000" pitchFamily="2" charset="2"/>
              <a:buChar char="Ø"/>
            </a:pPr>
            <a:r>
              <a:rPr lang="en-US" altLang="zh-CN" sz="1600" b="0" kern="1200" dirty="0"/>
              <a:t>improving the tail of the latency distribution and jitter</a:t>
            </a:r>
          </a:p>
          <a:p>
            <a:pPr indent="285750" algn="just">
              <a:buFont typeface="Wingdings" panose="05000000000000000000" pitchFamily="2" charset="2"/>
              <a:buChar char="Ø"/>
            </a:pPr>
            <a:endParaRPr lang="en-US" altLang="zh-CN" sz="1600" dirty="0"/>
          </a:p>
          <a:p>
            <a:pPr>
              <a:buFont typeface="Wingdings" panose="05000000000000000000" pitchFamily="2" charset="2"/>
              <a:buChar char="p"/>
            </a:pPr>
            <a:r>
              <a:rPr lang="en-US" altLang="zh-CN" sz="1600" dirty="0"/>
              <a:t>The relay operation has been proposed in 11bn to improve </a:t>
            </a:r>
            <a:r>
              <a:rPr lang="en-US" altLang="ko-KR" sz="1600" dirty="0"/>
              <a:t>RvR (Rate-vs-Range) for </a:t>
            </a:r>
            <a:r>
              <a:rPr lang="en-US" altLang="zh-CN" sz="1600" dirty="0"/>
              <a:t>increasing throughput and </a:t>
            </a:r>
            <a:r>
              <a:rPr lang="en-US" altLang="ko-KR" sz="1600" dirty="0"/>
              <a:t>range extension  in a large number of contributions [2], but during the discussion members has some concerns on the scenario that remains to be resolved by a new relay operation and the benefits from it .</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further analyzes the suitable scenarios for a new relay operation mainly from the dimensions of reducing latency and improving efficient use of the medium, and proposes candidate key functions for the new relay operation to be considered .</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DDA8D-8038-44A2-85C2-4A8FF1B2B45A}"/>
              </a:ext>
            </a:extLst>
          </p:cNvPr>
          <p:cNvSpPr>
            <a:spLocks noGrp="1"/>
          </p:cNvSpPr>
          <p:nvPr>
            <p:ph type="title"/>
          </p:nvPr>
        </p:nvSpPr>
        <p:spPr/>
        <p:txBody>
          <a:bodyPr/>
          <a:lstStyle/>
          <a:p>
            <a:r>
              <a:rPr lang="en-US" altLang="zh-CN" dirty="0"/>
              <a:t>Recap: Current Relay operation for Wi-Fi</a:t>
            </a:r>
            <a:endParaRPr lang="zh-CN" altLang="en-US" dirty="0"/>
          </a:p>
        </p:txBody>
      </p:sp>
      <p:sp>
        <p:nvSpPr>
          <p:cNvPr id="3" name="内容占位符 2">
            <a:extLst>
              <a:ext uri="{FF2B5EF4-FFF2-40B4-BE49-F238E27FC236}">
                <a16:creationId xmlns:a16="http://schemas.microsoft.com/office/drawing/2014/main" id="{D5AB7482-3F15-4C2F-B925-5571FA17228A}"/>
              </a:ext>
            </a:extLst>
          </p:cNvPr>
          <p:cNvSpPr>
            <a:spLocks noGrp="1"/>
          </p:cNvSpPr>
          <p:nvPr>
            <p:ph idx="1"/>
          </p:nvPr>
        </p:nvSpPr>
        <p:spPr>
          <a:xfrm>
            <a:off x="381000" y="1523999"/>
            <a:ext cx="5105400" cy="5134294"/>
          </a:xfrm>
        </p:spPr>
        <p:txBody>
          <a:bodyPr/>
          <a:lstStyle/>
          <a:p>
            <a:pPr>
              <a:buFont typeface="Wingdings" panose="05000000000000000000" pitchFamily="2" charset="2"/>
              <a:buChar char="p"/>
            </a:pPr>
            <a:r>
              <a:rPr lang="en-US" altLang="zh-CN" sz="1800" dirty="0"/>
              <a:t>S1G relay operation [3]</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Wi-Fi Easy mesh [4]</a:t>
            </a:r>
          </a:p>
          <a:p>
            <a:pPr marL="285750" indent="-285750" algn="just">
              <a:spcBef>
                <a:spcPts val="0"/>
              </a:spcBef>
              <a:spcAft>
                <a:spcPts val="0"/>
              </a:spcAft>
              <a:buFont typeface="Wingdings" panose="05000000000000000000" pitchFamily="2" charset="2"/>
              <a:buChar char="Ø"/>
            </a:pPr>
            <a:r>
              <a:rPr lang="en-US" altLang="zh-CN" sz="1400" kern="1200" dirty="0">
                <a:latin typeface="Times New Roman" panose="02020603050405020304" pitchFamily="18" charset="0"/>
                <a:cs typeface="+mn-cs"/>
              </a:rPr>
              <a:t>defines the mechanism to route traffic between Wi-Fi access points within the Multi-AP network. </a:t>
            </a:r>
          </a:p>
          <a:p>
            <a:r>
              <a:rPr lang="en-US" altLang="zh-CN" sz="1400" b="0" dirty="0"/>
              <a:t>Multi-AP network consists of two types of logical entities:</a:t>
            </a:r>
          </a:p>
          <a:p>
            <a:pPr marL="0" indent="269875">
              <a:buFont typeface="Wingdings" panose="05000000000000000000" pitchFamily="2" charset="2"/>
              <a:buChar char="ü"/>
            </a:pPr>
            <a:r>
              <a:rPr lang="en-US" altLang="zh-CN" sz="1400" b="0" dirty="0"/>
              <a:t>Multi-AP Controller: implements logic for controlling the fronthaul APs and backhaul links</a:t>
            </a:r>
          </a:p>
          <a:p>
            <a:pPr marL="0" indent="269875">
              <a:buFont typeface="Wingdings" panose="05000000000000000000" pitchFamily="2" charset="2"/>
              <a:buChar char="ü"/>
            </a:pPr>
            <a:r>
              <a:rPr lang="en-US" altLang="zh-CN" sz="1400" b="0" dirty="0"/>
              <a:t>Multi-AP Agent: executes the commands received from   the Multi-AP Controller, and reports measurements and capabilities data</a:t>
            </a:r>
          </a:p>
          <a:p>
            <a:pPr marL="285750" indent="-285750" algn="just">
              <a:spcBef>
                <a:spcPts val="0"/>
              </a:spcBef>
              <a:spcAft>
                <a:spcPts val="0"/>
              </a:spcAft>
              <a:buFont typeface="Wingdings" panose="05000000000000000000" pitchFamily="2" charset="2"/>
              <a:buChar char="Ø"/>
            </a:pPr>
            <a:r>
              <a:rPr lang="en-US" altLang="zh-CN" sz="1400" kern="1200" dirty="0">
                <a:solidFill>
                  <a:srgbClr val="FF0000"/>
                </a:solidFill>
                <a:latin typeface="Times New Roman" panose="02020603050405020304" pitchFamily="18" charset="0"/>
                <a:cs typeface="+mn-cs"/>
              </a:rPr>
              <a:t>TXOP sharing for relay operation is not covered.</a:t>
            </a:r>
          </a:p>
          <a:p>
            <a:pPr marL="0" indent="269875">
              <a:buFont typeface="Wingdings" panose="05000000000000000000" pitchFamily="2" charset="2"/>
              <a:buChar char="ü"/>
            </a:pPr>
            <a:endParaRPr lang="en-US" altLang="zh-CN" sz="1400" b="0" dirty="0"/>
          </a:p>
        </p:txBody>
      </p:sp>
      <p:sp>
        <p:nvSpPr>
          <p:cNvPr id="4" name="页脚占位符 3">
            <a:extLst>
              <a:ext uri="{FF2B5EF4-FFF2-40B4-BE49-F238E27FC236}">
                <a16:creationId xmlns:a16="http://schemas.microsoft.com/office/drawing/2014/main" id="{FD761986-3BC0-48A6-9F55-4A82A40B572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189C36E-37C6-478A-B353-CE5A33A99ED0}"/>
              </a:ext>
            </a:extLst>
          </p:cNvPr>
          <p:cNvSpPr>
            <a:spLocks noGrp="1"/>
          </p:cNvSpPr>
          <p:nvPr>
            <p:ph type="sldNum" sz="quarter" idx="12"/>
          </p:nvPr>
        </p:nvSpPr>
        <p:spPr>
          <a:xfrm>
            <a:off x="4344988" y="6523038"/>
            <a:ext cx="530225" cy="182562"/>
          </a:xfrm>
        </p:spPr>
        <p:txBody>
          <a:bodyPr/>
          <a:lstStyle/>
          <a:p>
            <a:r>
              <a:rPr lang="en-US" altLang="en-US" dirty="0"/>
              <a:t>Slide </a:t>
            </a:r>
            <a:fld id="{0FF88134-36A3-492E-B6B5-2F4703E76746}" type="slidenum">
              <a:rPr lang="en-US" altLang="en-US" smtClean="0"/>
              <a:t>3</a:t>
            </a:fld>
            <a:endParaRPr lang="en-US" altLang="en-US" dirty="0"/>
          </a:p>
        </p:txBody>
      </p:sp>
      <p:pic>
        <p:nvPicPr>
          <p:cNvPr id="6" name="图片 5">
            <a:extLst>
              <a:ext uri="{FF2B5EF4-FFF2-40B4-BE49-F238E27FC236}">
                <a16:creationId xmlns:a16="http://schemas.microsoft.com/office/drawing/2014/main" id="{D0C0F9A6-34F1-45C9-B074-65AA692BEB07}"/>
              </a:ext>
            </a:extLst>
          </p:cNvPr>
          <p:cNvPicPr>
            <a:picLocks noChangeAspect="1"/>
          </p:cNvPicPr>
          <p:nvPr/>
        </p:nvPicPr>
        <p:blipFill>
          <a:blip r:embed="rId3"/>
          <a:stretch>
            <a:fillRect/>
          </a:stretch>
        </p:blipFill>
        <p:spPr>
          <a:xfrm>
            <a:off x="5380759" y="1524000"/>
            <a:ext cx="3627691" cy="2533960"/>
          </a:xfrm>
          <a:prstGeom prst="rect">
            <a:avLst/>
          </a:prstGeom>
        </p:spPr>
      </p:pic>
      <p:sp>
        <p:nvSpPr>
          <p:cNvPr id="7" name="文本框 6">
            <a:extLst>
              <a:ext uri="{FF2B5EF4-FFF2-40B4-BE49-F238E27FC236}">
                <a16:creationId xmlns:a16="http://schemas.microsoft.com/office/drawing/2014/main" id="{D3BAF93A-39F2-446D-BDEB-39A36929CF13}"/>
              </a:ext>
            </a:extLst>
          </p:cNvPr>
          <p:cNvSpPr txBox="1"/>
          <p:nvPr/>
        </p:nvSpPr>
        <p:spPr>
          <a:xfrm>
            <a:off x="381000" y="1828800"/>
            <a:ext cx="5105400" cy="2246769"/>
          </a:xfrm>
          <a:prstGeom prst="rect">
            <a:avLst/>
          </a:prstGeom>
          <a:noFill/>
        </p:spPr>
        <p:txBody>
          <a:bodyPr wrap="square" rtlCol="0">
            <a:spAutoFit/>
          </a:bodyPr>
          <a:lstStyle/>
          <a:p>
            <a:pPr marL="285750" indent="-285750" algn="just">
              <a:spcBef>
                <a:spcPts val="0"/>
              </a:spcBef>
              <a:spcAft>
                <a:spcPts val="0"/>
              </a:spcAft>
              <a:buFont typeface="Wingdings" panose="05000000000000000000" pitchFamily="2" charset="2"/>
              <a:buChar char="Ø"/>
            </a:pPr>
            <a:r>
              <a:rPr lang="en-US" altLang="zh-CN" sz="1400" b="1" dirty="0"/>
              <a:t>A S1G relay forwards frames between an relay AP and a relay non-AP STA.</a:t>
            </a:r>
          </a:p>
          <a:p>
            <a:pPr marL="285750" indent="-285750" algn="just">
              <a:spcBef>
                <a:spcPts val="0"/>
              </a:spcBef>
              <a:spcAft>
                <a:spcPts val="0"/>
              </a:spcAft>
              <a:buFont typeface="Arial" panose="020B0604020202020204" pitchFamily="34" charset="0"/>
              <a:buChar char="•"/>
            </a:pPr>
            <a:r>
              <a:rPr lang="en-US" altLang="zh-CN" sz="1400" dirty="0"/>
              <a:t>An S1G relay consists of an S1G relay AP, an S1G relay STA and a relay function.</a:t>
            </a:r>
            <a:endParaRPr lang="zh-CN" altLang="en-US" sz="1400" dirty="0"/>
          </a:p>
          <a:p>
            <a:pPr marL="285750" indent="-285750" algn="just" eaLnBrk="0" hangingPunct="0">
              <a:spcBef>
                <a:spcPts val="0"/>
              </a:spcBef>
              <a:spcAft>
                <a:spcPts val="0"/>
              </a:spcAft>
              <a:buFont typeface="Wingdings" panose="05000000000000000000" pitchFamily="2" charset="2"/>
              <a:buChar char="Ø"/>
            </a:pPr>
            <a:r>
              <a:rPr lang="en-US" altLang="zh-CN" sz="1400" b="1" dirty="0"/>
              <a:t>TXOP sharing for S1G relay operation</a:t>
            </a:r>
          </a:p>
          <a:p>
            <a:pPr marL="285750" indent="-285750" algn="just">
              <a:spcBef>
                <a:spcPts val="0"/>
              </a:spcBef>
              <a:spcAft>
                <a:spcPts val="0"/>
              </a:spcAft>
              <a:buFont typeface="Arial" panose="020B0604020202020204" pitchFamily="34" charset="0"/>
              <a:buChar char="•"/>
            </a:pPr>
            <a:r>
              <a:rPr lang="en-US" altLang="zh-CN" sz="1400" dirty="0"/>
              <a:t>S1G STA uses TXOP sharing to transmit one data frame to the S1G relay and then the S1G relay transmit the frame to root AP  in the same TXOP.</a:t>
            </a:r>
          </a:p>
          <a:p>
            <a:pPr marL="285750" indent="-285750" algn="just">
              <a:spcBef>
                <a:spcPts val="0"/>
              </a:spcBef>
              <a:spcAft>
                <a:spcPts val="0"/>
              </a:spcAft>
              <a:buFont typeface="Wingdings" panose="05000000000000000000" pitchFamily="2" charset="2"/>
              <a:buChar char="Ø"/>
            </a:pPr>
            <a:r>
              <a:rPr lang="en-US" altLang="zh-CN" sz="1400" dirty="0"/>
              <a:t>Limited to the scenario that the S1G relay STA and S1G relay AP </a:t>
            </a:r>
            <a:r>
              <a:rPr lang="en-US" altLang="zh-CN" sz="1400" b="1" dirty="0">
                <a:solidFill>
                  <a:srgbClr val="FF0000"/>
                </a:solidFill>
              </a:rPr>
              <a:t>are operating in same primary channel</a:t>
            </a:r>
            <a:endParaRPr lang="zh-CN" altLang="en-US" sz="1400" dirty="0"/>
          </a:p>
        </p:txBody>
      </p:sp>
      <p:pic>
        <p:nvPicPr>
          <p:cNvPr id="9" name="图片 8">
            <a:extLst>
              <a:ext uri="{FF2B5EF4-FFF2-40B4-BE49-F238E27FC236}">
                <a16:creationId xmlns:a16="http://schemas.microsoft.com/office/drawing/2014/main" id="{84E29DA7-1942-43D7-9FDE-FB1C427C1145}"/>
              </a:ext>
            </a:extLst>
          </p:cNvPr>
          <p:cNvPicPr>
            <a:picLocks noChangeAspect="1"/>
          </p:cNvPicPr>
          <p:nvPr/>
        </p:nvPicPr>
        <p:blipFill>
          <a:blip r:embed="rId4"/>
          <a:stretch>
            <a:fillRect/>
          </a:stretch>
        </p:blipFill>
        <p:spPr>
          <a:xfrm>
            <a:off x="5380759" y="4075570"/>
            <a:ext cx="3627691" cy="2334258"/>
          </a:xfrm>
          <a:prstGeom prst="rect">
            <a:avLst/>
          </a:prstGeom>
        </p:spPr>
      </p:pic>
    </p:spTree>
    <p:extLst>
      <p:ext uri="{BB962C8B-B14F-4D97-AF65-F5344CB8AC3E}">
        <p14:creationId xmlns:p14="http://schemas.microsoft.com/office/powerpoint/2010/main" val="139582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Recap: Relay operation discussed in 11bn</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4213" y="1676400"/>
            <a:ext cx="8382000" cy="4114800"/>
          </a:xfrm>
        </p:spPr>
        <p:txBody>
          <a:bodyPr/>
          <a:lstStyle/>
          <a:p>
            <a:pPr>
              <a:buFont typeface="Wingdings" panose="05000000000000000000" pitchFamily="2" charset="2"/>
              <a:buChar char="p"/>
            </a:pPr>
            <a:r>
              <a:rPr lang="en-US" altLang="zh-CN" sz="1800" dirty="0"/>
              <a:t>Relay operation that has recently been discussed focuses on improving </a:t>
            </a:r>
            <a:r>
              <a:rPr lang="en-US" altLang="ko-KR" sz="1800" dirty="0" err="1"/>
              <a:t>RvR</a:t>
            </a:r>
            <a:r>
              <a:rPr lang="en-US" altLang="ko-KR" sz="1800" dirty="0"/>
              <a:t> (Rate-vs-Range) for </a:t>
            </a:r>
            <a:r>
              <a:rPr lang="en-US" altLang="zh-CN" sz="1800" dirty="0"/>
              <a:t>increasing throughput and </a:t>
            </a:r>
            <a:r>
              <a:rPr lang="en-US" altLang="ko-KR" sz="1800" dirty="0"/>
              <a:t>range extension</a:t>
            </a:r>
          </a:p>
          <a:p>
            <a:pPr>
              <a:buFont typeface="Wingdings" panose="05000000000000000000" pitchFamily="2" charset="2"/>
              <a:buChar char="Ø"/>
            </a:pPr>
            <a:r>
              <a:rPr lang="en-US" altLang="zh-CN" sz="1800" dirty="0"/>
              <a:t>Two types of relay architectures</a:t>
            </a:r>
          </a:p>
          <a:p>
            <a:pPr>
              <a:buFont typeface="Arial" panose="020B0604020202020204" pitchFamily="34" charset="0"/>
              <a:buChar char="•"/>
            </a:pPr>
            <a:r>
              <a:rPr lang="en-US" altLang="ko-KR" sz="1400" b="0" dirty="0"/>
              <a:t>Relay link (or </a:t>
            </a:r>
            <a:r>
              <a:rPr lang="en-US" altLang="ja-JP" sz="1400" b="0" dirty="0"/>
              <a:t>Intra-Link Relay</a:t>
            </a:r>
            <a:r>
              <a:rPr lang="en-US" altLang="ko-KR" sz="1400" b="0" dirty="0"/>
              <a:t>) </a:t>
            </a:r>
            <a:r>
              <a:rPr lang="en-US" altLang="zh-CN" sz="1400" b="0" dirty="0"/>
              <a:t>to provide better end-to-end QoS with simple relay processing[5, 6]</a:t>
            </a:r>
          </a:p>
          <a:p>
            <a:pPr marL="628650" lvl="1">
              <a:buFont typeface="Arial" panose="020B0604020202020204" pitchFamily="34" charset="0"/>
              <a:buChar char="•"/>
            </a:pPr>
            <a:r>
              <a:rPr lang="en-US" altLang="zh-CN" sz="1400" dirty="0"/>
              <a:t>Simple protocol for fast relay discovery, connection and management</a:t>
            </a:r>
          </a:p>
          <a:p>
            <a:pPr marL="628650" lvl="1">
              <a:buFont typeface="Arial" panose="020B0604020202020204" pitchFamily="34" charset="0"/>
              <a:buChar char="•"/>
            </a:pPr>
            <a:r>
              <a:rPr lang="en-US" altLang="zh-CN" sz="1400" dirty="0"/>
              <a:t>Dedicated relay device or regular non-AP STA with relay function</a:t>
            </a:r>
          </a:p>
          <a:p>
            <a:pPr>
              <a:buFont typeface="Arial" panose="020B0604020202020204" pitchFamily="34" charset="0"/>
              <a:buChar char="•"/>
            </a:pPr>
            <a:r>
              <a:rPr lang="en-US" altLang="zh-CN" sz="1400" b="0" dirty="0"/>
              <a:t>Multi-link Relay (or c</a:t>
            </a:r>
            <a:r>
              <a:rPr lang="en-US" altLang="ja-JP" sz="1400" b="0" dirty="0"/>
              <a:t>ross-Link Relay</a:t>
            </a:r>
            <a:r>
              <a:rPr lang="en-US" altLang="zh-CN" sz="1400" b="0" dirty="0"/>
              <a:t>) for the coverage expansion and the seamless roaming [7, 8]</a:t>
            </a:r>
          </a:p>
          <a:p>
            <a:pPr marL="628650" lvl="1">
              <a:buFont typeface="Arial" panose="020B0604020202020204" pitchFamily="34" charset="0"/>
              <a:buChar char="•"/>
            </a:pPr>
            <a:r>
              <a:rPr lang="en-US" altLang="zh-CN" sz="1400" dirty="0"/>
              <a:t>Relay device consists of a relay STA (or named backhaul STA) and a relay AP</a:t>
            </a:r>
            <a:endParaRPr lang="en-US" altLang="ja-JP" sz="1400" dirty="0"/>
          </a:p>
          <a:p>
            <a:pPr marL="628650" lvl="1">
              <a:buFont typeface="Arial" panose="020B0604020202020204" pitchFamily="34" charset="0"/>
              <a:buChar char="•"/>
            </a:pPr>
            <a:r>
              <a:rPr lang="en-US" altLang="ja-JP" sz="1400" dirty="0"/>
              <a:t>Relay transmission using the different Links for Tx and Rx of Relay Node</a:t>
            </a:r>
          </a:p>
          <a:p>
            <a:pPr>
              <a:buFont typeface="Arial" panose="020B0604020202020204" pitchFamily="34" charset="0"/>
              <a:buChar char="•"/>
            </a:pPr>
            <a:endParaRPr lang="en-US" altLang="zh-CN" sz="1400" b="0" kern="1200" dirty="0">
              <a:latin typeface="Times New Roman" panose="02020603050405020304" pitchFamily="18" charset="0"/>
              <a:cs typeface="+mn-cs"/>
            </a:endParaRPr>
          </a:p>
          <a:p>
            <a:pPr>
              <a:buFont typeface="Wingdings" panose="05000000000000000000" pitchFamily="2" charset="2"/>
              <a:buChar char="p"/>
            </a:pPr>
            <a:r>
              <a:rPr lang="en-US" altLang="zh-CN" sz="1800" dirty="0"/>
              <a:t>Concerns</a:t>
            </a:r>
          </a:p>
          <a:p>
            <a:pPr>
              <a:buFont typeface="Arial" panose="020B0604020202020204" pitchFamily="34" charset="0"/>
              <a:buChar char="•"/>
            </a:pPr>
            <a:r>
              <a:rPr lang="en-US" altLang="zh-CN" sz="1400" dirty="0"/>
              <a:t>What scenarios are needed </a:t>
            </a:r>
            <a:r>
              <a:rPr lang="en-US" altLang="ko-KR" sz="1400" dirty="0"/>
              <a:t>to be resolved by a relay operation in 11bn</a:t>
            </a:r>
            <a:r>
              <a:rPr lang="en-US" altLang="zh-CN" sz="1400" dirty="0"/>
              <a:t>?</a:t>
            </a:r>
          </a:p>
          <a:p>
            <a:pPr>
              <a:buFont typeface="Arial" panose="020B0604020202020204" pitchFamily="34" charset="0"/>
              <a:buChar char="•"/>
            </a:pPr>
            <a:r>
              <a:rPr lang="en-US" altLang="zh-CN" sz="1400" dirty="0" err="1"/>
              <a:t>Easymesh</a:t>
            </a:r>
            <a:r>
              <a:rPr lang="en-US" altLang="zh-CN" sz="1400" dirty="0"/>
              <a:t> has the advantage of improving through and range extension, and has widely been deployed. What are the advantages of the new relay operation over existing relay techniques (e.g. </a:t>
            </a:r>
            <a:r>
              <a:rPr lang="en-US" altLang="zh-CN" sz="1400" dirty="0" err="1"/>
              <a:t>Easymesh</a:t>
            </a:r>
            <a:r>
              <a:rPr lang="en-US" altLang="zh-CN" sz="1400" dirty="0"/>
              <a:t>)?</a:t>
            </a:r>
            <a:endParaRPr lang="zh-CN" altLang="en-US" sz="14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381165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84BB9F-EB20-44D7-B924-BE73316D9554}"/>
              </a:ext>
            </a:extLst>
          </p:cNvPr>
          <p:cNvSpPr>
            <a:spLocks noGrp="1"/>
          </p:cNvSpPr>
          <p:nvPr>
            <p:ph type="title"/>
          </p:nvPr>
        </p:nvSpPr>
        <p:spPr/>
        <p:txBody>
          <a:bodyPr/>
          <a:lstStyle/>
          <a:p>
            <a:r>
              <a:rPr lang="en-US" altLang="zh-CN" dirty="0"/>
              <a:t>Scenarios to be considered</a:t>
            </a:r>
            <a:endParaRPr lang="zh-CN" altLang="en-US" dirty="0"/>
          </a:p>
        </p:txBody>
      </p:sp>
      <p:sp>
        <p:nvSpPr>
          <p:cNvPr id="4" name="页脚占位符 3">
            <a:extLst>
              <a:ext uri="{FF2B5EF4-FFF2-40B4-BE49-F238E27FC236}">
                <a16:creationId xmlns:a16="http://schemas.microsoft.com/office/drawing/2014/main" id="{152C8D44-CF60-42E4-A923-625F3FE0749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651E301-0CCD-464A-9CE9-9A70B7D7698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19" name="Rectangle 2">
            <a:extLst>
              <a:ext uri="{FF2B5EF4-FFF2-40B4-BE49-F238E27FC236}">
                <a16:creationId xmlns:a16="http://schemas.microsoft.com/office/drawing/2014/main" id="{7F6852AB-FE7B-438E-A4B7-915FCCC76A64}"/>
              </a:ext>
            </a:extLst>
          </p:cNvPr>
          <p:cNvSpPr txBox="1">
            <a:spLocks noChangeArrowheads="1"/>
          </p:cNvSpPr>
          <p:nvPr/>
        </p:nvSpPr>
        <p:spPr bwMode="auto">
          <a:xfrm>
            <a:off x="478476" y="1539239"/>
            <a:ext cx="8578389" cy="2167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XR compute offloading over wireless links is a key capability to scale the adoption of XR devices and applications. Three topologies have been proposed for this scenario.[9]</a:t>
            </a:r>
          </a:p>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dirty="0"/>
              <a:t>A large amount of real-time uplink and downlink traffic with low latency requirement needs to be delivered </a:t>
            </a:r>
            <a:r>
              <a:rPr lang="en-US" altLang="zh-CN" sz="1400" b="0" dirty="0"/>
              <a:t>between HMD and edge server/PC</a:t>
            </a:r>
          </a:p>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b="0" dirty="0"/>
              <a:t>HMD as a IOT device may have limited capabilities </a:t>
            </a:r>
            <a:r>
              <a:rPr lang="en-US" altLang="zh-CN" sz="1400" b="0" dirty="0">
                <a:highlight>
                  <a:srgbClr val="FFFF00"/>
                </a:highlight>
              </a:rPr>
              <a:t>(e.g. narrow bandwidth, limited TX. Power) </a:t>
            </a:r>
            <a:r>
              <a:rPr lang="en-US" altLang="zh-CN" sz="1400" b="0" dirty="0"/>
              <a:t>in terms of the reduction of its cost. </a:t>
            </a:r>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dirty="0"/>
              <a:t>A relay device may be helpful for the improvement of the communication between HMD and edge server/PC.</a:t>
            </a:r>
          </a:p>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dirty="0">
                <a:solidFill>
                  <a:srgbClr val="FF0000"/>
                </a:solidFill>
              </a:rPr>
              <a:t>A new mode of TXOP sharing initiated by AP and executed by the relay device and HMD can be used to schedule the uplink and downlink transmission of the low-latency traffic.</a:t>
            </a:r>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40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40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400" b="0" dirty="0"/>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400" kern="0" dirty="0"/>
          </a:p>
        </p:txBody>
      </p:sp>
      <p:pic>
        <p:nvPicPr>
          <p:cNvPr id="59" name="Graphic 25" descr="Cloud outline">
            <a:extLst>
              <a:ext uri="{FF2B5EF4-FFF2-40B4-BE49-F238E27FC236}">
                <a16:creationId xmlns:a16="http://schemas.microsoft.com/office/drawing/2014/main" id="{AB57AEDF-3D6A-41AB-B6FF-9B13BDC2C9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67745" y="3657600"/>
            <a:ext cx="914400" cy="914400"/>
          </a:xfrm>
          <a:prstGeom prst="rect">
            <a:avLst/>
          </a:prstGeom>
        </p:spPr>
      </p:pic>
      <p:grpSp>
        <p:nvGrpSpPr>
          <p:cNvPr id="8" name="组合 7">
            <a:extLst>
              <a:ext uri="{FF2B5EF4-FFF2-40B4-BE49-F238E27FC236}">
                <a16:creationId xmlns:a16="http://schemas.microsoft.com/office/drawing/2014/main" id="{D4F71C3C-23D2-485E-BA0B-E91FDA6230AF}"/>
              </a:ext>
            </a:extLst>
          </p:cNvPr>
          <p:cNvGrpSpPr/>
          <p:nvPr/>
        </p:nvGrpSpPr>
        <p:grpSpPr>
          <a:xfrm>
            <a:off x="1375605" y="4085757"/>
            <a:ext cx="6549195" cy="2149748"/>
            <a:chOff x="1147005" y="3376102"/>
            <a:chExt cx="7466668" cy="3224883"/>
          </a:xfrm>
        </p:grpSpPr>
        <p:pic>
          <p:nvPicPr>
            <p:cNvPr id="57" name="Picture 22">
              <a:extLst>
                <a:ext uri="{FF2B5EF4-FFF2-40B4-BE49-F238E27FC236}">
                  <a16:creationId xmlns:a16="http://schemas.microsoft.com/office/drawing/2014/main" id="{06C9566C-6CF1-4EDB-ADC7-79C9F8C8086F}"/>
                </a:ext>
              </a:extLst>
            </p:cNvPr>
            <p:cNvPicPr>
              <a:picLocks noChangeAspect="1"/>
            </p:cNvPicPr>
            <p:nvPr/>
          </p:nvPicPr>
          <p:blipFill>
            <a:blip r:embed="rId4"/>
            <a:stretch>
              <a:fillRect/>
            </a:stretch>
          </p:blipFill>
          <p:spPr>
            <a:xfrm>
              <a:off x="3041724" y="5232049"/>
              <a:ext cx="1186336" cy="667512"/>
            </a:xfrm>
            <a:prstGeom prst="rect">
              <a:avLst/>
            </a:prstGeom>
          </p:spPr>
        </p:pic>
        <p:pic>
          <p:nvPicPr>
            <p:cNvPr id="58" name="Picture 23">
              <a:extLst>
                <a:ext uri="{FF2B5EF4-FFF2-40B4-BE49-F238E27FC236}">
                  <a16:creationId xmlns:a16="http://schemas.microsoft.com/office/drawing/2014/main" id="{CC42A8BB-8D3F-4DE3-8839-6462F5BE1AC8}"/>
                </a:ext>
              </a:extLst>
            </p:cNvPr>
            <p:cNvPicPr>
              <a:picLocks noChangeAspect="1"/>
            </p:cNvPicPr>
            <p:nvPr/>
          </p:nvPicPr>
          <p:blipFill>
            <a:blip r:embed="rId5"/>
            <a:stretch>
              <a:fillRect/>
            </a:stretch>
          </p:blipFill>
          <p:spPr>
            <a:xfrm>
              <a:off x="1273671" y="3813075"/>
              <a:ext cx="771245" cy="429778"/>
            </a:xfrm>
            <a:prstGeom prst="rect">
              <a:avLst/>
            </a:prstGeom>
          </p:spPr>
        </p:pic>
        <p:cxnSp>
          <p:nvCxnSpPr>
            <p:cNvPr id="60" name="Straight Arrow Connector 26">
              <a:extLst>
                <a:ext uri="{FF2B5EF4-FFF2-40B4-BE49-F238E27FC236}">
                  <a16:creationId xmlns:a16="http://schemas.microsoft.com/office/drawing/2014/main" id="{D9E86A3C-1E27-4907-9E06-94FDE6B5D1D0}"/>
                </a:ext>
              </a:extLst>
            </p:cNvPr>
            <p:cNvCxnSpPr>
              <a:cxnSpLocks/>
            </p:cNvCxnSpPr>
            <p:nvPr/>
          </p:nvCxnSpPr>
          <p:spPr bwMode="auto">
            <a:xfrm flipH="1">
              <a:off x="1810680" y="3705080"/>
              <a:ext cx="7771" cy="1521817"/>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sp>
          <p:nvSpPr>
            <p:cNvPr id="61" name="TextBox 27">
              <a:extLst>
                <a:ext uri="{FF2B5EF4-FFF2-40B4-BE49-F238E27FC236}">
                  <a16:creationId xmlns:a16="http://schemas.microsoft.com/office/drawing/2014/main" id="{D8DF2B20-F700-4440-AF63-5FB8D0095F77}"/>
                </a:ext>
              </a:extLst>
            </p:cNvPr>
            <p:cNvSpPr txBox="1"/>
            <p:nvPr/>
          </p:nvSpPr>
          <p:spPr>
            <a:xfrm rot="16200000">
              <a:off x="939865" y="4598031"/>
              <a:ext cx="771365" cy="276999"/>
            </a:xfrm>
            <a:prstGeom prst="rect">
              <a:avLst/>
            </a:prstGeom>
            <a:noFill/>
          </p:spPr>
          <p:txBody>
            <a:bodyPr wrap="none" rtlCol="0">
              <a:spAutoFit/>
            </a:bodyPr>
            <a:lstStyle/>
            <a:p>
              <a:r>
                <a:rPr lang="en-US" sz="1200" dirty="0">
                  <a:solidFill>
                    <a:schemeClr val="accent1"/>
                  </a:solidFill>
                </a:rPr>
                <a:t>Pose data</a:t>
              </a:r>
            </a:p>
          </p:txBody>
        </p:sp>
        <p:sp>
          <p:nvSpPr>
            <p:cNvPr id="62" name="TextBox 28">
              <a:extLst>
                <a:ext uri="{FF2B5EF4-FFF2-40B4-BE49-F238E27FC236}">
                  <a16:creationId xmlns:a16="http://schemas.microsoft.com/office/drawing/2014/main" id="{896AE8F0-2EAD-49A8-A7B0-2D50D83F33A5}"/>
                </a:ext>
              </a:extLst>
            </p:cNvPr>
            <p:cNvSpPr txBox="1"/>
            <p:nvPr/>
          </p:nvSpPr>
          <p:spPr>
            <a:xfrm rot="16200000">
              <a:off x="1532356" y="4607994"/>
              <a:ext cx="965329" cy="276999"/>
            </a:xfrm>
            <a:prstGeom prst="rect">
              <a:avLst/>
            </a:prstGeom>
            <a:noFill/>
          </p:spPr>
          <p:txBody>
            <a:bodyPr wrap="none" rtlCol="0">
              <a:spAutoFit/>
            </a:bodyPr>
            <a:lstStyle/>
            <a:p>
              <a:r>
                <a:rPr lang="en-US" sz="1200">
                  <a:solidFill>
                    <a:schemeClr val="tx1"/>
                  </a:solidFill>
                </a:rPr>
                <a:t>Render  data</a:t>
              </a:r>
            </a:p>
          </p:txBody>
        </p:sp>
        <p:cxnSp>
          <p:nvCxnSpPr>
            <p:cNvPr id="63" name="Straight Arrow Connector 29">
              <a:extLst>
                <a:ext uri="{FF2B5EF4-FFF2-40B4-BE49-F238E27FC236}">
                  <a16:creationId xmlns:a16="http://schemas.microsoft.com/office/drawing/2014/main" id="{510237D0-7A29-4CBE-AC61-83A96BF8E270}"/>
                </a:ext>
              </a:extLst>
            </p:cNvPr>
            <p:cNvCxnSpPr>
              <a:cxnSpLocks/>
            </p:cNvCxnSpPr>
            <p:nvPr/>
          </p:nvCxnSpPr>
          <p:spPr bwMode="auto">
            <a:xfrm flipH="1" flipV="1">
              <a:off x="1544490" y="3705080"/>
              <a:ext cx="19868" cy="1480124"/>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64" name="TextBox 52">
              <a:extLst>
                <a:ext uri="{FF2B5EF4-FFF2-40B4-BE49-F238E27FC236}">
                  <a16:creationId xmlns:a16="http://schemas.microsoft.com/office/drawing/2014/main" id="{6A4B9D1B-CB61-48B1-A325-01F9201B19FF}"/>
                </a:ext>
              </a:extLst>
            </p:cNvPr>
            <p:cNvSpPr txBox="1"/>
            <p:nvPr/>
          </p:nvSpPr>
          <p:spPr>
            <a:xfrm>
              <a:off x="2080932" y="3986830"/>
              <a:ext cx="714140" cy="276999"/>
            </a:xfrm>
            <a:prstGeom prst="rect">
              <a:avLst/>
            </a:prstGeom>
            <a:noFill/>
          </p:spPr>
          <p:txBody>
            <a:bodyPr wrap="square" rtlCol="0">
              <a:spAutoFit/>
            </a:bodyPr>
            <a:lstStyle/>
            <a:p>
              <a:r>
                <a:rPr lang="en-US" sz="1200" dirty="0">
                  <a:solidFill>
                    <a:schemeClr val="tx1"/>
                  </a:solidFill>
                </a:rPr>
                <a:t>AP</a:t>
              </a:r>
            </a:p>
          </p:txBody>
        </p:sp>
        <p:sp>
          <p:nvSpPr>
            <p:cNvPr id="66" name="TextBox 15">
              <a:extLst>
                <a:ext uri="{FF2B5EF4-FFF2-40B4-BE49-F238E27FC236}">
                  <a16:creationId xmlns:a16="http://schemas.microsoft.com/office/drawing/2014/main" id="{777D6FAA-488B-491B-B0C9-B5DB0C835430}"/>
                </a:ext>
              </a:extLst>
            </p:cNvPr>
            <p:cNvSpPr txBox="1"/>
            <p:nvPr/>
          </p:nvSpPr>
          <p:spPr>
            <a:xfrm>
              <a:off x="3362510" y="5819001"/>
              <a:ext cx="714140" cy="276999"/>
            </a:xfrm>
            <a:prstGeom prst="rect">
              <a:avLst/>
            </a:prstGeom>
            <a:noFill/>
          </p:spPr>
          <p:txBody>
            <a:bodyPr wrap="square" rtlCol="0">
              <a:spAutoFit/>
            </a:bodyPr>
            <a:lstStyle/>
            <a:p>
              <a:r>
                <a:rPr lang="en-US" sz="1200">
                  <a:solidFill>
                    <a:schemeClr val="tx1"/>
                  </a:solidFill>
                </a:rPr>
                <a:t>HMD</a:t>
              </a:r>
            </a:p>
          </p:txBody>
        </p:sp>
        <p:sp>
          <p:nvSpPr>
            <p:cNvPr id="67" name="TextBox 2">
              <a:extLst>
                <a:ext uri="{FF2B5EF4-FFF2-40B4-BE49-F238E27FC236}">
                  <a16:creationId xmlns:a16="http://schemas.microsoft.com/office/drawing/2014/main" id="{691D2A39-C2BF-46D5-8CFC-9F34AD55B6CB}"/>
                </a:ext>
              </a:extLst>
            </p:cNvPr>
            <p:cNvSpPr txBox="1"/>
            <p:nvPr/>
          </p:nvSpPr>
          <p:spPr>
            <a:xfrm>
              <a:off x="2080932" y="3376102"/>
              <a:ext cx="1069657" cy="276999"/>
            </a:xfrm>
            <a:prstGeom prst="rect">
              <a:avLst/>
            </a:prstGeom>
            <a:noFill/>
          </p:spPr>
          <p:txBody>
            <a:bodyPr wrap="square" rtlCol="0">
              <a:spAutoFit/>
            </a:bodyPr>
            <a:lstStyle/>
            <a:p>
              <a:r>
                <a:rPr lang="en-US" sz="1200" dirty="0">
                  <a:solidFill>
                    <a:schemeClr val="tx1"/>
                  </a:solidFill>
                </a:rPr>
                <a:t>Edge server</a:t>
              </a:r>
            </a:p>
          </p:txBody>
        </p:sp>
        <p:pic>
          <p:nvPicPr>
            <p:cNvPr id="3" name="图片 2">
              <a:extLst>
                <a:ext uri="{FF2B5EF4-FFF2-40B4-BE49-F238E27FC236}">
                  <a16:creationId xmlns:a16="http://schemas.microsoft.com/office/drawing/2014/main" id="{13C57610-31A3-46B2-A9EC-B3B17E3AF1F3}"/>
                </a:ext>
              </a:extLst>
            </p:cNvPr>
            <p:cNvPicPr>
              <a:picLocks noChangeAspect="1"/>
            </p:cNvPicPr>
            <p:nvPr/>
          </p:nvPicPr>
          <p:blipFill>
            <a:blip r:embed="rId6"/>
            <a:stretch>
              <a:fillRect/>
            </a:stretch>
          </p:blipFill>
          <p:spPr>
            <a:xfrm>
              <a:off x="1427866" y="5339909"/>
              <a:ext cx="462853" cy="822850"/>
            </a:xfrm>
            <a:prstGeom prst="rect">
              <a:avLst/>
            </a:prstGeom>
          </p:spPr>
        </p:pic>
        <p:cxnSp>
          <p:nvCxnSpPr>
            <p:cNvPr id="7" name="直接箭头连接符 6">
              <a:extLst>
                <a:ext uri="{FF2B5EF4-FFF2-40B4-BE49-F238E27FC236}">
                  <a16:creationId xmlns:a16="http://schemas.microsoft.com/office/drawing/2014/main" id="{A39C63EE-337E-4CB2-8967-671DB2F09D0E}"/>
                </a:ext>
              </a:extLst>
            </p:cNvPr>
            <p:cNvCxnSpPr/>
            <p:nvPr/>
          </p:nvCxnSpPr>
          <p:spPr bwMode="auto">
            <a:xfrm>
              <a:off x="2044916" y="5486400"/>
              <a:ext cx="1105673"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9" name="直接箭头连接符 8">
              <a:extLst>
                <a:ext uri="{FF2B5EF4-FFF2-40B4-BE49-F238E27FC236}">
                  <a16:creationId xmlns:a16="http://schemas.microsoft.com/office/drawing/2014/main" id="{0CE6E91A-7DCC-43AF-8663-2F41D0697686}"/>
                </a:ext>
              </a:extLst>
            </p:cNvPr>
            <p:cNvCxnSpPr/>
            <p:nvPr/>
          </p:nvCxnSpPr>
          <p:spPr bwMode="auto">
            <a:xfrm flipH="1">
              <a:off x="2044916" y="5895201"/>
              <a:ext cx="996808"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10" name="文本框 9">
              <a:extLst>
                <a:ext uri="{FF2B5EF4-FFF2-40B4-BE49-F238E27FC236}">
                  <a16:creationId xmlns:a16="http://schemas.microsoft.com/office/drawing/2014/main" id="{F5E08BF0-B2BA-4838-8E24-7E84A20571D4}"/>
                </a:ext>
              </a:extLst>
            </p:cNvPr>
            <p:cNvSpPr txBox="1"/>
            <p:nvPr/>
          </p:nvSpPr>
          <p:spPr>
            <a:xfrm>
              <a:off x="1147005" y="6185453"/>
              <a:ext cx="1303122" cy="415532"/>
            </a:xfrm>
            <a:prstGeom prst="rect">
              <a:avLst/>
            </a:prstGeom>
            <a:noFill/>
          </p:spPr>
          <p:txBody>
            <a:bodyPr wrap="square" rtlCol="0">
              <a:spAutoFit/>
            </a:bodyPr>
            <a:lstStyle/>
            <a:p>
              <a:r>
                <a:rPr lang="en-US" altLang="zh-CN" b="1" dirty="0">
                  <a:solidFill>
                    <a:srgbClr val="FF0000"/>
                  </a:solidFill>
                </a:rPr>
                <a:t>Relay Device</a:t>
              </a:r>
              <a:endParaRPr lang="zh-CN" altLang="en-US" b="1" dirty="0">
                <a:solidFill>
                  <a:srgbClr val="FF0000"/>
                </a:solidFill>
              </a:endParaRPr>
            </a:p>
          </p:txBody>
        </p:sp>
        <p:pic>
          <p:nvPicPr>
            <p:cNvPr id="70" name="Picture 32">
              <a:extLst>
                <a:ext uri="{FF2B5EF4-FFF2-40B4-BE49-F238E27FC236}">
                  <a16:creationId xmlns:a16="http://schemas.microsoft.com/office/drawing/2014/main" id="{3BDA1363-B70D-4C38-ACDA-CA3730BFD42B}"/>
                </a:ext>
              </a:extLst>
            </p:cNvPr>
            <p:cNvPicPr>
              <a:picLocks noChangeAspect="1"/>
            </p:cNvPicPr>
            <p:nvPr/>
          </p:nvPicPr>
          <p:blipFill>
            <a:blip r:embed="rId4"/>
            <a:stretch>
              <a:fillRect/>
            </a:stretch>
          </p:blipFill>
          <p:spPr>
            <a:xfrm>
              <a:off x="4676095" y="5273605"/>
              <a:ext cx="1256669" cy="730992"/>
            </a:xfrm>
            <a:prstGeom prst="rect">
              <a:avLst/>
            </a:prstGeom>
          </p:spPr>
        </p:pic>
        <p:pic>
          <p:nvPicPr>
            <p:cNvPr id="71" name="Picture 33">
              <a:extLst>
                <a:ext uri="{FF2B5EF4-FFF2-40B4-BE49-F238E27FC236}">
                  <a16:creationId xmlns:a16="http://schemas.microsoft.com/office/drawing/2014/main" id="{4900D7DB-BCBF-4BA8-9FD5-D7D96F4F6935}"/>
                </a:ext>
              </a:extLst>
            </p:cNvPr>
            <p:cNvPicPr>
              <a:picLocks noChangeAspect="1"/>
            </p:cNvPicPr>
            <p:nvPr/>
          </p:nvPicPr>
          <p:blipFill>
            <a:blip r:embed="rId7"/>
            <a:stretch>
              <a:fillRect/>
            </a:stretch>
          </p:blipFill>
          <p:spPr>
            <a:xfrm>
              <a:off x="8001000" y="5397667"/>
              <a:ext cx="612673" cy="470650"/>
            </a:xfrm>
            <a:prstGeom prst="rect">
              <a:avLst/>
            </a:prstGeom>
          </p:spPr>
        </p:pic>
        <p:pic>
          <p:nvPicPr>
            <p:cNvPr id="72" name="Picture 34">
              <a:extLst>
                <a:ext uri="{FF2B5EF4-FFF2-40B4-BE49-F238E27FC236}">
                  <a16:creationId xmlns:a16="http://schemas.microsoft.com/office/drawing/2014/main" id="{7831CC72-FA79-4F41-B0F3-9979BC7F047E}"/>
                </a:ext>
              </a:extLst>
            </p:cNvPr>
            <p:cNvPicPr>
              <a:picLocks noChangeAspect="1"/>
            </p:cNvPicPr>
            <p:nvPr/>
          </p:nvPicPr>
          <p:blipFill>
            <a:blip r:embed="rId5"/>
            <a:stretch>
              <a:fillRect/>
            </a:stretch>
          </p:blipFill>
          <p:spPr>
            <a:xfrm>
              <a:off x="6950714" y="3406955"/>
              <a:ext cx="816969" cy="470650"/>
            </a:xfrm>
            <a:prstGeom prst="rect">
              <a:avLst/>
            </a:prstGeom>
          </p:spPr>
        </p:pic>
        <p:cxnSp>
          <p:nvCxnSpPr>
            <p:cNvPr id="73" name="Straight Arrow Connector 36">
              <a:extLst>
                <a:ext uri="{FF2B5EF4-FFF2-40B4-BE49-F238E27FC236}">
                  <a16:creationId xmlns:a16="http://schemas.microsoft.com/office/drawing/2014/main" id="{BC206670-336A-4628-9558-2A5E68A2F5FC}"/>
                </a:ext>
              </a:extLst>
            </p:cNvPr>
            <p:cNvCxnSpPr>
              <a:cxnSpLocks/>
            </p:cNvCxnSpPr>
            <p:nvPr/>
          </p:nvCxnSpPr>
          <p:spPr bwMode="auto">
            <a:xfrm flipV="1">
              <a:off x="6458308" y="4055697"/>
              <a:ext cx="550695" cy="1043081"/>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4" name="Straight Arrow Connector 38">
              <a:extLst>
                <a:ext uri="{FF2B5EF4-FFF2-40B4-BE49-F238E27FC236}">
                  <a16:creationId xmlns:a16="http://schemas.microsoft.com/office/drawing/2014/main" id="{02A09AF4-7F09-4C6D-9234-3EBE4469E416}"/>
                </a:ext>
              </a:extLst>
            </p:cNvPr>
            <p:cNvCxnSpPr>
              <a:cxnSpLocks/>
            </p:cNvCxnSpPr>
            <p:nvPr/>
          </p:nvCxnSpPr>
          <p:spPr bwMode="auto">
            <a:xfrm>
              <a:off x="7659506" y="4074505"/>
              <a:ext cx="501029" cy="989415"/>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5" name="Straight Arrow Connector 43">
              <a:extLst>
                <a:ext uri="{FF2B5EF4-FFF2-40B4-BE49-F238E27FC236}">
                  <a16:creationId xmlns:a16="http://schemas.microsoft.com/office/drawing/2014/main" id="{C739C57D-A7D4-403D-A12C-3A7964C50295}"/>
                </a:ext>
              </a:extLst>
            </p:cNvPr>
            <p:cNvCxnSpPr>
              <a:cxnSpLocks/>
            </p:cNvCxnSpPr>
            <p:nvPr/>
          </p:nvCxnSpPr>
          <p:spPr bwMode="auto">
            <a:xfrm flipH="1" flipV="1">
              <a:off x="7406069" y="4095142"/>
              <a:ext cx="556331" cy="11084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45">
              <a:extLst>
                <a:ext uri="{FF2B5EF4-FFF2-40B4-BE49-F238E27FC236}">
                  <a16:creationId xmlns:a16="http://schemas.microsoft.com/office/drawing/2014/main" id="{F7F99341-3E47-40C5-80A0-F74B6F0C08A9}"/>
                </a:ext>
              </a:extLst>
            </p:cNvPr>
            <p:cNvCxnSpPr>
              <a:cxnSpLocks/>
            </p:cNvCxnSpPr>
            <p:nvPr/>
          </p:nvCxnSpPr>
          <p:spPr bwMode="auto">
            <a:xfrm flipH="1">
              <a:off x="6564566" y="4206517"/>
              <a:ext cx="518710" cy="9916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46">
              <a:extLst>
                <a:ext uri="{FF2B5EF4-FFF2-40B4-BE49-F238E27FC236}">
                  <a16:creationId xmlns:a16="http://schemas.microsoft.com/office/drawing/2014/main" id="{C74FF259-2556-449E-BBE9-A5EFB19925A7}"/>
                </a:ext>
              </a:extLst>
            </p:cNvPr>
            <p:cNvSpPr txBox="1"/>
            <p:nvPr/>
          </p:nvSpPr>
          <p:spPr>
            <a:xfrm rot="18012043">
              <a:off x="6002018" y="4357858"/>
              <a:ext cx="844721" cy="293421"/>
            </a:xfrm>
            <a:prstGeom prst="rect">
              <a:avLst/>
            </a:prstGeom>
            <a:noFill/>
          </p:spPr>
          <p:txBody>
            <a:bodyPr wrap="none" rtlCol="0">
              <a:spAutoFit/>
            </a:bodyPr>
            <a:lstStyle/>
            <a:p>
              <a:r>
                <a:rPr lang="en-US" sz="1200">
                  <a:solidFill>
                    <a:schemeClr val="accent1"/>
                  </a:solidFill>
                </a:rPr>
                <a:t>Pose data</a:t>
              </a:r>
            </a:p>
          </p:txBody>
        </p:sp>
        <p:sp>
          <p:nvSpPr>
            <p:cNvPr id="78" name="TextBox 47">
              <a:extLst>
                <a:ext uri="{FF2B5EF4-FFF2-40B4-BE49-F238E27FC236}">
                  <a16:creationId xmlns:a16="http://schemas.microsoft.com/office/drawing/2014/main" id="{A0D6A7EF-CB19-445A-B212-386BF67FC887}"/>
                </a:ext>
              </a:extLst>
            </p:cNvPr>
            <p:cNvSpPr txBox="1"/>
            <p:nvPr/>
          </p:nvSpPr>
          <p:spPr>
            <a:xfrm rot="3454567">
              <a:off x="7034338" y="4508484"/>
              <a:ext cx="1057131" cy="293421"/>
            </a:xfrm>
            <a:prstGeom prst="rect">
              <a:avLst/>
            </a:prstGeom>
            <a:noFill/>
          </p:spPr>
          <p:txBody>
            <a:bodyPr wrap="none" rtlCol="0">
              <a:spAutoFit/>
            </a:bodyPr>
            <a:lstStyle/>
            <a:p>
              <a:r>
                <a:rPr lang="en-US" sz="1200" dirty="0">
                  <a:solidFill>
                    <a:schemeClr val="tx1"/>
                  </a:solidFill>
                </a:rPr>
                <a:t>Render  data</a:t>
              </a:r>
            </a:p>
          </p:txBody>
        </p:sp>
        <p:sp>
          <p:nvSpPr>
            <p:cNvPr id="80" name="TextBox 17">
              <a:extLst>
                <a:ext uri="{FF2B5EF4-FFF2-40B4-BE49-F238E27FC236}">
                  <a16:creationId xmlns:a16="http://schemas.microsoft.com/office/drawing/2014/main" id="{560A463E-15B9-4EEE-9913-C9986798F515}"/>
                </a:ext>
              </a:extLst>
            </p:cNvPr>
            <p:cNvSpPr txBox="1"/>
            <p:nvPr/>
          </p:nvSpPr>
          <p:spPr>
            <a:xfrm>
              <a:off x="4965346" y="5872877"/>
              <a:ext cx="756478" cy="303341"/>
            </a:xfrm>
            <a:prstGeom prst="rect">
              <a:avLst/>
            </a:prstGeom>
            <a:noFill/>
          </p:spPr>
          <p:txBody>
            <a:bodyPr wrap="square" rtlCol="0">
              <a:spAutoFit/>
            </a:bodyPr>
            <a:lstStyle/>
            <a:p>
              <a:r>
                <a:rPr lang="en-US" sz="1200">
                  <a:solidFill>
                    <a:schemeClr val="tx1"/>
                  </a:solidFill>
                </a:rPr>
                <a:t>HMD</a:t>
              </a:r>
            </a:p>
          </p:txBody>
        </p:sp>
        <p:sp>
          <p:nvSpPr>
            <p:cNvPr id="81" name="TextBox 18">
              <a:extLst>
                <a:ext uri="{FF2B5EF4-FFF2-40B4-BE49-F238E27FC236}">
                  <a16:creationId xmlns:a16="http://schemas.microsoft.com/office/drawing/2014/main" id="{180CF766-F118-4382-B0B3-ECF9EDCD6222}"/>
                </a:ext>
              </a:extLst>
            </p:cNvPr>
            <p:cNvSpPr txBox="1"/>
            <p:nvPr/>
          </p:nvSpPr>
          <p:spPr>
            <a:xfrm>
              <a:off x="8169128" y="5882112"/>
              <a:ext cx="444545" cy="303341"/>
            </a:xfrm>
            <a:prstGeom prst="rect">
              <a:avLst/>
            </a:prstGeom>
            <a:noFill/>
          </p:spPr>
          <p:txBody>
            <a:bodyPr wrap="square" rtlCol="0">
              <a:spAutoFit/>
            </a:bodyPr>
            <a:lstStyle/>
            <a:p>
              <a:r>
                <a:rPr lang="en-US" sz="1200" dirty="0">
                  <a:solidFill>
                    <a:schemeClr val="tx1"/>
                  </a:solidFill>
                </a:rPr>
                <a:t>PC</a:t>
              </a:r>
            </a:p>
          </p:txBody>
        </p:sp>
        <p:pic>
          <p:nvPicPr>
            <p:cNvPr id="82" name="图片 81">
              <a:extLst>
                <a:ext uri="{FF2B5EF4-FFF2-40B4-BE49-F238E27FC236}">
                  <a16:creationId xmlns:a16="http://schemas.microsoft.com/office/drawing/2014/main" id="{C93E0BB6-7921-4D3C-88F5-9F21947C7339}"/>
                </a:ext>
              </a:extLst>
            </p:cNvPr>
            <p:cNvPicPr>
              <a:picLocks noChangeAspect="1"/>
            </p:cNvPicPr>
            <p:nvPr/>
          </p:nvPicPr>
          <p:blipFill>
            <a:blip r:embed="rId6"/>
            <a:stretch>
              <a:fillRect/>
            </a:stretch>
          </p:blipFill>
          <p:spPr>
            <a:xfrm>
              <a:off x="6379093" y="5249598"/>
              <a:ext cx="462853" cy="822850"/>
            </a:xfrm>
            <a:prstGeom prst="rect">
              <a:avLst/>
            </a:prstGeom>
          </p:spPr>
        </p:pic>
        <p:cxnSp>
          <p:nvCxnSpPr>
            <p:cNvPr id="83" name="直接箭头连接符 82">
              <a:extLst>
                <a:ext uri="{FF2B5EF4-FFF2-40B4-BE49-F238E27FC236}">
                  <a16:creationId xmlns:a16="http://schemas.microsoft.com/office/drawing/2014/main" id="{196EDEC4-FFEC-4D7F-9472-B8DDD4D2536E}"/>
                </a:ext>
              </a:extLst>
            </p:cNvPr>
            <p:cNvCxnSpPr>
              <a:cxnSpLocks/>
            </p:cNvCxnSpPr>
            <p:nvPr/>
          </p:nvCxnSpPr>
          <p:spPr bwMode="auto">
            <a:xfrm>
              <a:off x="5638800" y="5486400"/>
              <a:ext cx="685800"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84" name="直接箭头连接符 83">
              <a:extLst>
                <a:ext uri="{FF2B5EF4-FFF2-40B4-BE49-F238E27FC236}">
                  <a16:creationId xmlns:a16="http://schemas.microsoft.com/office/drawing/2014/main" id="{6E4ECBB3-5BC7-40A4-928D-63DF266DC3AE}"/>
                </a:ext>
              </a:extLst>
            </p:cNvPr>
            <p:cNvCxnSpPr>
              <a:cxnSpLocks/>
            </p:cNvCxnSpPr>
            <p:nvPr/>
          </p:nvCxnSpPr>
          <p:spPr bwMode="auto">
            <a:xfrm flipH="1">
              <a:off x="5689971" y="5895201"/>
              <a:ext cx="634629"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85" name="文本框 84">
              <a:extLst>
                <a:ext uri="{FF2B5EF4-FFF2-40B4-BE49-F238E27FC236}">
                  <a16:creationId xmlns:a16="http://schemas.microsoft.com/office/drawing/2014/main" id="{3318502F-D1AD-4930-B13A-32026E759577}"/>
                </a:ext>
              </a:extLst>
            </p:cNvPr>
            <p:cNvSpPr txBox="1"/>
            <p:nvPr/>
          </p:nvSpPr>
          <p:spPr>
            <a:xfrm>
              <a:off x="6011729" y="6153484"/>
              <a:ext cx="1597992" cy="415532"/>
            </a:xfrm>
            <a:prstGeom prst="rect">
              <a:avLst/>
            </a:prstGeom>
            <a:noFill/>
          </p:spPr>
          <p:txBody>
            <a:bodyPr wrap="square" rtlCol="0">
              <a:spAutoFit/>
            </a:bodyPr>
            <a:lstStyle/>
            <a:p>
              <a:r>
                <a:rPr lang="en-US" altLang="zh-CN" b="1" dirty="0">
                  <a:solidFill>
                    <a:srgbClr val="FF0000"/>
                  </a:solidFill>
                </a:rPr>
                <a:t>Relay Device</a:t>
              </a:r>
              <a:endParaRPr lang="zh-CN" altLang="en-US" b="1" dirty="0">
                <a:solidFill>
                  <a:srgbClr val="FF0000"/>
                </a:solidFill>
              </a:endParaRPr>
            </a:p>
          </p:txBody>
        </p:sp>
        <p:sp>
          <p:nvSpPr>
            <p:cNvPr id="6" name="文本框 5">
              <a:extLst>
                <a:ext uri="{FF2B5EF4-FFF2-40B4-BE49-F238E27FC236}">
                  <a16:creationId xmlns:a16="http://schemas.microsoft.com/office/drawing/2014/main" id="{14B3009A-D833-4DF6-994E-6744B2C0EAF3}"/>
                </a:ext>
              </a:extLst>
            </p:cNvPr>
            <p:cNvSpPr txBox="1"/>
            <p:nvPr/>
          </p:nvSpPr>
          <p:spPr>
            <a:xfrm>
              <a:off x="2811656" y="3917554"/>
              <a:ext cx="3539363" cy="969575"/>
            </a:xfrm>
            <a:prstGeom prst="rect">
              <a:avLst/>
            </a:prstGeom>
            <a:noFill/>
          </p:spPr>
          <p:txBody>
            <a:bodyPr wrap="square" rtlCol="0">
              <a:spAutoFit/>
            </a:bodyPr>
            <a:lstStyle/>
            <a:p>
              <a:pPr marL="171450" indent="-171450" algn="just">
                <a:buFont typeface="Wingdings" panose="05000000000000000000" pitchFamily="2" charset="2"/>
                <a:buChar char="l"/>
              </a:pPr>
              <a:r>
                <a:rPr lang="en-US" altLang="zh-CN" b="1" dirty="0">
                  <a:solidFill>
                    <a:srgbClr val="FF0000"/>
                  </a:solidFill>
                </a:rPr>
                <a:t>A new type of relay device and new mode of TXOP sharing can be considered to resolve the issues in this scenario</a:t>
              </a:r>
              <a:endParaRPr lang="zh-CN" altLang="en-US" b="1" dirty="0">
                <a:solidFill>
                  <a:srgbClr val="FF0000"/>
                </a:solidFill>
              </a:endParaRPr>
            </a:p>
          </p:txBody>
        </p:sp>
      </p:grpSp>
      <p:sp>
        <p:nvSpPr>
          <p:cNvPr id="37" name="TextBox 52">
            <a:extLst>
              <a:ext uri="{FF2B5EF4-FFF2-40B4-BE49-F238E27FC236}">
                <a16:creationId xmlns:a16="http://schemas.microsoft.com/office/drawing/2014/main" id="{9C8A10EB-075B-4CF5-BEB3-A5354B388311}"/>
              </a:ext>
            </a:extLst>
          </p:cNvPr>
          <p:cNvSpPr txBox="1"/>
          <p:nvPr/>
        </p:nvSpPr>
        <p:spPr>
          <a:xfrm>
            <a:off x="7086600" y="4114800"/>
            <a:ext cx="626389" cy="184651"/>
          </a:xfrm>
          <a:prstGeom prst="rect">
            <a:avLst/>
          </a:prstGeom>
          <a:noFill/>
        </p:spPr>
        <p:txBody>
          <a:bodyPr wrap="square" rtlCol="0">
            <a:spAutoFit/>
          </a:bodyPr>
          <a:lstStyle/>
          <a:p>
            <a:r>
              <a:rPr lang="en-US" sz="1200" dirty="0">
                <a:solidFill>
                  <a:schemeClr val="tx1"/>
                </a:solidFill>
              </a:rPr>
              <a:t>AP</a:t>
            </a:r>
          </a:p>
        </p:txBody>
      </p:sp>
    </p:spTree>
    <p:extLst>
      <p:ext uri="{BB962C8B-B14F-4D97-AF65-F5344CB8AC3E}">
        <p14:creationId xmlns:p14="http://schemas.microsoft.com/office/powerpoint/2010/main" val="99741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093A6A-46FC-4EDF-B4F1-19F7CAA1A9ED}"/>
              </a:ext>
            </a:extLst>
          </p:cNvPr>
          <p:cNvSpPr>
            <a:spLocks noGrp="1"/>
          </p:cNvSpPr>
          <p:nvPr>
            <p:ph type="title"/>
          </p:nvPr>
        </p:nvSpPr>
        <p:spPr/>
        <p:txBody>
          <a:bodyPr/>
          <a:lstStyle/>
          <a:p>
            <a:r>
              <a:rPr lang="en-US" altLang="zh-CN" dirty="0"/>
              <a:t>Proposals for Relay operation in 11bn</a:t>
            </a:r>
            <a:endParaRPr lang="zh-CN" altLang="en-US" dirty="0"/>
          </a:p>
        </p:txBody>
      </p:sp>
      <p:sp>
        <p:nvSpPr>
          <p:cNvPr id="3" name="内容占位符 2">
            <a:extLst>
              <a:ext uri="{FF2B5EF4-FFF2-40B4-BE49-F238E27FC236}">
                <a16:creationId xmlns:a16="http://schemas.microsoft.com/office/drawing/2014/main" id="{CA6A085C-7E61-4139-A009-EB094F22A5AA}"/>
              </a:ext>
            </a:extLst>
          </p:cNvPr>
          <p:cNvSpPr>
            <a:spLocks noGrp="1"/>
          </p:cNvSpPr>
          <p:nvPr>
            <p:ph idx="1"/>
          </p:nvPr>
        </p:nvSpPr>
        <p:spPr>
          <a:xfrm>
            <a:off x="536864" y="1568611"/>
            <a:ext cx="8382001" cy="1600200"/>
          </a:xfrm>
        </p:spPr>
        <p:txBody>
          <a:bodyPr/>
          <a:lstStyle/>
          <a:p>
            <a:pPr>
              <a:buFont typeface="Wingdings" panose="05000000000000000000" pitchFamily="2" charset="2"/>
              <a:buChar char="p"/>
            </a:pPr>
            <a:r>
              <a:rPr lang="en-US" altLang="zh-CN" sz="1400" dirty="0"/>
              <a:t>An relay device where affiliated STAs include an relay AP and an relay STA</a:t>
            </a:r>
          </a:p>
          <a:p>
            <a:pPr>
              <a:buFont typeface="Wingdings" panose="05000000000000000000" pitchFamily="2" charset="2"/>
              <a:buChar char="Ø"/>
            </a:pPr>
            <a:r>
              <a:rPr lang="en-US" altLang="zh-CN" sz="1400" b="0" kern="1200" dirty="0">
                <a:latin typeface="Times New Roman" panose="02020603050405020304" pitchFamily="18" charset="0"/>
              </a:rPr>
              <a:t>A logical entity that is capable of supporting an relay AP and an relay STA.</a:t>
            </a:r>
            <a:endParaRPr lang="en-US" altLang="zh-CN" sz="1400" b="0" dirty="0"/>
          </a:p>
          <a:p>
            <a:pPr>
              <a:buFont typeface="Wingdings" panose="05000000000000000000" pitchFamily="2" charset="2"/>
              <a:buChar char="Ø"/>
            </a:pPr>
            <a:r>
              <a:rPr lang="en-US" altLang="zh-CN" sz="1400" b="0" dirty="0"/>
              <a:t>Relay AP and relay STA are operating on different primary channels</a:t>
            </a:r>
          </a:p>
          <a:p>
            <a:pPr>
              <a:buFont typeface="Wingdings" panose="05000000000000000000" pitchFamily="2" charset="2"/>
              <a:buChar char="Ø"/>
            </a:pPr>
            <a:r>
              <a:rPr lang="en-US" altLang="zh-CN" sz="1400" b="0" dirty="0"/>
              <a:t>Relay AP uses a channel width that is the same or narrower than the channel width of the AP with which the relay STA is associated, e.g., the AP is an root AP. </a:t>
            </a:r>
          </a:p>
          <a:p>
            <a:pPr>
              <a:buFont typeface="Wingdings" panose="05000000000000000000" pitchFamily="2" charset="2"/>
              <a:buChar char="p"/>
            </a:pPr>
            <a:r>
              <a:rPr lang="en-US" altLang="zh-CN" sz="1400" dirty="0"/>
              <a:t>Trigger-based TXOP sharing(TXS) is supported for the relay device</a:t>
            </a:r>
          </a:p>
          <a:p>
            <a:pPr>
              <a:buFont typeface="Wingdings" panose="05000000000000000000" pitchFamily="2" charset="2"/>
              <a:buChar char="Ø"/>
            </a:pPr>
            <a:r>
              <a:rPr lang="en-US" altLang="zh-CN" sz="1400" b="0" dirty="0"/>
              <a:t>new modes of  TXS are suggested to  be considered.</a:t>
            </a:r>
          </a:p>
          <a:p>
            <a:r>
              <a:rPr lang="en-US" altLang="zh-CN" sz="1400" b="0" dirty="0"/>
              <a:t> e.g. a mode of TXS, where uplink and downlink PPDUs can be delivered simultaneously during the TXOP.</a:t>
            </a:r>
            <a:endParaRPr lang="zh-CN" altLang="en-US" sz="1400" b="0" dirty="0"/>
          </a:p>
        </p:txBody>
      </p:sp>
      <p:sp>
        <p:nvSpPr>
          <p:cNvPr id="4" name="页脚占位符 3">
            <a:extLst>
              <a:ext uri="{FF2B5EF4-FFF2-40B4-BE49-F238E27FC236}">
                <a16:creationId xmlns:a16="http://schemas.microsoft.com/office/drawing/2014/main" id="{8FE2B02D-978D-476F-95C3-89813ADAD38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48569C-F3E6-4505-B60B-8294156CEEA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7" name="图片 6">
            <a:extLst>
              <a:ext uri="{FF2B5EF4-FFF2-40B4-BE49-F238E27FC236}">
                <a16:creationId xmlns:a16="http://schemas.microsoft.com/office/drawing/2014/main" id="{468E9D21-7E36-4447-AAC5-16DF718231C5}"/>
              </a:ext>
            </a:extLst>
          </p:cNvPr>
          <p:cNvPicPr>
            <a:picLocks noChangeAspect="1"/>
          </p:cNvPicPr>
          <p:nvPr/>
        </p:nvPicPr>
        <p:blipFill>
          <a:blip r:embed="rId3"/>
          <a:stretch>
            <a:fillRect/>
          </a:stretch>
        </p:blipFill>
        <p:spPr>
          <a:xfrm>
            <a:off x="571500" y="3657600"/>
            <a:ext cx="8077200" cy="2590800"/>
          </a:xfrm>
          <a:prstGeom prst="rect">
            <a:avLst/>
          </a:prstGeom>
        </p:spPr>
      </p:pic>
      <p:sp>
        <p:nvSpPr>
          <p:cNvPr id="8" name="文本框 7">
            <a:extLst>
              <a:ext uri="{FF2B5EF4-FFF2-40B4-BE49-F238E27FC236}">
                <a16:creationId xmlns:a16="http://schemas.microsoft.com/office/drawing/2014/main" id="{C77F6C52-1C8B-4126-9956-61A06BEF8926}"/>
              </a:ext>
            </a:extLst>
          </p:cNvPr>
          <p:cNvSpPr txBox="1"/>
          <p:nvPr/>
        </p:nvSpPr>
        <p:spPr>
          <a:xfrm>
            <a:off x="3048000" y="6096000"/>
            <a:ext cx="4648200" cy="276999"/>
          </a:xfrm>
          <a:prstGeom prst="rect">
            <a:avLst/>
          </a:prstGeom>
          <a:noFill/>
        </p:spPr>
        <p:txBody>
          <a:bodyPr wrap="square" rtlCol="0">
            <a:spAutoFit/>
          </a:bodyPr>
          <a:lstStyle/>
          <a:p>
            <a:r>
              <a:rPr lang="en-US" altLang="zh-CN" b="1" dirty="0"/>
              <a:t>An example of the new mode of TXOP sharing proposed</a:t>
            </a:r>
            <a:endParaRPr lang="zh-CN" altLang="en-US" b="1" dirty="0"/>
          </a:p>
        </p:txBody>
      </p:sp>
    </p:spTree>
    <p:extLst>
      <p:ext uri="{BB962C8B-B14F-4D97-AF65-F5344CB8AC3E}">
        <p14:creationId xmlns:p14="http://schemas.microsoft.com/office/powerpoint/2010/main" val="305057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F17B5D-D671-4E9D-964C-0026B66D08BB}"/>
              </a:ext>
            </a:extLst>
          </p:cNvPr>
          <p:cNvSpPr>
            <a:spLocks noGrp="1"/>
          </p:cNvSpPr>
          <p:nvPr>
            <p:ph type="title"/>
          </p:nvPr>
        </p:nvSpPr>
        <p:spPr/>
        <p:txBody>
          <a:bodyPr/>
          <a:lstStyle/>
          <a:p>
            <a:r>
              <a:rPr lang="en-US" altLang="zh-CN" kern="1200" dirty="0"/>
              <a:t>Advantages of the proposed relay operation</a:t>
            </a:r>
            <a:endParaRPr lang="zh-CN" altLang="en-US" dirty="0"/>
          </a:p>
        </p:txBody>
      </p:sp>
      <p:sp>
        <p:nvSpPr>
          <p:cNvPr id="3" name="内容占位符 2">
            <a:extLst>
              <a:ext uri="{FF2B5EF4-FFF2-40B4-BE49-F238E27FC236}">
                <a16:creationId xmlns:a16="http://schemas.microsoft.com/office/drawing/2014/main" id="{0F9E845A-3523-49FE-B89B-93D0B072DA19}"/>
              </a:ext>
            </a:extLst>
          </p:cNvPr>
          <p:cNvSpPr>
            <a:spLocks noGrp="1"/>
          </p:cNvSpPr>
          <p:nvPr>
            <p:ph idx="1"/>
          </p:nvPr>
        </p:nvSpPr>
        <p:spPr>
          <a:xfrm>
            <a:off x="685800" y="1981200"/>
            <a:ext cx="8610600" cy="1219200"/>
          </a:xfrm>
        </p:spPr>
        <p:txBody>
          <a:bodyPr/>
          <a:lstStyle/>
          <a:p>
            <a:pPr>
              <a:buFont typeface="Wingdings" panose="05000000000000000000" pitchFamily="2" charset="2"/>
              <a:buChar char="p"/>
            </a:pPr>
            <a:r>
              <a:rPr lang="en-US" altLang="zh-CN" sz="1800" kern="1200" dirty="0"/>
              <a:t>Qualitative contrast of  the proposed relay operation  with other types</a:t>
            </a:r>
            <a:endParaRPr lang="zh-CN" altLang="en-US" sz="1800" kern="1200" dirty="0"/>
          </a:p>
          <a:p>
            <a:endParaRPr lang="zh-CN" altLang="en-US" dirty="0"/>
          </a:p>
        </p:txBody>
      </p:sp>
      <p:sp>
        <p:nvSpPr>
          <p:cNvPr id="4" name="页脚占位符 3">
            <a:extLst>
              <a:ext uri="{FF2B5EF4-FFF2-40B4-BE49-F238E27FC236}">
                <a16:creationId xmlns:a16="http://schemas.microsoft.com/office/drawing/2014/main" id="{ADBA9194-0CF7-434D-BDDB-57C2DD5BCED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491A23F-28E7-44C0-8CBD-B3A92407B6FD}"/>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graphicFrame>
        <p:nvGraphicFramePr>
          <p:cNvPr id="6" name="表格 7">
            <a:extLst>
              <a:ext uri="{FF2B5EF4-FFF2-40B4-BE49-F238E27FC236}">
                <a16:creationId xmlns:a16="http://schemas.microsoft.com/office/drawing/2014/main" id="{B6AC76F8-9B80-4ACA-B764-2E4CE6ACC5CA}"/>
              </a:ext>
            </a:extLst>
          </p:cNvPr>
          <p:cNvGraphicFramePr>
            <a:graphicFrameLocks noGrp="1"/>
          </p:cNvGraphicFramePr>
          <p:nvPr>
            <p:extLst>
              <p:ext uri="{D42A27DB-BD31-4B8C-83A1-F6EECF244321}">
                <p14:modId xmlns:p14="http://schemas.microsoft.com/office/powerpoint/2010/main" val="158174401"/>
              </p:ext>
            </p:extLst>
          </p:nvPr>
        </p:nvGraphicFramePr>
        <p:xfrm>
          <a:off x="732366" y="2438400"/>
          <a:ext cx="8030634" cy="3900303"/>
        </p:xfrm>
        <a:graphic>
          <a:graphicData uri="http://schemas.openxmlformats.org/drawingml/2006/table">
            <a:tbl>
              <a:tblPr firstRow="1" bandRow="1">
                <a:tableStyleId>{93296810-A885-4BE3-A3E7-6D5BEEA58F35}</a:tableStyleId>
              </a:tblPr>
              <a:tblGrid>
                <a:gridCol w="1325034">
                  <a:extLst>
                    <a:ext uri="{9D8B030D-6E8A-4147-A177-3AD203B41FA5}">
                      <a16:colId xmlns:a16="http://schemas.microsoft.com/office/drawing/2014/main" val="1832711343"/>
                    </a:ext>
                  </a:extLst>
                </a:gridCol>
                <a:gridCol w="1401234">
                  <a:extLst>
                    <a:ext uri="{9D8B030D-6E8A-4147-A177-3AD203B41FA5}">
                      <a16:colId xmlns:a16="http://schemas.microsoft.com/office/drawing/2014/main" val="3223281351"/>
                    </a:ext>
                  </a:extLst>
                </a:gridCol>
                <a:gridCol w="1570566">
                  <a:extLst>
                    <a:ext uri="{9D8B030D-6E8A-4147-A177-3AD203B41FA5}">
                      <a16:colId xmlns:a16="http://schemas.microsoft.com/office/drawing/2014/main" val="1509028330"/>
                    </a:ext>
                  </a:extLst>
                </a:gridCol>
                <a:gridCol w="2010834">
                  <a:extLst>
                    <a:ext uri="{9D8B030D-6E8A-4147-A177-3AD203B41FA5}">
                      <a16:colId xmlns:a16="http://schemas.microsoft.com/office/drawing/2014/main" val="2112884884"/>
                    </a:ext>
                  </a:extLst>
                </a:gridCol>
                <a:gridCol w="1722966">
                  <a:extLst>
                    <a:ext uri="{9D8B030D-6E8A-4147-A177-3AD203B41FA5}">
                      <a16:colId xmlns:a16="http://schemas.microsoft.com/office/drawing/2014/main" val="2804814227"/>
                    </a:ext>
                  </a:extLst>
                </a:gridCol>
              </a:tblGrid>
              <a:tr h="517023">
                <a:tc>
                  <a:txBody>
                    <a:bodyPr/>
                    <a:lstStyle/>
                    <a:p>
                      <a:r>
                        <a:rPr lang="en-US" altLang="zh-CN" sz="1200" dirty="0"/>
                        <a:t>Relay operation</a:t>
                      </a:r>
                      <a:endParaRPr lang="zh-CN" altLang="en-US" sz="1200" dirty="0"/>
                    </a:p>
                  </a:txBody>
                  <a:tcPr/>
                </a:tc>
                <a:tc>
                  <a:txBody>
                    <a:bodyPr/>
                    <a:lstStyle/>
                    <a:p>
                      <a:r>
                        <a:rPr lang="en-US" altLang="zh-CN" sz="1200" b="1" kern="1200" dirty="0">
                          <a:solidFill>
                            <a:schemeClr val="lt1"/>
                          </a:solidFill>
                          <a:latin typeface="+mn-lt"/>
                          <a:ea typeface="+mn-ea"/>
                          <a:cs typeface="+mn-cs"/>
                        </a:rPr>
                        <a:t>TXOP sharing</a:t>
                      </a:r>
                      <a:endParaRPr lang="zh-CN" altLang="en-US" sz="1200" b="1" kern="1200" dirty="0">
                        <a:solidFill>
                          <a:schemeClr val="lt1"/>
                        </a:solidFill>
                        <a:latin typeface="+mn-lt"/>
                        <a:ea typeface="+mn-ea"/>
                        <a:cs typeface="+mn-cs"/>
                      </a:endParaRPr>
                    </a:p>
                  </a:txBody>
                  <a:tcPr/>
                </a:tc>
                <a:tc>
                  <a:txBody>
                    <a:bodyPr/>
                    <a:lstStyle/>
                    <a:p>
                      <a:r>
                        <a:rPr lang="en-US" altLang="zh-CN" sz="1200" b="1" kern="1200" dirty="0">
                          <a:solidFill>
                            <a:schemeClr val="lt1"/>
                          </a:solidFill>
                          <a:latin typeface="+mn-lt"/>
                          <a:ea typeface="+mn-ea"/>
                          <a:cs typeface="+mn-cs"/>
                        </a:rPr>
                        <a:t>KPI for delivery of low latency traffic</a:t>
                      </a:r>
                      <a:endParaRPr lang="zh-CN" altLang="en-US" sz="1200" b="1" kern="1200" dirty="0">
                        <a:solidFill>
                          <a:schemeClr val="lt1"/>
                        </a:solidFill>
                        <a:latin typeface="+mn-lt"/>
                        <a:ea typeface="+mn-ea"/>
                        <a:cs typeface="+mn-cs"/>
                      </a:endParaRPr>
                    </a:p>
                  </a:txBody>
                  <a:tcPr/>
                </a:tc>
                <a:tc>
                  <a:txBody>
                    <a:bodyPr/>
                    <a:lstStyle/>
                    <a:p>
                      <a:r>
                        <a:rPr lang="en-US" altLang="zh-CN" sz="1200" b="1" kern="1200" dirty="0">
                          <a:solidFill>
                            <a:schemeClr val="lt1"/>
                          </a:solidFill>
                          <a:latin typeface="+mn-lt"/>
                          <a:ea typeface="+mn-ea"/>
                          <a:cs typeface="+mn-cs"/>
                        </a:rPr>
                        <a:t>Medium Usage efficiency</a:t>
                      </a:r>
                      <a:endParaRPr lang="zh-CN" altLang="en-US" sz="1200" b="1" kern="1200" dirty="0">
                        <a:solidFill>
                          <a:schemeClr val="lt1"/>
                        </a:solidFill>
                        <a:latin typeface="+mn-lt"/>
                        <a:ea typeface="+mn-ea"/>
                        <a:cs typeface="+mn-cs"/>
                      </a:endParaRPr>
                    </a:p>
                  </a:txBody>
                  <a:tcPr/>
                </a:tc>
                <a:tc>
                  <a:txBody>
                    <a:bodyPr/>
                    <a:lstStyle/>
                    <a:p>
                      <a:r>
                        <a:rPr lang="en-US" altLang="zh-CN" sz="1200" b="1" kern="1200" dirty="0">
                          <a:solidFill>
                            <a:schemeClr val="lt1"/>
                          </a:solidFill>
                          <a:latin typeface="+mn-lt"/>
                          <a:ea typeface="+mn-ea"/>
                          <a:cs typeface="+mn-cs"/>
                        </a:rPr>
                        <a:t>Rate-vs-Range</a:t>
                      </a:r>
                      <a:endParaRPr lang="zh-CN" altLang="en-US" sz="1200" b="1" kern="1200" dirty="0">
                        <a:solidFill>
                          <a:schemeClr val="lt1"/>
                        </a:solidFill>
                        <a:latin typeface="+mn-lt"/>
                        <a:ea typeface="+mn-ea"/>
                        <a:cs typeface="+mn-cs"/>
                      </a:endParaRPr>
                    </a:p>
                  </a:txBody>
                  <a:tcPr/>
                </a:tc>
                <a:extLst>
                  <a:ext uri="{0D108BD9-81ED-4DB2-BD59-A6C34878D82A}">
                    <a16:rowId xmlns:a16="http://schemas.microsoft.com/office/drawing/2014/main" val="2471993665"/>
                  </a:ext>
                </a:extLst>
              </a:tr>
              <a:tr h="364623">
                <a:tc>
                  <a:txBody>
                    <a:bodyPr/>
                    <a:lstStyle/>
                    <a:p>
                      <a:r>
                        <a:rPr lang="en-US" altLang="zh-CN" sz="1200" b="1" dirty="0"/>
                        <a:t>S1G relay operation </a:t>
                      </a:r>
                      <a:endParaRPr lang="zh-CN" altLang="en-US" sz="1200" b="1" dirty="0"/>
                    </a:p>
                  </a:txBody>
                  <a:tcPr/>
                </a:tc>
                <a:tc>
                  <a:txBody>
                    <a:bodyPr/>
                    <a:lstStyle/>
                    <a:p>
                      <a:pPr marL="0" algn="l" defTabSz="914400" rtl="0" eaLnBrk="1" latinLnBrk="0" hangingPunct="1"/>
                      <a:r>
                        <a:rPr lang="en-US" altLang="zh-CN" sz="1200" b="1" kern="1200" dirty="0">
                          <a:solidFill>
                            <a:schemeClr val="tx1"/>
                          </a:solidFill>
                          <a:latin typeface="+mn-lt"/>
                          <a:ea typeface="+mn-ea"/>
                          <a:cs typeface="+mn-cs"/>
                        </a:rPr>
                        <a:t>TXOP sharing with incomplete support</a:t>
                      </a:r>
                    </a:p>
                    <a:p>
                      <a:pPr marL="171450" indent="-171450" algn="l" defTabSz="914400" rtl="0" eaLnBrk="1" latinLnBrk="0" hangingPunct="1">
                        <a:buFont typeface="Arial" panose="020B0604020202020204" pitchFamily="34" charset="0"/>
                        <a:buChar char="•"/>
                      </a:pPr>
                      <a:r>
                        <a:rPr lang="en-US" altLang="zh-CN" sz="1200" b="1" kern="1200" dirty="0">
                          <a:solidFill>
                            <a:schemeClr val="tx1"/>
                          </a:solidFill>
                          <a:latin typeface="+mn-lt"/>
                          <a:ea typeface="+mn-ea"/>
                          <a:cs typeface="+mn-cs"/>
                        </a:rPr>
                        <a:t>Non-TB TXOP sharing</a:t>
                      </a:r>
                    </a:p>
                    <a:p>
                      <a:pPr marL="0" algn="l" defTabSz="914400" rtl="0" eaLnBrk="1" latinLnBrk="0" hangingPunct="1"/>
                      <a:endParaRPr lang="zh-CN" altLang="en-US" sz="1200" b="1" kern="1200" dirty="0">
                        <a:solidFill>
                          <a:schemeClr val="dk1"/>
                        </a:solidFill>
                        <a:latin typeface="+mn-lt"/>
                        <a:ea typeface="+mn-ea"/>
                        <a:cs typeface="+mn-cs"/>
                      </a:endParaRPr>
                    </a:p>
                  </a:txBody>
                  <a:tcPr/>
                </a:tc>
                <a:tc>
                  <a:txBody>
                    <a:bodyPr/>
                    <a:lstStyle/>
                    <a:p>
                      <a:r>
                        <a:rPr lang="en-US" altLang="zh-CN" sz="1200" b="1" kern="1200" dirty="0">
                          <a:solidFill>
                            <a:schemeClr val="dk1"/>
                          </a:solidFill>
                          <a:latin typeface="+mn-lt"/>
                          <a:ea typeface="+mn-ea"/>
                          <a:cs typeface="+mn-cs"/>
                        </a:rPr>
                        <a:t>Low</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Hop-by-hop channel access</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TXOP sharing with limited capability, such as hidden node issue</a:t>
                      </a:r>
                      <a:endParaRPr lang="zh-CN" altLang="en-US" sz="12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Low</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TXOP-level coordinated transmission  between relay AP and STA is not support if they are operating on different primary channel</a:t>
                      </a:r>
                      <a:endParaRPr lang="zh-CN" altLang="en-US" sz="12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Medium</a:t>
                      </a:r>
                    </a:p>
                    <a:p>
                      <a:endParaRPr lang="zh-CN" altLang="en-US" sz="1200" b="1" kern="1200" dirty="0">
                        <a:solidFill>
                          <a:schemeClr val="dk1"/>
                        </a:solidFill>
                        <a:latin typeface="+mn-lt"/>
                        <a:ea typeface="+mn-ea"/>
                        <a:cs typeface="+mn-cs"/>
                      </a:endParaRPr>
                    </a:p>
                  </a:txBody>
                  <a:tcPr/>
                </a:tc>
                <a:extLst>
                  <a:ext uri="{0D108BD9-81ED-4DB2-BD59-A6C34878D82A}">
                    <a16:rowId xmlns:a16="http://schemas.microsoft.com/office/drawing/2014/main" val="2525709103"/>
                  </a:ext>
                </a:extLst>
              </a:tr>
              <a:tr h="364623">
                <a:tc>
                  <a:txBody>
                    <a:bodyPr/>
                    <a:lstStyle/>
                    <a:p>
                      <a:r>
                        <a:rPr lang="en-US" altLang="zh-CN" sz="1200" b="1" dirty="0" err="1"/>
                        <a:t>EasyMesh</a:t>
                      </a:r>
                      <a:endParaRPr lang="zh-CN" altLang="en-US" sz="1200" b="1" dirty="0"/>
                    </a:p>
                  </a:txBody>
                  <a:tcPr/>
                </a:tc>
                <a:tc>
                  <a:txBody>
                    <a:bodyPr/>
                    <a:lstStyle/>
                    <a:p>
                      <a:r>
                        <a:rPr lang="en-US" altLang="zh-CN" sz="1200" b="1" kern="1200" dirty="0">
                          <a:solidFill>
                            <a:schemeClr val="dk1"/>
                          </a:solidFill>
                          <a:latin typeface="+mn-lt"/>
                          <a:ea typeface="+mn-ea"/>
                          <a:cs typeface="+mn-cs"/>
                        </a:rPr>
                        <a:t>Not supported</a:t>
                      </a:r>
                      <a:endParaRPr lang="zh-CN" altLang="en-US" sz="12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Medium</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Independent hop-by-hop channel access</a:t>
                      </a:r>
                      <a:endParaRPr lang="zh-CN" altLang="en-US" sz="12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Medium</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TXOP-level coordinated transmission across </a:t>
                      </a:r>
                      <a:r>
                        <a:rPr lang="en-US" altLang="zh-CN" sz="1200" b="1" kern="1200" dirty="0" err="1">
                          <a:solidFill>
                            <a:schemeClr val="dk1"/>
                          </a:solidFill>
                          <a:latin typeface="+mn-lt"/>
                          <a:ea typeface="+mn-ea"/>
                          <a:cs typeface="+mn-cs"/>
                        </a:rPr>
                        <a:t>fBSS</a:t>
                      </a:r>
                      <a:r>
                        <a:rPr lang="en-US" altLang="zh-CN" sz="1200" b="1" kern="1200" dirty="0">
                          <a:solidFill>
                            <a:schemeClr val="dk1"/>
                          </a:solidFill>
                          <a:latin typeface="+mn-lt"/>
                          <a:ea typeface="+mn-ea"/>
                          <a:cs typeface="+mn-cs"/>
                        </a:rPr>
                        <a:t> and </a:t>
                      </a:r>
                      <a:r>
                        <a:rPr lang="en-US" altLang="zh-CN" sz="1200" b="1" kern="1200" dirty="0" err="1">
                          <a:solidFill>
                            <a:schemeClr val="dk1"/>
                          </a:solidFill>
                          <a:latin typeface="+mn-lt"/>
                          <a:ea typeface="+mn-ea"/>
                          <a:cs typeface="+mn-cs"/>
                        </a:rPr>
                        <a:t>bBSS</a:t>
                      </a:r>
                      <a:r>
                        <a:rPr lang="en-US" altLang="zh-CN" sz="1200" b="1" kern="1200" dirty="0">
                          <a:solidFill>
                            <a:schemeClr val="dk1"/>
                          </a:solidFill>
                          <a:latin typeface="+mn-lt"/>
                          <a:ea typeface="+mn-ea"/>
                          <a:cs typeface="+mn-cs"/>
                        </a:rPr>
                        <a:t> is not supported</a:t>
                      </a:r>
                    </a:p>
                    <a:p>
                      <a:pPr algn="l"/>
                      <a:endParaRPr lang="zh-CN" altLang="en-US" sz="12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High</a:t>
                      </a:r>
                      <a:endParaRPr lang="zh-CN" altLang="en-US" sz="1200" b="1" kern="1200" dirty="0">
                        <a:solidFill>
                          <a:schemeClr val="dk1"/>
                        </a:solidFill>
                        <a:latin typeface="+mn-lt"/>
                        <a:ea typeface="+mn-ea"/>
                        <a:cs typeface="+mn-cs"/>
                      </a:endParaRP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chemeClr val="dk1"/>
                          </a:solidFill>
                          <a:latin typeface="+mn-lt"/>
                          <a:ea typeface="+mn-ea"/>
                          <a:cs typeface="+mn-cs"/>
                        </a:rPr>
                        <a:t>Support coverage expansion for large area with full function APs [5]</a:t>
                      </a:r>
                      <a:endParaRPr lang="zh-CN" altLang="en-US" sz="1200" b="1" kern="1200" dirty="0">
                        <a:solidFill>
                          <a:schemeClr val="dk1"/>
                        </a:solidFill>
                        <a:latin typeface="+mn-lt"/>
                        <a:ea typeface="+mn-ea"/>
                        <a:cs typeface="+mn-cs"/>
                      </a:endParaRPr>
                    </a:p>
                  </a:txBody>
                  <a:tcPr/>
                </a:tc>
                <a:extLst>
                  <a:ext uri="{0D108BD9-81ED-4DB2-BD59-A6C34878D82A}">
                    <a16:rowId xmlns:a16="http://schemas.microsoft.com/office/drawing/2014/main" val="784364914"/>
                  </a:ext>
                </a:extLst>
              </a:tr>
              <a:tr h="364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Relay operation proposed in 11bn</a:t>
                      </a:r>
                      <a:endParaRPr lang="zh-CN" altLang="en-US" sz="12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TXOP sharing with complete support, such as TB TXOP Sharing</a:t>
                      </a:r>
                      <a:endParaRPr lang="zh-CN" altLang="en-US" sz="1200" b="1" kern="1200" dirty="0">
                        <a:solidFill>
                          <a:srgbClr val="FF0000"/>
                        </a:solidFill>
                        <a:latin typeface="+mn-lt"/>
                        <a:ea typeface="+mn-ea"/>
                        <a:cs typeface="+mn-cs"/>
                      </a:endParaRPr>
                    </a:p>
                  </a:txBody>
                  <a:tcPr/>
                </a:tc>
                <a:tc>
                  <a:txBody>
                    <a:bodyPr/>
                    <a:lstStyle/>
                    <a:p>
                      <a:r>
                        <a:rPr lang="en-US" altLang="zh-CN" sz="1200" b="1" kern="1200" dirty="0">
                          <a:solidFill>
                            <a:srgbClr val="FF0000"/>
                          </a:solidFill>
                          <a:latin typeface="+mn-lt"/>
                          <a:ea typeface="+mn-ea"/>
                          <a:cs typeface="+mn-cs"/>
                        </a:rPr>
                        <a:t>High </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rgbClr val="FF0000"/>
                          </a:solidFill>
                          <a:latin typeface="+mn-lt"/>
                          <a:ea typeface="+mn-ea"/>
                          <a:cs typeface="+mn-cs"/>
                        </a:rPr>
                        <a:t>TXOP-level scheduling</a:t>
                      </a:r>
                      <a:endParaRPr lang="zh-CN" altLang="en-US" sz="1200" b="1" kern="1200" dirty="0">
                        <a:solidFill>
                          <a:srgbClr val="FF0000"/>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rgbClr val="FF0000"/>
                          </a:solidFill>
                          <a:latin typeface="+mn-lt"/>
                          <a:ea typeface="+mn-ea"/>
                          <a:cs typeface="+mn-cs"/>
                        </a:rPr>
                        <a:t>High</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rgbClr val="FF0000"/>
                          </a:solidFill>
                          <a:latin typeface="+mn-lt"/>
                          <a:ea typeface="+mn-ea"/>
                          <a:cs typeface="+mn-cs"/>
                        </a:rPr>
                        <a:t>C-TDMA/FDMA can be considered</a:t>
                      </a:r>
                    </a:p>
                    <a:p>
                      <a:pPr marL="0"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b="1" kern="1200" dirty="0">
                          <a:solidFill>
                            <a:srgbClr val="FF0000"/>
                          </a:solidFill>
                          <a:latin typeface="+mn-lt"/>
                          <a:ea typeface="+mn-ea"/>
                          <a:cs typeface="+mn-cs"/>
                        </a:rPr>
                        <a:t>High-efficient spectrum utilization</a:t>
                      </a:r>
                      <a:endParaRPr lang="zh-CN" altLang="en-US" sz="1200" b="1" kern="1200" dirty="0">
                        <a:solidFill>
                          <a:srgbClr val="FF0000"/>
                        </a:solidFill>
                        <a:latin typeface="+mn-lt"/>
                        <a:ea typeface="+mn-ea"/>
                        <a:cs typeface="+mn-cs"/>
                      </a:endParaRPr>
                    </a:p>
                  </a:txBody>
                  <a:tcPr/>
                </a:tc>
                <a:tc>
                  <a:txBody>
                    <a:bodyPr/>
                    <a:lstStyle/>
                    <a:p>
                      <a:r>
                        <a:rPr lang="en-US" altLang="zh-CN" sz="1200" b="1" kern="1200" dirty="0">
                          <a:solidFill>
                            <a:srgbClr val="FF0000"/>
                          </a:solidFill>
                          <a:latin typeface="+mn-lt"/>
                          <a:ea typeface="+mn-ea"/>
                          <a:cs typeface="+mn-cs"/>
                        </a:rPr>
                        <a:t>Medium</a:t>
                      </a:r>
                      <a:endParaRPr lang="zh-CN" altLang="en-US" sz="1200" b="1" kern="1200" dirty="0">
                        <a:solidFill>
                          <a:srgbClr val="FF0000"/>
                        </a:solidFill>
                        <a:latin typeface="+mn-lt"/>
                        <a:ea typeface="+mn-ea"/>
                        <a:cs typeface="+mn-cs"/>
                      </a:endParaRPr>
                    </a:p>
                  </a:txBody>
                  <a:tcPr/>
                </a:tc>
                <a:extLst>
                  <a:ext uri="{0D108BD9-81ED-4DB2-BD59-A6C34878D82A}">
                    <a16:rowId xmlns:a16="http://schemas.microsoft.com/office/drawing/2014/main" val="3045667084"/>
                  </a:ext>
                </a:extLst>
              </a:tr>
            </a:tbl>
          </a:graphicData>
        </a:graphic>
      </p:graphicFrame>
    </p:spTree>
    <p:extLst>
      <p:ext uri="{BB962C8B-B14F-4D97-AF65-F5344CB8AC3E}">
        <p14:creationId xmlns:p14="http://schemas.microsoft.com/office/powerpoint/2010/main" val="2932468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tabLst>
                <a:tab pos="360363" algn="l"/>
              </a:tabLst>
            </a:pPr>
            <a:r>
              <a:rPr lang="en-US" altLang="zh-CN" sz="1600" dirty="0"/>
              <a:t>The suitable scenarios are analyzed for a new relay operation to be proposed from the dimensions of reducing latency and improving efficient use of the medium besides improving </a:t>
            </a:r>
            <a:r>
              <a:rPr lang="en-US" altLang="ko-KR" sz="1600" dirty="0" err="1"/>
              <a:t>RvR</a:t>
            </a:r>
            <a:r>
              <a:rPr lang="en-US" altLang="ko-KR" sz="1600" dirty="0"/>
              <a:t> (Rate-vs-Range) </a:t>
            </a:r>
            <a:endParaRPr lang="en-US" altLang="zh-CN" sz="1600" dirty="0"/>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r>
              <a:rPr lang="en-US" altLang="zh-CN" sz="1600" dirty="0"/>
              <a:t>This contribution also proposes candidate key functions for the new relay operation to be considered in 11bn.</a:t>
            </a:r>
          </a:p>
          <a:p>
            <a:pPr algn="just">
              <a:buFont typeface="Wingdings" panose="05000000000000000000" pitchFamily="2" charset="2"/>
              <a:buChar char="Ø"/>
            </a:pPr>
            <a:r>
              <a:rPr lang="en-US" altLang="zh-CN" sz="1600" dirty="0"/>
              <a:t>A relay device forwards frames between an AP and a non-AP STA.</a:t>
            </a:r>
          </a:p>
          <a:p>
            <a:pPr algn="just">
              <a:buFont typeface="Arial" panose="020B0604020202020204" pitchFamily="34" charset="0"/>
              <a:buChar char="•"/>
            </a:pPr>
            <a:r>
              <a:rPr lang="en-US" altLang="zh-CN" sz="1600" b="0" dirty="0"/>
              <a:t>The relay device is a logical entity that is capable of supporting an relay AP and an relay STA</a:t>
            </a:r>
          </a:p>
          <a:p>
            <a:pPr algn="just">
              <a:buFont typeface="Arial" panose="020B0604020202020204" pitchFamily="34" charset="0"/>
              <a:buChar char="•"/>
            </a:pPr>
            <a:r>
              <a:rPr lang="en-US" altLang="zh-CN" sz="1600" b="0" dirty="0"/>
              <a:t>The</a:t>
            </a:r>
            <a:r>
              <a:rPr lang="zh-CN" altLang="en-US" sz="1600" b="0" dirty="0"/>
              <a:t> </a:t>
            </a:r>
            <a:r>
              <a:rPr lang="en-US" altLang="zh-CN" sz="1600" b="0" dirty="0"/>
              <a:t>operating</a:t>
            </a:r>
            <a:r>
              <a:rPr lang="zh-CN" altLang="en-US" sz="1600" b="0" dirty="0"/>
              <a:t> </a:t>
            </a:r>
            <a:r>
              <a:rPr lang="en-US" altLang="zh-CN" sz="1600" b="0" dirty="0"/>
              <a:t>channel(s) of relay AP is within the operating channel(s) of the AP with which the relay STA is associated</a:t>
            </a:r>
          </a:p>
          <a:p>
            <a:pPr algn="just">
              <a:buFont typeface="Wingdings" panose="05000000000000000000" pitchFamily="2" charset="2"/>
              <a:buChar char="Ø"/>
            </a:pPr>
            <a:r>
              <a:rPr lang="en-US" altLang="zh-CN" sz="1600" dirty="0"/>
              <a:t>Trigger-based TXOP sharing is supported by the relay device between the AP and non-AP STA</a:t>
            </a:r>
          </a:p>
          <a:p>
            <a:pPr algn="just">
              <a:buFont typeface="Arial" panose="020B0604020202020204" pitchFamily="34" charset="0"/>
              <a:buChar char="•"/>
            </a:pPr>
            <a:r>
              <a:rPr lang="en-US" altLang="zh-CN" sz="1600" b="0" dirty="0"/>
              <a:t>Relay architecture is TBD</a:t>
            </a:r>
          </a:p>
          <a:p>
            <a:pPr algn="just">
              <a:buFont typeface="Arial" panose="020B0604020202020204" pitchFamily="34" charset="0"/>
              <a:buChar char="•"/>
            </a:pPr>
            <a:r>
              <a:rPr lang="en-US" altLang="zh-CN" sz="1600" b="0" dirty="0"/>
              <a:t>Trigger-based TXOP sharing procedure is TBD.</a:t>
            </a:r>
          </a:p>
          <a:p>
            <a:pPr>
              <a:buFont typeface="Wingdings" panose="05000000000000000000" pitchFamily="2" charset="2"/>
              <a:buChar char="p"/>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3716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tgbn-mar-2024-meeting-agenda, </a:t>
            </a:r>
            <a:r>
              <a:rPr lang="en-US" altLang="zh-CN" sz="1600" b="0" dirty="0">
                <a:hlinkClick r:id="rId3"/>
              </a:rPr>
              <a:t>https://mentor.ieee.org/802.11/dcn/24/11-24-0235-14-00bn-tgbn-mar-2024-meeting-agenda.pptx</a:t>
            </a:r>
            <a:endParaRPr lang="en-US" altLang="zh-CN" sz="1600" b="0" dirty="0"/>
          </a:p>
          <a:p>
            <a:pPr marL="0" indent="0">
              <a:buNone/>
            </a:pPr>
            <a:r>
              <a:rPr lang="en-US" altLang="zh-CN" sz="1600" b="0" dirty="0"/>
              <a:t>[3] Draft P802.11REVme_D5.0</a:t>
            </a:r>
          </a:p>
          <a:p>
            <a:pPr marL="0" indent="0">
              <a:buNone/>
            </a:pPr>
            <a:r>
              <a:rPr lang="en-US" altLang="zh-CN" sz="1600" b="0" dirty="0"/>
              <a:t>[4]Wi-Fi </a:t>
            </a:r>
            <a:r>
              <a:rPr lang="en-US" altLang="zh-CN" sz="1600" b="0" dirty="0" err="1"/>
              <a:t>EasyMesh</a:t>
            </a:r>
            <a:r>
              <a:rPr lang="en-US" altLang="zh-CN" sz="1600" b="0" dirty="0"/>
              <a:t>, </a:t>
            </a:r>
            <a:r>
              <a:rPr lang="en-US" altLang="zh-CN" sz="1600" b="0" dirty="0">
                <a:hlinkClick r:id="rId4">
                  <a:extLst>
                    <a:ext uri="{A12FA001-AC4F-418D-AE19-62706E023703}">
                      <ahyp:hlinkClr xmlns:ahyp="http://schemas.microsoft.com/office/drawing/2018/hyperlinkcolor" val="tx"/>
                    </a:ext>
                  </a:extLst>
                </a:hlinkClick>
              </a:rPr>
              <a:t>https://www.wi-fi.org/zh-hans/discover-wi-fi/wi-fi-easymesh</a:t>
            </a:r>
            <a:endParaRPr lang="en-US" altLang="zh-CN" sz="1600" b="0" dirty="0"/>
          </a:p>
          <a:p>
            <a:pPr marL="0" indent="0">
              <a:buNone/>
            </a:pPr>
            <a:r>
              <a:rPr lang="en-US" altLang="zh-CN" sz="1600" b="0" dirty="0"/>
              <a:t>[5] UHR Rate-vs-Range Enhancement with Relay,</a:t>
            </a:r>
            <a:r>
              <a:rPr lang="en-US" altLang="zh-CN" sz="1600" dirty="0"/>
              <a:t> </a:t>
            </a:r>
            <a:r>
              <a:rPr lang="en-US" altLang="zh-CN" sz="1600" b="0" dirty="0">
                <a:hlinkClick r:id="rId5"/>
              </a:rPr>
              <a:t>https://mentor.ieee.org/802.11/dcn/22/11-22-1908-01-0uhr-uhr-rate-vs-range-enhancement-with-relay.pptx</a:t>
            </a:r>
            <a:endParaRPr lang="en-US" altLang="zh-CN" sz="1600" b="0" dirty="0"/>
          </a:p>
          <a:p>
            <a:pPr marL="0" indent="0">
              <a:buNone/>
            </a:pPr>
            <a:r>
              <a:rPr lang="en-US" altLang="zh-CN" sz="1600" b="0" dirty="0"/>
              <a:t>[6] Relay for 11bn, </a:t>
            </a:r>
            <a:r>
              <a:rPr lang="en-US" altLang="zh-CN" sz="1600" b="0" dirty="0">
                <a:hlinkClick r:id="rId6"/>
              </a:rPr>
              <a:t>https://mentor.ieee.org/802.11/dcn/23/11-23-1840-02-00bn-relay-for-11bn.pptx</a:t>
            </a:r>
            <a:endParaRPr lang="en-US" altLang="zh-CN" sz="1600" b="0" dirty="0"/>
          </a:p>
          <a:p>
            <a:pPr marL="0" indent="0">
              <a:buNone/>
            </a:pPr>
            <a:r>
              <a:rPr lang="en-US" altLang="zh-CN" sz="1600" b="0" dirty="0"/>
              <a:t>[7] Relay Operation Follow-up, </a:t>
            </a:r>
            <a:r>
              <a:rPr lang="en-US" altLang="zh-CN" sz="1600" b="0" dirty="0">
                <a:hlinkClick r:id="rId7"/>
              </a:rPr>
              <a:t>https://mentor.ieee.org/802.11/dcn/24/11-24-0074-01-00bn-relay-operation-follow-up.pptx</a:t>
            </a:r>
            <a:endParaRPr lang="en-US" altLang="zh-CN" sz="1600" b="0" dirty="0"/>
          </a:p>
          <a:p>
            <a:pPr marL="0" indent="0">
              <a:buNone/>
            </a:pPr>
            <a:r>
              <a:rPr lang="en-US" altLang="zh-CN" sz="1600" b="0" dirty="0"/>
              <a:t>[8] Discussion on 11bn Relay Operation, </a:t>
            </a:r>
            <a:r>
              <a:rPr lang="en-US" altLang="zh-CN" sz="1600" b="0" dirty="0">
                <a:hlinkClick r:id="rId8"/>
              </a:rPr>
              <a:t>https://mentor.ieee.org/802.11/dcn/24/11-24-0385-01-00bn-discussion-on-11bn-relay-operation.pptx</a:t>
            </a:r>
            <a:endParaRPr lang="en-US" altLang="zh-CN" sz="1600" b="0" dirty="0"/>
          </a:p>
          <a:p>
            <a:pPr marL="0" indent="0">
              <a:buNone/>
            </a:pPr>
            <a:r>
              <a:rPr lang="en-US" altLang="zh-CN" sz="1600" b="0" dirty="0"/>
              <a:t>[9] TXOP sharing extensions for XR use-cases, </a:t>
            </a:r>
            <a:r>
              <a:rPr lang="en-US" altLang="zh-CN" sz="1600" b="0" dirty="0">
                <a:hlinkClick r:id="rId9"/>
              </a:rPr>
              <a:t>https://mentor.ieee.org/802.11/dcn/23/11-23-1387-01-0uhr-txop-sharing-extensions-for-xr-use-cases.pptx</a:t>
            </a: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9618</TotalTime>
  <Words>1624</Words>
  <Application>Microsoft Office PowerPoint</Application>
  <PresentationFormat>全屏显示(4:3)</PresentationFormat>
  <Paragraphs>202</Paragraphs>
  <Slides>10</Slides>
  <Notes>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Consideration on Relay operation for 11bn</vt:lpstr>
      <vt:lpstr>Introduction</vt:lpstr>
      <vt:lpstr>Recap: Current Relay operation for Wi-Fi</vt:lpstr>
      <vt:lpstr>Recap: Relay operation discussed in 11bn</vt:lpstr>
      <vt:lpstr>Scenarios to be considered</vt:lpstr>
      <vt:lpstr>Proposals for Relay operation in 11bn</vt:lpstr>
      <vt:lpstr>Advantages of the proposed relay operation</vt:lpstr>
      <vt:lpstr>Summary</vt:lpstr>
      <vt:lpstr>References</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3757</cp:revision>
  <cp:lastPrinted>2014-11-04T15:04:00Z</cp:lastPrinted>
  <dcterms:created xsi:type="dcterms:W3CDTF">2007-04-17T18:10:00Z</dcterms:created>
  <dcterms:modified xsi:type="dcterms:W3CDTF">2024-06-23T14:36:14Z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