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58580E1-9F43-268A-EF8B-4CC5C47A8444}" name="Joseph Levy" initials="JL" userId="S::Joseph.Levy@InterDigital.com::3766db8f-7892-44ce-ae9b-8fce39950ac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53" autoAdjust="0"/>
    <p:restoredTop sz="96786"/>
  </p:normalViewPr>
  <p:slideViewPr>
    <p:cSldViewPr snapToGrid="0" snapToObjects="1">
      <p:cViewPr varScale="1">
        <p:scale>
          <a:sx n="125" d="100"/>
          <a:sy n="125" d="100"/>
        </p:scale>
        <p:origin x="18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1" d="100"/>
          <a:sy n="81" d="100"/>
        </p:scale>
        <p:origin x="321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io de la Oliva (Consultant)" userId="2c6e376b-f094-4c52-bf2a-2427b6195607" providerId="ADAL" clId="{A7C569CB-5ED0-654E-804C-46FFC3FC673F}"/>
    <pc:docChg chg="undo custSel modSld">
      <pc:chgData name="Antonio de la Oliva (Consultant)" userId="2c6e376b-f094-4c52-bf2a-2427b6195607" providerId="ADAL" clId="{A7C569CB-5ED0-654E-804C-46FFC3FC673F}" dt="2024-05-12T07:19:54.892" v="293" actId="20577"/>
      <pc:docMkLst>
        <pc:docMk/>
      </pc:docMkLst>
      <pc:sldChg chg="modSp">
        <pc:chgData name="Antonio de la Oliva (Consultant)" userId="2c6e376b-f094-4c52-bf2a-2427b6195607" providerId="ADAL" clId="{A7C569CB-5ED0-654E-804C-46FFC3FC673F}" dt="2024-05-12T07:17:59.087" v="57" actId="14"/>
        <pc:sldMkLst>
          <pc:docMk/>
          <pc:sldMk cId="3099631177" sldId="258"/>
        </pc:sldMkLst>
        <pc:spChg chg="mod">
          <ac:chgData name="Antonio de la Oliva (Consultant)" userId="2c6e376b-f094-4c52-bf2a-2427b6195607" providerId="ADAL" clId="{A7C569CB-5ED0-654E-804C-46FFC3FC673F}" dt="2024-05-12T07:17:59.087" v="57" actId="14"/>
          <ac:spMkLst>
            <pc:docMk/>
            <pc:sldMk cId="3099631177" sldId="258"/>
            <ac:spMk id="3" creationId="{654AB8DF-B60D-8363-CA23-E9CB45CB4C00}"/>
          </ac:spMkLst>
        </pc:spChg>
      </pc:sldChg>
      <pc:sldChg chg="modSp modCm">
        <pc:chgData name="Antonio de la Oliva (Consultant)" userId="2c6e376b-f094-4c52-bf2a-2427b6195607" providerId="ADAL" clId="{A7C569CB-5ED0-654E-804C-46FFC3FC673F}" dt="2024-05-12T07:19:42.526" v="287" actId="20577"/>
        <pc:sldMkLst>
          <pc:docMk/>
          <pc:sldMk cId="2770481172" sldId="260"/>
        </pc:sldMkLst>
        <pc:spChg chg="mod">
          <ac:chgData name="Antonio de la Oliva (Consultant)" userId="2c6e376b-f094-4c52-bf2a-2427b6195607" providerId="ADAL" clId="{A7C569CB-5ED0-654E-804C-46FFC3FC673F}" dt="2024-05-12T07:19:42.526" v="287" actId="20577"/>
          <ac:spMkLst>
            <pc:docMk/>
            <pc:sldMk cId="2770481172" sldId="260"/>
            <ac:spMk id="3" creationId="{77960760-0B7A-646D-7EB1-4BAB1D7B511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ntonio de la Oliva (Consultant)" userId="2c6e376b-f094-4c52-bf2a-2427b6195607" providerId="ADAL" clId="{A7C569CB-5ED0-654E-804C-46FFC3FC673F}" dt="2024-05-12T07:19:42.526" v="287" actId="20577"/>
              <pc2:cmMkLst xmlns:pc2="http://schemas.microsoft.com/office/powerpoint/2019/9/main/command">
                <pc:docMk/>
                <pc:sldMk cId="2770481172" sldId="260"/>
                <pc2:cmMk id="{55C607FA-A8CF-4FC9-BF4E-BA27D936B370}"/>
              </pc2:cmMkLst>
            </pc226:cmChg>
          </p:ext>
        </pc:extLst>
      </pc:sldChg>
      <pc:sldChg chg="modSp">
        <pc:chgData name="Antonio de la Oliva (Consultant)" userId="2c6e376b-f094-4c52-bf2a-2427b6195607" providerId="ADAL" clId="{A7C569CB-5ED0-654E-804C-46FFC3FC673F}" dt="2024-05-12T07:19:54.892" v="293" actId="20577"/>
        <pc:sldMkLst>
          <pc:docMk/>
          <pc:sldMk cId="2374599644" sldId="261"/>
        </pc:sldMkLst>
        <pc:spChg chg="mod">
          <ac:chgData name="Antonio de la Oliva (Consultant)" userId="2c6e376b-f094-4c52-bf2a-2427b6195607" providerId="ADAL" clId="{A7C569CB-5ED0-654E-804C-46FFC3FC673F}" dt="2024-05-12T07:19:54.892" v="293" actId="20577"/>
          <ac:spMkLst>
            <pc:docMk/>
            <pc:sldMk cId="2374599644" sldId="261"/>
            <ac:spMk id="3" creationId="{2F4D29FE-1E41-501B-0B89-A1F5277446C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90DD3FE-A15A-4FB2-35CE-83C053B122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9B5B5F-DC70-573C-328A-D765E8B9B2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F26E0-B6A8-4346-8F52-D117439B0365}" type="datetimeFigureOut">
              <a:rPr lang="en-US" smtClean="0"/>
              <a:t>5/14/24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2598A1-AFAC-1B3C-EA8B-23CA38986B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25FF9E-E4A1-786F-92F5-B227DBD89B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ED4CE-F13D-4F1D-BD35-73E845E4D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076950"/>
            <a:ext cx="266973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076950"/>
            <a:ext cx="266973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anchor="t"/>
          <a:lstStyle>
            <a:lvl2pPr marL="274320" indent="-457200">
              <a:defRPr/>
            </a:lvl2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076950"/>
            <a:ext cx="266973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 txBox="1"/>
          <p:nvPr/>
        </p:nvSpPr>
        <p:spPr>
          <a:xfrm>
            <a:off x="521639" y="331761"/>
            <a:ext cx="96718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b="1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en-US" dirty="0"/>
              <a:t>May </a:t>
            </a:r>
            <a:r>
              <a:rPr dirty="0"/>
              <a:t>202</a:t>
            </a:r>
            <a:r>
              <a:rPr lang="en-US" dirty="0"/>
              <a:t>4</a:t>
            </a:r>
            <a:endParaRPr dirty="0"/>
          </a:p>
        </p:txBody>
      </p:sp>
      <p:sp>
        <p:nvSpPr>
          <p:cNvPr id="3" name="Line 2"/>
          <p:cNvSpPr/>
          <p:nvPr/>
        </p:nvSpPr>
        <p:spPr>
          <a:xfrm>
            <a:off x="685440" y="609119"/>
            <a:ext cx="7772760" cy="362"/>
          </a:xfrm>
          <a:prstGeom prst="line">
            <a:avLst/>
          </a:prstGeom>
          <a:ln w="126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" name="CustomShape 3"/>
          <p:cNvSpPr txBox="1"/>
          <p:nvPr/>
        </p:nvSpPr>
        <p:spPr>
          <a:xfrm>
            <a:off x="698399" y="6475319"/>
            <a:ext cx="787139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en-US" dirty="0"/>
              <a:t>Contribution</a:t>
            </a:r>
            <a:endParaRPr dirty="0"/>
          </a:p>
        </p:txBody>
      </p:sp>
      <p:sp>
        <p:nvSpPr>
          <p:cNvPr id="5" name="CustomShape 4"/>
          <p:cNvSpPr txBox="1"/>
          <p:nvPr userDrawn="1"/>
        </p:nvSpPr>
        <p:spPr>
          <a:xfrm>
            <a:off x="5494082" y="304602"/>
            <a:ext cx="271536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algn="r">
              <a:defRPr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doc.: IEEE 802.11-2</a:t>
            </a:r>
            <a:r>
              <a:rPr lang="en-US" dirty="0"/>
              <a:t>4/886r0</a:t>
            </a:r>
            <a:endParaRPr dirty="0"/>
          </a:p>
        </p:txBody>
      </p:sp>
      <p:sp>
        <p:nvSpPr>
          <p:cNvPr id="6" name="Line 5"/>
          <p:cNvSpPr/>
          <p:nvPr/>
        </p:nvSpPr>
        <p:spPr>
          <a:xfrm>
            <a:off x="685079" y="6476760"/>
            <a:ext cx="7849082" cy="2"/>
          </a:xfrm>
          <a:prstGeom prst="line">
            <a:avLst/>
          </a:prstGeom>
          <a:ln w="126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" name="CustomShape 6"/>
          <p:cNvSpPr txBox="1"/>
          <p:nvPr/>
        </p:nvSpPr>
        <p:spPr>
          <a:xfrm>
            <a:off x="6467936" y="6474680"/>
            <a:ext cx="2079545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b">
            <a:spAutoFit/>
          </a:bodyPr>
          <a:lstStyle>
            <a:lvl1pPr algn="r">
              <a:defRPr sz="1200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en-US" dirty="0"/>
              <a:t>Antonio de la Oliva (InterDigital)</a:t>
            </a:r>
            <a:endParaRPr dirty="0"/>
          </a:p>
        </p:txBody>
      </p:sp>
      <p:sp>
        <p:nvSpPr>
          <p:cNvPr id="8" name="Title Text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1680" cy="1065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9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080"/>
            <a:ext cx="7771680" cy="41140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r>
              <a:rPr dirty="0"/>
              <a:t>Body Level One</a:t>
            </a:r>
          </a:p>
          <a:p>
            <a:pPr lvl="4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285750" marR="0" indent="-28575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2pPr>
      <a:lvl3pPr marL="91440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3pPr>
      <a:lvl4pPr marL="285750" marR="0" indent="-28575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Char char="•"/>
        <a:tabLst>
          <a:tab pos="457200" algn="l"/>
          <a:tab pos="914400" algn="l"/>
        </a:tabLst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4pPr>
      <a:lvl5pPr marL="742950" marR="0" indent="-28575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ol@ansley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 txBox="1"/>
          <p:nvPr/>
        </p:nvSpPr>
        <p:spPr>
          <a:xfrm>
            <a:off x="685800" y="934813"/>
            <a:ext cx="7771680" cy="585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spAutoFit/>
          </a:bodyPr>
          <a:lstStyle>
            <a:lvl1pPr algn="ctr">
              <a:defRPr sz="3200" b="1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en-US" dirty="0"/>
              <a:t>The need for groupcast AID signaling</a:t>
            </a:r>
            <a:endParaRPr dirty="0"/>
          </a:p>
        </p:txBody>
      </p:sp>
      <p:sp>
        <p:nvSpPr>
          <p:cNvPr id="54" name="CustomShape 2"/>
          <p:cNvSpPr txBox="1"/>
          <p:nvPr/>
        </p:nvSpPr>
        <p:spPr>
          <a:xfrm>
            <a:off x="685800" y="1981080"/>
            <a:ext cx="7771680" cy="400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/>
          <a:p>
            <a:pPr marL="340920" indent="-340201" algn="ctr">
              <a:spcBef>
                <a:spcPts val="400"/>
              </a:spcBef>
              <a:defRPr sz="20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Date:</a:t>
            </a:r>
            <a:r>
              <a:rPr b="0" dirty="0"/>
              <a:t> </a:t>
            </a:r>
            <a:r>
              <a:rPr lang="en-US" dirty="0"/>
              <a:t>2024-05-10</a:t>
            </a:r>
            <a:endParaRPr dirty="0"/>
          </a:p>
        </p:txBody>
      </p:sp>
      <p:sp>
        <p:nvSpPr>
          <p:cNvPr id="55" name="CustomShape 3"/>
          <p:cNvSpPr txBox="1"/>
          <p:nvPr/>
        </p:nvSpPr>
        <p:spPr>
          <a:xfrm>
            <a:off x="579599" y="1940038"/>
            <a:ext cx="1355043" cy="373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>
            <a:lvl1pPr marL="340920" indent="-340201">
              <a:spcBef>
                <a:spcPts val="400"/>
              </a:spcBef>
              <a:defRPr sz="2000" b="1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Authors:</a:t>
            </a:r>
          </a:p>
        </p:txBody>
      </p:sp>
      <p:graphicFrame>
        <p:nvGraphicFramePr>
          <p:cNvPr id="56" name="Table 4"/>
          <p:cNvGraphicFramePr/>
          <p:nvPr>
            <p:extLst>
              <p:ext uri="{D42A27DB-BD31-4B8C-83A1-F6EECF244321}">
                <p14:modId xmlns:p14="http://schemas.microsoft.com/office/powerpoint/2010/main" val="1947442479"/>
              </p:ext>
            </p:extLst>
          </p:nvPr>
        </p:nvGraphicFramePr>
        <p:xfrm>
          <a:off x="725400" y="2500558"/>
          <a:ext cx="7387920" cy="22554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365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7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7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8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8560"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b="1" spc="-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20">
                <a:tc>
                  <a:txBody>
                    <a:bodyPr/>
                    <a:lstStyle/>
                    <a:p>
                      <a:r>
                        <a:rPr lang="en-US" sz="1400" spc="-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Antonio de la Oliva</a:t>
                      </a:r>
                      <a:endParaRPr sz="1400" spc="-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pc="-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InterDigital</a:t>
                      </a:r>
                      <a:endParaRPr sz="1400" spc="-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400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dirty="0"/>
                    </a:p>
                  </a:txBody>
                  <a:tcPr marL="0" marR="0" marT="0" marB="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sz="1400" spc="-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400" u="sng" spc="-1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 dirty="0">
                          <a:hlinkClick r:id="rId2"/>
                        </a:rPr>
                        <a:t>aoliva@it.uc3m.es</a:t>
                      </a:r>
                      <a:endParaRPr dirty="0">
                        <a:hlinkClick r:id="rId2"/>
                      </a:endParaRPr>
                    </a:p>
                  </a:txBody>
                  <a:tcPr marL="0" marR="0" marT="0" marB="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560">
                <a:tc>
                  <a:txBody>
                    <a:bodyPr/>
                    <a:lstStyle/>
                    <a:p>
                      <a:r>
                        <a:rPr lang="en-US" sz="1400" b="0" i="0" u="none" strike="noStrike" cap="none" spc="-1" baseline="0" dirty="0">
                          <a:solidFill>
                            <a:srgbClr val="000000"/>
                          </a:solidFill>
                          <a:uFillTx/>
                          <a:latin typeface="Times New Roman"/>
                          <a:cs typeface="Times New Roman"/>
                          <a:sym typeface="Helvetica"/>
                        </a:rPr>
                        <a:t>Joseph Levy</a:t>
                      </a:r>
                      <a:endParaRPr sz="1400" b="0" i="0" u="none" strike="noStrike" cap="none" spc="-1" baseline="0" dirty="0">
                        <a:solidFill>
                          <a:srgbClr val="000000"/>
                        </a:solidFill>
                        <a:uFillTx/>
                        <a:latin typeface="Times New Roman"/>
                        <a:cs typeface="Times New Roman"/>
                        <a:sym typeface="Helvetica"/>
                      </a:endParaRP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cap="none" spc="-1" baseline="0" dirty="0">
                          <a:solidFill>
                            <a:srgbClr val="000000"/>
                          </a:solidFill>
                          <a:uFillTx/>
                          <a:latin typeface="Times New Roman"/>
                          <a:cs typeface="Times New Roman"/>
                          <a:sym typeface="Helvetica"/>
                        </a:rPr>
                        <a:t>InterDigital</a:t>
                      </a:r>
                      <a:endParaRPr sz="1400" b="0" i="0" u="none" strike="noStrike" cap="none" spc="-1" baseline="0" dirty="0">
                        <a:solidFill>
                          <a:srgbClr val="000000"/>
                        </a:solidFill>
                        <a:uFillTx/>
                        <a:latin typeface="Times New Roman"/>
                        <a:cs typeface="Times New Roman"/>
                        <a:sym typeface="Helvetica"/>
                      </a:endParaRP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56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8711941-F746-194D-BA49-225264BDC70A}"/>
              </a:ext>
            </a:extLst>
          </p:cNvPr>
          <p:cNvSpPr txBox="1"/>
          <p:nvPr/>
        </p:nvSpPr>
        <p:spPr>
          <a:xfrm>
            <a:off x="7805057" y="511629"/>
            <a:ext cx="65" cy="553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3FC63-F241-0BE9-092B-8E2F2877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Current</a:t>
            </a:r>
            <a:r>
              <a:rPr lang="es-ES_tradnl" dirty="0"/>
              <a:t> status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err="1"/>
              <a:t>discussion</a:t>
            </a:r>
            <a:endParaRPr lang="es-ES_trad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7C55C-A2E1-6AB9-AC75-36927AF9D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IEEE 802.11bi TG is actively looking to define mechanisms that modify parameters in frames that are transmitted over the air and that may be used to identify/track a user.</a:t>
            </a:r>
          </a:p>
          <a:p>
            <a:r>
              <a:rPr lang="en-US" dirty="0"/>
              <a:t>Two key parameters that have been identified are: the MAC Address and the AID. There are other parameters of potential concern, but the AID poses a challenge.</a:t>
            </a:r>
          </a:p>
          <a:p>
            <a:r>
              <a:rPr lang="en-US" dirty="0"/>
              <a:t>AID is an 11 bits identifier (there are also AID12 and AID13 versions), but the maximum AID value is limited to 2007. At initial association a STA will receive an AID from the AP. Most AP assign AID sequentially. </a:t>
            </a:r>
          </a:p>
        </p:txBody>
      </p:sp>
    </p:spTree>
    <p:extLst>
      <p:ext uri="{BB962C8B-B14F-4D97-AF65-F5344CB8AC3E}">
        <p14:creationId xmlns:p14="http://schemas.microsoft.com/office/powerpoint/2010/main" val="302451108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1A7C3-6958-F223-F6C3-56BBA978A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Modification of AID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4AB8DF-B60D-8363-CA23-E9CB45CB4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2021" y="1779370"/>
            <a:ext cx="8205952" cy="4114080"/>
          </a:xfrm>
        </p:spPr>
        <p:txBody>
          <a:bodyPr/>
          <a:lstStyle/>
          <a:p>
            <a:r>
              <a:rPr lang="en-US" dirty="0"/>
              <a:t>Some ideas discussed in TGbi regarding AID?</a:t>
            </a:r>
          </a:p>
          <a:p>
            <a:pPr lvl="4"/>
            <a:r>
              <a:rPr lang="en-US" dirty="0"/>
              <a:t>11bi is considering modifying the AID of EP STAs every epoch</a:t>
            </a:r>
          </a:p>
          <a:p>
            <a:pPr lvl="4"/>
            <a:r>
              <a:rPr lang="en-US" dirty="0"/>
              <a:t>How the AID should be modified has not </a:t>
            </a:r>
            <a:r>
              <a:rPr lang="es-ES" dirty="0" err="1"/>
              <a:t>been</a:t>
            </a:r>
            <a:r>
              <a:rPr lang="es-ES" dirty="0"/>
              <a:t> </a:t>
            </a:r>
            <a:r>
              <a:rPr lang="en-US" dirty="0"/>
              <a:t>agreed:</a:t>
            </a:r>
          </a:p>
          <a:p>
            <a:pPr marL="1085850" lvl="4" indent="-342900">
              <a:buFont typeface="+mj-lt"/>
              <a:buAutoNum type="arabicPeriod"/>
            </a:pPr>
            <a:r>
              <a:rPr lang="en-US" sz="1600" dirty="0"/>
              <a:t>Some members suggest providing AIDs to all EP STAs for every epoch</a:t>
            </a:r>
          </a:p>
          <a:p>
            <a:pPr marL="1085850" lvl="4" indent="-342900">
              <a:buFont typeface="+mj-lt"/>
              <a:buAutoNum type="arabicPeriod"/>
            </a:pPr>
            <a:r>
              <a:rPr lang="en-US" sz="1600" dirty="0"/>
              <a:t>Others suggest self-generation based on algorithms</a:t>
            </a:r>
          </a:p>
          <a:p>
            <a:pPr lvl="4"/>
            <a:r>
              <a:rPr lang="en-US" dirty="0"/>
              <a:t>For signaling:</a:t>
            </a:r>
          </a:p>
          <a:p>
            <a:pPr marL="800100" lvl="4" indent="-342900">
              <a:buFont typeface="+mj-lt"/>
              <a:buAutoNum type="arabicPeriod"/>
            </a:pPr>
            <a:r>
              <a:rPr lang="en-US" sz="1600" dirty="0"/>
              <a:t>assuming an epoch of 1s (shorter in 604r7)</a:t>
            </a:r>
          </a:p>
          <a:p>
            <a:pPr marL="800100" lvl="4" indent="-342900">
              <a:buFont typeface="+mj-lt"/>
              <a:buAutoNum type="arabicPeriod"/>
            </a:pPr>
            <a:r>
              <a:rPr lang="en-US" sz="1600" dirty="0"/>
              <a:t>considering action frame of 32 bytes (as example, taken from 604r7)</a:t>
            </a:r>
          </a:p>
          <a:p>
            <a:pPr marL="800100" lvl="4" indent="-342900">
              <a:buFont typeface="+mj-lt"/>
              <a:buAutoNum type="arabicPeriod"/>
            </a:pPr>
            <a:r>
              <a:rPr lang="en-US" sz="1600" dirty="0"/>
              <a:t>yields to a maximum (2000 STAs) of 512kbps devoted for this purpose </a:t>
            </a:r>
          </a:p>
        </p:txBody>
      </p:sp>
    </p:spTree>
    <p:extLst>
      <p:ext uri="{BB962C8B-B14F-4D97-AF65-F5344CB8AC3E}">
        <p14:creationId xmlns:p14="http://schemas.microsoft.com/office/powerpoint/2010/main" val="309963117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87F7E-F963-C072-7D9A-CF35C0C8B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based AID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616E28-FB16-27C6-2477-CB4F059B6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751762"/>
            <a:ext cx="7771680" cy="4343398"/>
          </a:xfrm>
        </p:spPr>
        <p:txBody>
          <a:bodyPr/>
          <a:lstStyle/>
          <a:p>
            <a:r>
              <a:rPr lang="en-US" dirty="0"/>
              <a:t>If an algorithm-based approach is used, basically every EP STA decides its own AID based on some PRF or similar (not clear yet how)</a:t>
            </a:r>
          </a:p>
          <a:p>
            <a:r>
              <a:rPr lang="en-US" dirty="0"/>
              <a:t>If we consider the probability of collision of AIDs we have the following graphs (simple analysis), showing the number of STAs which will generate a repeated AID (e.g., 2000 EP STAs in an AP, all generating a random new AID).</a:t>
            </a:r>
          </a:p>
        </p:txBody>
      </p:sp>
      <p:pic>
        <p:nvPicPr>
          <p:cNvPr id="5" name="Picture 4" descr="A graph of a number of conflicting aids&#10;&#10;Description automatically generated">
            <a:extLst>
              <a:ext uri="{FF2B5EF4-FFF2-40B4-BE49-F238E27FC236}">
                <a16:creationId xmlns:a16="http://schemas.microsoft.com/office/drawing/2014/main" id="{870985F9-AE47-8E26-436C-4DFD364EF8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57" y="3718655"/>
            <a:ext cx="2468427" cy="1962476"/>
          </a:xfrm>
          <a:prstGeom prst="rect">
            <a:avLst/>
          </a:prstGeom>
        </p:spPr>
      </p:pic>
      <p:pic>
        <p:nvPicPr>
          <p:cNvPr id="7" name="Picture 6" descr="A graph of a number of conflicting aids&#10;&#10;Description automatically generated">
            <a:extLst>
              <a:ext uri="{FF2B5EF4-FFF2-40B4-BE49-F238E27FC236}">
                <a16:creationId xmlns:a16="http://schemas.microsoft.com/office/drawing/2014/main" id="{A9365CC7-E026-EBD2-2964-6C76AF6F4F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794" y="3718654"/>
            <a:ext cx="2514424" cy="1962477"/>
          </a:xfrm>
          <a:prstGeom prst="rect">
            <a:avLst/>
          </a:prstGeom>
        </p:spPr>
      </p:pic>
      <p:pic>
        <p:nvPicPr>
          <p:cNvPr id="9" name="Picture 8" descr="A graph of a number of conflicting aids&#10;&#10;Description automatically generated">
            <a:extLst>
              <a:ext uri="{FF2B5EF4-FFF2-40B4-BE49-F238E27FC236}">
                <a16:creationId xmlns:a16="http://schemas.microsoft.com/office/drawing/2014/main" id="{7AF40058-AB7F-E582-8E7E-EF113665EB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49" y="3715918"/>
            <a:ext cx="2422431" cy="1962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11049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153E8-6BB3-3CD7-1BEE-D50144D48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Groupcast communication of conflicting AIDs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60760-0B7A-646D-7EB1-4BAB1D7B51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Looking at first graph, out of 2000 STAs, with high probability less than 780 STAs will generate a repeated AID, so 2000-780 will generate a valid one -&gt; It is possible to simply advertise new parameters for the 780 STAs in groups</a:t>
            </a:r>
          </a:p>
          <a:p>
            <a:r>
              <a:rPr lang="en-US" dirty="0"/>
              <a:t>It is possible to have the AP generate the AIDs of these 780 and choose different seeds for the AID. A group STAs can use a common seed and then only one message will be required for each group of STAs</a:t>
            </a:r>
          </a:p>
          <a:p>
            <a:r>
              <a:rPr lang="en-US" dirty="0"/>
              <a:t>The higher the number of EP STAs in the BSS being served by the AP, the greater the benefit of this approach.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048117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ED445-C8FE-D244-86B2-71A1DD81B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D29FE-1E41-501B-0B89-A1F5277446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We can </a:t>
            </a:r>
            <a:r>
              <a:rPr lang="es-ES_tradnl" dirty="0" err="1"/>
              <a:t>have</a:t>
            </a:r>
            <a:r>
              <a:rPr lang="es-ES_tradnl" dirty="0"/>
              <a:t> </a:t>
            </a:r>
            <a:r>
              <a:rPr lang="es-ES_tradnl" dirty="0" err="1"/>
              <a:t>better</a:t>
            </a:r>
            <a:r>
              <a:rPr lang="es-ES_tradnl" dirty="0"/>
              <a:t> </a:t>
            </a:r>
            <a:r>
              <a:rPr lang="es-ES_tradnl" dirty="0" err="1"/>
              <a:t>mechanisms</a:t>
            </a:r>
            <a:r>
              <a:rPr lang="es-ES_tradnl" dirty="0"/>
              <a:t> to </a:t>
            </a:r>
            <a:r>
              <a:rPr lang="es-ES_tradnl" dirty="0" err="1"/>
              <a:t>advertise</a:t>
            </a:r>
            <a:r>
              <a:rPr lang="es-ES_tradnl" dirty="0"/>
              <a:t> AIDs </a:t>
            </a:r>
            <a:r>
              <a:rPr lang="es-ES_tradnl" dirty="0" err="1"/>
              <a:t>than</a:t>
            </a:r>
            <a:r>
              <a:rPr lang="es-ES_tradnl" dirty="0"/>
              <a:t> </a:t>
            </a:r>
            <a:r>
              <a:rPr lang="es-ES_tradnl" dirty="0" err="1"/>
              <a:t>simply</a:t>
            </a:r>
            <a:r>
              <a:rPr lang="es-ES_tradnl" dirty="0"/>
              <a:t> </a:t>
            </a:r>
            <a:r>
              <a:rPr lang="es-ES_tradnl" dirty="0" err="1"/>
              <a:t>allocating</a:t>
            </a:r>
            <a:r>
              <a:rPr lang="es-ES_tradnl" dirty="0"/>
              <a:t> </a:t>
            </a:r>
            <a:r>
              <a:rPr lang="es-ES" dirty="0" err="1"/>
              <a:t>them</a:t>
            </a:r>
            <a:r>
              <a:rPr lang="es-ES_tradnl" dirty="0"/>
              <a:t> on </a:t>
            </a:r>
            <a:r>
              <a:rPr lang="es-ES_tradnl" dirty="0" err="1"/>
              <a:t>each</a:t>
            </a:r>
            <a:r>
              <a:rPr lang="es-ES_tradnl" dirty="0"/>
              <a:t> </a:t>
            </a:r>
            <a:r>
              <a:rPr lang="es-ES_tradnl" dirty="0" err="1"/>
              <a:t>epoch</a:t>
            </a:r>
            <a:endParaRPr lang="es-ES_tradnl" dirty="0"/>
          </a:p>
          <a:p>
            <a:r>
              <a:rPr lang="es-ES_tradnl" dirty="0" err="1"/>
              <a:t>If</a:t>
            </a:r>
            <a:r>
              <a:rPr lang="es-ES_tradnl" dirty="0"/>
              <a:t> </a:t>
            </a:r>
            <a:r>
              <a:rPr lang="es-ES_tradnl" dirty="0" err="1"/>
              <a:t>algorithmic</a:t>
            </a:r>
            <a:r>
              <a:rPr lang="es-ES_tradnl" dirty="0"/>
              <a:t> </a:t>
            </a:r>
            <a:r>
              <a:rPr lang="es-ES_tradnl" dirty="0" err="1"/>
              <a:t>generation</a:t>
            </a:r>
            <a:r>
              <a:rPr lang="es-ES_tradnl" dirty="0"/>
              <a:t> </a:t>
            </a:r>
            <a:r>
              <a:rPr lang="es-ES_tradnl" dirty="0" err="1"/>
              <a:t>of</a:t>
            </a:r>
            <a:r>
              <a:rPr lang="es-ES_tradnl" dirty="0"/>
              <a:t> AID </a:t>
            </a:r>
            <a:r>
              <a:rPr lang="es-ES_tradnl" dirty="0" err="1"/>
              <a:t>is</a:t>
            </a:r>
            <a:r>
              <a:rPr lang="es-ES_tradnl" dirty="0"/>
              <a:t> done, </a:t>
            </a:r>
            <a:r>
              <a:rPr lang="es-ES_tradnl" dirty="0" err="1"/>
              <a:t>we</a:t>
            </a:r>
            <a:r>
              <a:rPr lang="es-ES_tradnl" dirty="0"/>
              <a:t> can </a:t>
            </a:r>
            <a:r>
              <a:rPr lang="es-ES_tradnl" dirty="0" err="1"/>
              <a:t>advertise</a:t>
            </a:r>
            <a:r>
              <a:rPr lang="es-ES_tradnl" dirty="0"/>
              <a:t> new </a:t>
            </a:r>
            <a:r>
              <a:rPr lang="es-ES_tradnl" dirty="0" err="1"/>
              <a:t>seeds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groups</a:t>
            </a:r>
            <a:r>
              <a:rPr lang="es-ES_tradnl" dirty="0"/>
              <a:t>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err="1"/>
              <a:t>STAs</a:t>
            </a:r>
            <a:endParaRPr lang="es-ES_tradnl" dirty="0"/>
          </a:p>
          <a:p>
            <a:r>
              <a:rPr lang="es-ES_tradnl" dirty="0" err="1"/>
              <a:t>This</a:t>
            </a:r>
            <a:r>
              <a:rPr lang="es-ES_tradnl" dirty="0"/>
              <a:t> </a:t>
            </a:r>
            <a:r>
              <a:rPr lang="es-ES_tradnl" dirty="0" err="1"/>
              <a:t>will</a:t>
            </a:r>
            <a:r>
              <a:rPr lang="es-ES_tradnl" dirty="0"/>
              <a:t> </a:t>
            </a:r>
            <a:r>
              <a:rPr lang="es-ES_tradnl" dirty="0" err="1"/>
              <a:t>highly</a:t>
            </a:r>
            <a:r>
              <a:rPr lang="es-ES_tradnl" dirty="0"/>
              <a:t> reduce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number</a:t>
            </a:r>
            <a:r>
              <a:rPr lang="es-ES_tradnl" dirty="0"/>
              <a:t>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err="1"/>
              <a:t>messages</a:t>
            </a:r>
            <a:r>
              <a:rPr lang="es-ES_tradnl" dirty="0"/>
              <a:t> </a:t>
            </a:r>
            <a:r>
              <a:rPr lang="es-ES_tradnl" dirty="0" err="1"/>
              <a:t>required</a:t>
            </a:r>
            <a:r>
              <a:rPr lang="es-ES_tradnl" dirty="0"/>
              <a:t> in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solution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7459964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698706C92A7748BB4DBB0145059383" ma:contentTypeVersion="17" ma:contentTypeDescription="Create a new document." ma:contentTypeScope="" ma:versionID="82b5a58c0a2729454fcaaa0d77058303">
  <xsd:schema xmlns:xsd="http://www.w3.org/2001/XMLSchema" xmlns:xs="http://www.w3.org/2001/XMLSchema" xmlns:p="http://schemas.microsoft.com/office/2006/metadata/properties" xmlns:ns3="908447ad-0e39-4c9a-806d-269ba80c077c" xmlns:ns4="cf75f306-9659-4071-b15a-95b356b2205f" targetNamespace="http://schemas.microsoft.com/office/2006/metadata/properties" ma:root="true" ma:fieldsID="97a0af0eaf5cfb14c3a95cae742ff65f" ns3:_="" ns4:_="">
    <xsd:import namespace="908447ad-0e39-4c9a-806d-269ba80c077c"/>
    <xsd:import namespace="cf75f306-9659-4071-b15a-95b356b2205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8447ad-0e39-4c9a-806d-269ba80c07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75f306-9659-4071-b15a-95b356b2205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08447ad-0e39-4c9a-806d-269ba80c077c" xsi:nil="true"/>
  </documentManagement>
</p:properties>
</file>

<file path=customXml/itemProps1.xml><?xml version="1.0" encoding="utf-8"?>
<ds:datastoreItem xmlns:ds="http://schemas.openxmlformats.org/officeDocument/2006/customXml" ds:itemID="{FAE4A522-AFED-47CB-AC31-6D753E3D75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BA8DDB-1FAD-4EC3-9B87-DEEB5E475999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908447ad-0e39-4c9a-806d-269ba80c077c"/>
    <ds:schemaRef ds:uri="cf75f306-9659-4071-b15a-95b356b2205f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B1F172C-8804-4BAE-A967-6EE58C6EAADC}">
  <ds:schemaRefs>
    <ds:schemaRef ds:uri="http://schemas.microsoft.com/office/2006/metadata/properties"/>
    <ds:schemaRef ds:uri="http://www.w3.org/2000/xmlns/"/>
    <ds:schemaRef ds:uri="908447ad-0e39-4c9a-806d-269ba80c077c"/>
    <ds:schemaRef ds:uri="http://www.w3.org/2001/XMLSchema-instan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18486</TotalTime>
  <Words>473</Words>
  <Application>Microsoft Macintosh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Helvetica Neue</vt:lpstr>
      <vt:lpstr>Times New Roman</vt:lpstr>
      <vt:lpstr>Office Theme</vt:lpstr>
      <vt:lpstr>PowerPoint Presentation</vt:lpstr>
      <vt:lpstr>Current status of discussion</vt:lpstr>
      <vt:lpstr>Modification of AID</vt:lpstr>
      <vt:lpstr>Algorithm based AID</vt:lpstr>
      <vt:lpstr>Groupcast communication of conflicting AIDs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Rosdahl</dc:creator>
  <cp:lastModifiedBy>Antonio de la Oliva</cp:lastModifiedBy>
  <cp:revision>274</cp:revision>
  <dcterms:modified xsi:type="dcterms:W3CDTF">2024-05-14T06:17:00Z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0x010100BA698706C92A7748BB4DBB0145059383</vt:lpwstr>
  </property>
</Properties>
</file>