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57" r:id="rId3"/>
    <p:sldId id="258" r:id="rId4"/>
    <p:sldId id="266" r:id="rId5"/>
    <p:sldId id="270" r:id="rId6"/>
    <p:sldId id="267" r:id="rId7"/>
    <p:sldId id="268" r:id="rId8"/>
    <p:sldId id="264" r:id="rId9"/>
    <p:sldId id="271" r:id="rId1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000"/>
    <a:srgbClr val="70AD47"/>
    <a:srgbClr val="5B9BD5"/>
    <a:srgbClr val="507E32"/>
    <a:srgbClr val="BC8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6353" autoAdjust="0"/>
  </p:normalViewPr>
  <p:slideViewPr>
    <p:cSldViewPr>
      <p:cViewPr varScale="1">
        <p:scale>
          <a:sx n="73" d="100"/>
          <a:sy n="73" d="100"/>
        </p:scale>
        <p:origin x="533" y="6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5/12/2024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802.11-24/0882r0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May 2024</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802.11-24/0882r0</a:t>
            </a:r>
          </a:p>
        </p:txBody>
      </p:sp>
      <p:sp>
        <p:nvSpPr>
          <p:cNvPr id="5" name="Rectangle 3"/>
          <p:cNvSpPr>
            <a:spLocks noGrp="1" noChangeArrowheads="1"/>
          </p:cNvSpPr>
          <p:nvPr>
            <p:ph type="dt"/>
          </p:nvPr>
        </p:nvSpPr>
        <p:spPr>
          <a:ln/>
        </p:spPr>
        <p:txBody>
          <a:bodyPr/>
          <a:lstStyle/>
          <a:p>
            <a:r>
              <a:rPr lang="en-US" dirty="0"/>
              <a:t>May 2024</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802.11-24/0882r0</a:t>
            </a:r>
          </a:p>
        </p:txBody>
      </p:sp>
      <p:sp>
        <p:nvSpPr>
          <p:cNvPr id="5" name="Rectangle 3"/>
          <p:cNvSpPr>
            <a:spLocks noGrp="1" noChangeArrowheads="1"/>
          </p:cNvSpPr>
          <p:nvPr>
            <p:ph type="dt"/>
          </p:nvPr>
        </p:nvSpPr>
        <p:spPr>
          <a:ln/>
        </p:spPr>
        <p:txBody>
          <a:bodyPr/>
          <a:lstStyle/>
          <a:p>
            <a:r>
              <a:rPr lang="en-US" dirty="0"/>
              <a:t>May 2024</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802.11-24/0882r0</a:t>
            </a:r>
          </a:p>
        </p:txBody>
      </p:sp>
      <p:sp>
        <p:nvSpPr>
          <p:cNvPr id="5" name="Rectangle 3"/>
          <p:cNvSpPr>
            <a:spLocks noGrp="1" noChangeArrowheads="1"/>
          </p:cNvSpPr>
          <p:nvPr>
            <p:ph type="dt"/>
          </p:nvPr>
        </p:nvSpPr>
        <p:spPr>
          <a:ln/>
        </p:spPr>
        <p:txBody>
          <a:bodyPr/>
          <a:lstStyle/>
          <a:p>
            <a:r>
              <a:rPr lang="en-US" dirty="0"/>
              <a:t>May 2024</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802.11-24/0882r0</a:t>
            </a:r>
          </a:p>
        </p:txBody>
      </p:sp>
      <p:sp>
        <p:nvSpPr>
          <p:cNvPr id="5" name="Rectangle 3"/>
          <p:cNvSpPr>
            <a:spLocks noGrp="1" noChangeArrowheads="1"/>
          </p:cNvSpPr>
          <p:nvPr>
            <p:ph type="dt"/>
          </p:nvPr>
        </p:nvSpPr>
        <p:spPr>
          <a:ln/>
        </p:spPr>
        <p:txBody>
          <a:bodyPr/>
          <a:lstStyle/>
          <a:p>
            <a:r>
              <a:rPr lang="en-US" dirty="0"/>
              <a:t>May 2024</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4</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687097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802.11-24/0882r0</a:t>
            </a:r>
          </a:p>
        </p:txBody>
      </p:sp>
      <p:sp>
        <p:nvSpPr>
          <p:cNvPr id="5" name="Rectangle 3"/>
          <p:cNvSpPr>
            <a:spLocks noGrp="1" noChangeArrowheads="1"/>
          </p:cNvSpPr>
          <p:nvPr>
            <p:ph type="dt"/>
          </p:nvPr>
        </p:nvSpPr>
        <p:spPr>
          <a:ln/>
        </p:spPr>
        <p:txBody>
          <a:bodyPr/>
          <a:lstStyle/>
          <a:p>
            <a:r>
              <a:rPr lang="en-US" dirty="0"/>
              <a:t>May 2024</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5</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5989559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802.11-24/0882r0</a:t>
            </a:r>
          </a:p>
        </p:txBody>
      </p:sp>
      <p:sp>
        <p:nvSpPr>
          <p:cNvPr id="5" name="Rectangle 3"/>
          <p:cNvSpPr>
            <a:spLocks noGrp="1" noChangeArrowheads="1"/>
          </p:cNvSpPr>
          <p:nvPr>
            <p:ph type="dt"/>
          </p:nvPr>
        </p:nvSpPr>
        <p:spPr>
          <a:ln/>
        </p:spPr>
        <p:txBody>
          <a:bodyPr/>
          <a:lstStyle/>
          <a:p>
            <a:r>
              <a:rPr lang="en-US" dirty="0"/>
              <a:t>May 2024</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6</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416973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802.11-24/0882r0</a:t>
            </a:r>
          </a:p>
        </p:txBody>
      </p:sp>
      <p:sp>
        <p:nvSpPr>
          <p:cNvPr id="5" name="Rectangle 3"/>
          <p:cNvSpPr>
            <a:spLocks noGrp="1" noChangeArrowheads="1"/>
          </p:cNvSpPr>
          <p:nvPr>
            <p:ph type="dt"/>
          </p:nvPr>
        </p:nvSpPr>
        <p:spPr>
          <a:ln/>
        </p:spPr>
        <p:txBody>
          <a:bodyPr/>
          <a:lstStyle/>
          <a:p>
            <a:r>
              <a:rPr lang="en-US" dirty="0"/>
              <a:t>May 2024</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7</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951514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802.11-24/0882r0</a:t>
            </a:r>
          </a:p>
        </p:txBody>
      </p:sp>
      <p:sp>
        <p:nvSpPr>
          <p:cNvPr id="5" name="Rectangle 3"/>
          <p:cNvSpPr>
            <a:spLocks noGrp="1" noChangeArrowheads="1"/>
          </p:cNvSpPr>
          <p:nvPr>
            <p:ph type="dt"/>
          </p:nvPr>
        </p:nvSpPr>
        <p:spPr>
          <a:ln/>
        </p:spPr>
        <p:txBody>
          <a:bodyPr/>
          <a:lstStyle/>
          <a:p>
            <a:r>
              <a:rPr lang="en-US" dirty="0"/>
              <a:t>May 2024</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802.11-24/0882r0</a:t>
            </a:r>
          </a:p>
        </p:txBody>
      </p:sp>
      <p:sp>
        <p:nvSpPr>
          <p:cNvPr id="5" name="Rectangle 3"/>
          <p:cNvSpPr>
            <a:spLocks noGrp="1" noChangeArrowheads="1"/>
          </p:cNvSpPr>
          <p:nvPr>
            <p:ph type="dt"/>
          </p:nvPr>
        </p:nvSpPr>
        <p:spPr>
          <a:ln/>
        </p:spPr>
        <p:txBody>
          <a:bodyPr/>
          <a:lstStyle/>
          <a:p>
            <a:r>
              <a:rPr lang="en-US" dirty="0"/>
              <a:t>May 2024</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417585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ja-JP" altLang="en-US"/>
              <a:t>マスター タイトルの書式設定</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endParaRPr lang="en-GB"/>
          </a:p>
        </p:txBody>
      </p:sp>
      <p:sp>
        <p:nvSpPr>
          <p:cNvPr id="4" name="Date Placeholder 3"/>
          <p:cNvSpPr>
            <a:spLocks noGrp="1"/>
          </p:cNvSpPr>
          <p:nvPr>
            <p:ph type="dt" idx="10"/>
          </p:nvPr>
        </p:nvSpPr>
        <p:spPr/>
        <p:txBody>
          <a:bodyPr/>
          <a:lstStyle>
            <a:lvl1pPr>
              <a:defRPr/>
            </a:lvl1pPr>
          </a:lstStyle>
          <a:p>
            <a:r>
              <a:rPr lang="en-US" dirty="0"/>
              <a:t>May 2024</a:t>
            </a:r>
            <a:endParaRPr lang="en-GB" dirty="0"/>
          </a:p>
        </p:txBody>
      </p:sp>
      <p:sp>
        <p:nvSpPr>
          <p:cNvPr id="5" name="Footer Placeholder 4"/>
          <p:cNvSpPr>
            <a:spLocks noGrp="1"/>
          </p:cNvSpPr>
          <p:nvPr>
            <p:ph type="ftr" idx="11"/>
          </p:nvPr>
        </p:nvSpPr>
        <p:spPr/>
        <p:txBody>
          <a:bodyPr/>
          <a:lstStyle>
            <a:lvl1pPr>
              <a:defRPr/>
            </a:lvl1pPr>
          </a:lstStyle>
          <a:p>
            <a:r>
              <a:rPr lang="en-GB" dirty="0"/>
              <a:t>Yusuke Asai, NTT</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Yusuke Asai, NTT</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ja-JP" altLang="en-US"/>
              <a:t>マスター タイトルの書式設定</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Date Placeholder 3"/>
          <p:cNvSpPr>
            <a:spLocks noGrp="1"/>
          </p:cNvSpPr>
          <p:nvPr>
            <p:ph type="dt" idx="10"/>
          </p:nvPr>
        </p:nvSpPr>
        <p:spPr/>
        <p:txBody>
          <a:bodyPr/>
          <a:lstStyle>
            <a:lvl1pPr>
              <a:defRPr/>
            </a:lvl1pPr>
          </a:lstStyle>
          <a:p>
            <a:r>
              <a:rPr lang="en-US" dirty="0"/>
              <a:t>May 2024</a:t>
            </a:r>
            <a:endParaRPr lang="en-GB" dirty="0"/>
          </a:p>
        </p:txBody>
      </p:sp>
      <p:sp>
        <p:nvSpPr>
          <p:cNvPr id="5" name="Footer Placeholder 4"/>
          <p:cNvSpPr>
            <a:spLocks noGrp="1"/>
          </p:cNvSpPr>
          <p:nvPr>
            <p:ph type="ftr" idx="11"/>
          </p:nvPr>
        </p:nvSpPr>
        <p:spPr/>
        <p:txBody>
          <a:bodyPr/>
          <a:lstStyle>
            <a:lvl1pPr>
              <a:defRPr/>
            </a:lvl1pPr>
          </a:lstStyle>
          <a:p>
            <a:r>
              <a:rPr lang="en-GB" dirty="0"/>
              <a:t>Yusuke Asai, NTT</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5" name="Date Placeholder 4"/>
          <p:cNvSpPr>
            <a:spLocks noGrp="1"/>
          </p:cNvSpPr>
          <p:nvPr>
            <p:ph type="dt" idx="10"/>
          </p:nvPr>
        </p:nvSpPr>
        <p:spPr/>
        <p:txBody>
          <a:bodyPr/>
          <a:lstStyle>
            <a:lvl1pPr>
              <a:defRPr/>
            </a:lvl1pPr>
          </a:lstStyle>
          <a:p>
            <a:r>
              <a:rPr lang="en-US" dirty="0"/>
              <a:t>May 2024</a:t>
            </a:r>
            <a:endParaRPr lang="en-GB" dirty="0"/>
          </a:p>
        </p:txBody>
      </p:sp>
      <p:sp>
        <p:nvSpPr>
          <p:cNvPr id="6" name="Footer Placeholder 5"/>
          <p:cNvSpPr>
            <a:spLocks noGrp="1"/>
          </p:cNvSpPr>
          <p:nvPr>
            <p:ph type="ftr" idx="11"/>
          </p:nvPr>
        </p:nvSpPr>
        <p:spPr/>
        <p:txBody>
          <a:bodyPr/>
          <a:lstStyle>
            <a:lvl1pPr>
              <a:defRPr/>
            </a:lvl1pPr>
          </a:lstStyle>
          <a:p>
            <a:r>
              <a:rPr lang="en-GB" dirty="0"/>
              <a:t>Yusuke Asai, NTT</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ja-JP" altLang="en-US"/>
              <a:t>マスター タイトルの書式設定</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7" name="Date Placeholder 6"/>
          <p:cNvSpPr>
            <a:spLocks noGrp="1"/>
          </p:cNvSpPr>
          <p:nvPr>
            <p:ph type="dt" idx="10"/>
          </p:nvPr>
        </p:nvSpPr>
        <p:spPr/>
        <p:txBody>
          <a:bodyPr/>
          <a:lstStyle>
            <a:lvl1pPr>
              <a:defRPr/>
            </a:lvl1pPr>
          </a:lstStyle>
          <a:p>
            <a:r>
              <a:rPr lang="en-US" dirty="0"/>
              <a:t>May 2024</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Yusuke Asai, NTT</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Date Placeholder 2"/>
          <p:cNvSpPr>
            <a:spLocks noGrp="1"/>
          </p:cNvSpPr>
          <p:nvPr>
            <p:ph type="dt" idx="10"/>
          </p:nvPr>
        </p:nvSpPr>
        <p:spPr/>
        <p:txBody>
          <a:bodyPr/>
          <a:lstStyle>
            <a:lvl1pPr>
              <a:defRPr/>
            </a:lvl1pPr>
          </a:lstStyle>
          <a:p>
            <a:r>
              <a:rPr lang="en-US" dirty="0"/>
              <a:t>May 2024</a:t>
            </a:r>
            <a:endParaRPr lang="en-GB" dirty="0"/>
          </a:p>
        </p:txBody>
      </p:sp>
      <p:sp>
        <p:nvSpPr>
          <p:cNvPr id="4" name="Footer Placeholder 3"/>
          <p:cNvSpPr>
            <a:spLocks noGrp="1"/>
          </p:cNvSpPr>
          <p:nvPr>
            <p:ph type="ftr" idx="11"/>
          </p:nvPr>
        </p:nvSpPr>
        <p:spPr/>
        <p:txBody>
          <a:bodyPr/>
          <a:lstStyle>
            <a:lvl1pPr>
              <a:defRPr/>
            </a:lvl1pPr>
          </a:lstStyle>
          <a:p>
            <a:r>
              <a:rPr lang="en-GB" dirty="0"/>
              <a:t>Yusuke Asai, NTT</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May 2024</a:t>
            </a:r>
            <a:endParaRPr lang="en-GB" dirty="0"/>
          </a:p>
        </p:txBody>
      </p:sp>
      <p:sp>
        <p:nvSpPr>
          <p:cNvPr id="3" name="Footer Placeholder 2"/>
          <p:cNvSpPr>
            <a:spLocks noGrp="1"/>
          </p:cNvSpPr>
          <p:nvPr>
            <p:ph type="ftr" idx="11"/>
          </p:nvPr>
        </p:nvSpPr>
        <p:spPr/>
        <p:txBody>
          <a:bodyPr/>
          <a:lstStyle>
            <a:lvl1pPr>
              <a:defRPr/>
            </a:lvl1pPr>
          </a:lstStyle>
          <a:p>
            <a:r>
              <a:rPr lang="en-GB" dirty="0"/>
              <a:t>Yusuke Asai, NTT</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4" name="Date Placeholder 3"/>
          <p:cNvSpPr>
            <a:spLocks noGrp="1"/>
          </p:cNvSpPr>
          <p:nvPr>
            <p:ph type="dt" idx="10"/>
          </p:nvPr>
        </p:nvSpPr>
        <p:spPr/>
        <p:txBody>
          <a:bodyPr/>
          <a:lstStyle>
            <a:lvl1pPr>
              <a:defRPr/>
            </a:lvl1pPr>
          </a:lstStyle>
          <a:p>
            <a:r>
              <a:rPr lang="en-US" dirty="0"/>
              <a:t>May 2024</a:t>
            </a:r>
            <a:endParaRPr lang="en-GB" dirty="0"/>
          </a:p>
        </p:txBody>
      </p:sp>
      <p:sp>
        <p:nvSpPr>
          <p:cNvPr id="5" name="Footer Placeholder 4"/>
          <p:cNvSpPr>
            <a:spLocks noGrp="1"/>
          </p:cNvSpPr>
          <p:nvPr>
            <p:ph type="ftr" idx="11"/>
          </p:nvPr>
        </p:nvSpPr>
        <p:spPr/>
        <p:txBody>
          <a:bodyPr/>
          <a:lstStyle>
            <a:lvl1pPr>
              <a:defRPr/>
            </a:lvl1pPr>
          </a:lstStyle>
          <a:p>
            <a:r>
              <a:rPr lang="en-GB" dirty="0"/>
              <a:t>Yusuke Asai, NTT</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ja-JP" altLang="en-US"/>
              <a:t>マスター タイトルの書式設定</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4" name="Date Placeholder 3"/>
          <p:cNvSpPr>
            <a:spLocks noGrp="1"/>
          </p:cNvSpPr>
          <p:nvPr>
            <p:ph type="dt" idx="10"/>
          </p:nvPr>
        </p:nvSpPr>
        <p:spPr/>
        <p:txBody>
          <a:bodyPr/>
          <a:lstStyle>
            <a:lvl1pPr>
              <a:defRPr/>
            </a:lvl1pPr>
          </a:lstStyle>
          <a:p>
            <a:r>
              <a:rPr lang="en-US" dirty="0"/>
              <a:t>May 2024</a:t>
            </a:r>
            <a:endParaRPr lang="en-GB" dirty="0"/>
          </a:p>
        </p:txBody>
      </p:sp>
      <p:sp>
        <p:nvSpPr>
          <p:cNvPr id="5" name="Footer Placeholder 4"/>
          <p:cNvSpPr>
            <a:spLocks noGrp="1"/>
          </p:cNvSpPr>
          <p:nvPr>
            <p:ph type="ftr" idx="11"/>
          </p:nvPr>
        </p:nvSpPr>
        <p:spPr/>
        <p:txBody>
          <a:bodyPr/>
          <a:lstStyle>
            <a:lvl1pPr>
              <a:defRPr/>
            </a:lvl1pPr>
          </a:lstStyle>
          <a:p>
            <a:r>
              <a:rPr lang="en-GB" dirty="0"/>
              <a:t>Yusuke Asai, NTT</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Yusuke Asai, NTT</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802.11-24/0882r0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Thoughts on DRU Availability</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2024-05-1</a:t>
            </a:r>
            <a:r>
              <a:rPr lang="en-US" altLang="ja-JP" sz="2000" b="0" dirty="0"/>
              <a:t>2</a:t>
            </a:r>
            <a:endParaRPr lang="en-GB" sz="2000" b="0" dirty="0"/>
          </a:p>
        </p:txBody>
      </p:sp>
      <p:sp>
        <p:nvSpPr>
          <p:cNvPr id="6" name="Date Placeholder 3"/>
          <p:cNvSpPr>
            <a:spLocks noGrp="1"/>
          </p:cNvSpPr>
          <p:nvPr>
            <p:ph type="dt" idx="10"/>
          </p:nvPr>
        </p:nvSpPr>
        <p:spPr/>
        <p:txBody>
          <a:bodyPr/>
          <a:lstStyle/>
          <a:p>
            <a:r>
              <a:rPr lang="en-US" dirty="0"/>
              <a:t>May 2024</a:t>
            </a:r>
            <a:endParaRPr lang="en-GB" dirty="0"/>
          </a:p>
        </p:txBody>
      </p:sp>
      <p:sp>
        <p:nvSpPr>
          <p:cNvPr id="7" name="Footer Placeholder 4"/>
          <p:cNvSpPr>
            <a:spLocks noGrp="1"/>
          </p:cNvSpPr>
          <p:nvPr>
            <p:ph type="ftr" idx="11"/>
          </p:nvPr>
        </p:nvSpPr>
        <p:spPr/>
        <p:txBody>
          <a:bodyPr/>
          <a:lstStyle/>
          <a:p>
            <a:r>
              <a:rPr lang="en-GB" dirty="0"/>
              <a:t>Yusuke Asai, NTT</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71246447"/>
              </p:ext>
            </p:extLst>
          </p:nvPr>
        </p:nvGraphicFramePr>
        <p:xfrm>
          <a:off x="992188" y="2416175"/>
          <a:ext cx="10125075" cy="2454275"/>
        </p:xfrm>
        <a:graphic>
          <a:graphicData uri="http://schemas.openxmlformats.org/presentationml/2006/ole">
            <mc:AlternateContent xmlns:mc="http://schemas.openxmlformats.org/markup-compatibility/2006">
              <mc:Choice xmlns:v="urn:schemas-microsoft-com:vml" Requires="v">
                <p:oleObj name="Document" r:id="rId3" imgW="10440910" imgH="2539493" progId="Word.Document.8">
                  <p:embed/>
                </p:oleObj>
              </mc:Choice>
              <mc:Fallback>
                <p:oleObj name="Document" r:id="rId3" imgW="10440910" imgH="2539493" progId="Word.Document.8">
                  <p:embed/>
                  <p:pic>
                    <p:nvPicPr>
                      <p:cNvPr id="0" name="Picture 3"/>
                      <p:cNvPicPr>
                        <a:picLocks noChangeAspect="1" noChangeArrowheads="1"/>
                      </p:cNvPicPr>
                      <p:nvPr/>
                    </p:nvPicPr>
                    <p:blipFill>
                      <a:blip r:embed="rId4"/>
                      <a:srcRect/>
                      <a:stretch>
                        <a:fillRect/>
                      </a:stretch>
                    </p:blipFill>
                    <p:spPr bwMode="auto">
                      <a:xfrm>
                        <a:off x="992188" y="2416175"/>
                        <a:ext cx="10125075" cy="245427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Since the UHR SG era, there have been many technical discussions on DRU[1]-[25].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DRU is expected to improve rate-vs-range performance in UHR PHY by increasing transmit power per subcarrier compared to regular RU.</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TGbn has already decided to include DRU in the SFD[26].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On the other hands, there are some concerns about coexistence with existing </a:t>
            </a:r>
            <a:r>
              <a:rPr lang="en-US" altLang="ja-JP" dirty="0"/>
              <a:t>s</a:t>
            </a:r>
            <a:r>
              <a:rPr lang="en-US" dirty="0"/>
              <a:t>ystems[15].</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In this contribution, we discuss on coexistence with existing systems and </a:t>
            </a:r>
            <a:r>
              <a:rPr lang="en-US" altLang="ja-JP" dirty="0"/>
              <a:t>the possible solution for maximizing DRU availability</a:t>
            </a:r>
            <a:r>
              <a:rPr lang="en-US" dirty="0"/>
              <a:t>.</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Yusuke Asai, NTT</a:t>
            </a:r>
          </a:p>
        </p:txBody>
      </p:sp>
      <p:sp>
        <p:nvSpPr>
          <p:cNvPr id="4" name="Date Placeholder 3"/>
          <p:cNvSpPr>
            <a:spLocks noGrp="1"/>
          </p:cNvSpPr>
          <p:nvPr>
            <p:ph type="dt" idx="15"/>
          </p:nvPr>
        </p:nvSpPr>
        <p:spPr/>
        <p:txBody>
          <a:bodyPr/>
          <a:lstStyle/>
          <a:p>
            <a:r>
              <a:rPr lang="en-US" dirty="0"/>
              <a:t>May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Overview of DRU [1]</a:t>
            </a:r>
          </a:p>
        </p:txBody>
      </p:sp>
      <p:sp>
        <p:nvSpPr>
          <p:cNvPr id="5122" name="Rectangle 2"/>
          <p:cNvSpPr>
            <a:spLocks noGrp="1" noChangeArrowheads="1"/>
          </p:cNvSpPr>
          <p:nvPr>
            <p:ph idx="1"/>
          </p:nvPr>
        </p:nvSpPr>
        <p:spPr>
          <a:xfrm>
            <a:off x="914401" y="1981202"/>
            <a:ext cx="10361084" cy="1803748"/>
          </a:xfrm>
          <a:ln/>
        </p:spPr>
        <p:txBody>
          <a:bodyPr/>
          <a:lstStyle/>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a:t>In DRU, subcarrier is allocated entire of channel bandwidth by interleaved manner. </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a:t>When the EIRP limit is defined as power per unit bandwidth (e.g. dBm/MHz), DRU boosts the limit of transmit power per subcarrier in UL-OFDMA compared to the case of regular RU.</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a:t>As a result, rate</a:t>
            </a:r>
            <a:r>
              <a:rPr lang="en-US" altLang="ja-JP" sz="2000" dirty="0"/>
              <a:t>-</a:t>
            </a:r>
            <a:r>
              <a:rPr lang="en-US" sz="2000" dirty="0"/>
              <a:t>vs</a:t>
            </a:r>
            <a:r>
              <a:rPr lang="en-US" altLang="ja-JP" sz="2000" dirty="0"/>
              <a:t>-</a:t>
            </a:r>
            <a:r>
              <a:rPr lang="en-US" sz="2000" dirty="0"/>
              <a:t>range performance in UL-OFDMA is improved.</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200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2000"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4" name="Date Placeholder 3"/>
          <p:cNvSpPr>
            <a:spLocks noGrp="1"/>
          </p:cNvSpPr>
          <p:nvPr>
            <p:ph type="dt" idx="15"/>
          </p:nvPr>
        </p:nvSpPr>
        <p:spPr/>
        <p:txBody>
          <a:bodyPr/>
          <a:lstStyle/>
          <a:p>
            <a:r>
              <a:rPr lang="en-US" dirty="0"/>
              <a:t>May 2024</a:t>
            </a:r>
            <a:endParaRPr lang="en-GB" dirty="0"/>
          </a:p>
        </p:txBody>
      </p:sp>
      <p:sp>
        <p:nvSpPr>
          <p:cNvPr id="9" name="テキスト ボックス 8">
            <a:extLst>
              <a:ext uri="{FF2B5EF4-FFF2-40B4-BE49-F238E27FC236}">
                <a16:creationId xmlns:a16="http://schemas.microsoft.com/office/drawing/2014/main" id="{288F4E24-2C19-484B-5A1F-D5D39127BA7E}"/>
              </a:ext>
            </a:extLst>
          </p:cNvPr>
          <p:cNvSpPr txBox="1"/>
          <p:nvPr/>
        </p:nvSpPr>
        <p:spPr>
          <a:xfrm>
            <a:off x="1090274" y="4164855"/>
            <a:ext cx="513282" cy="400110"/>
          </a:xfrm>
          <a:prstGeom prst="rect">
            <a:avLst/>
          </a:prstGeom>
          <a:noFill/>
          <a:ln>
            <a:solidFill>
              <a:schemeClr val="tx1">
                <a:lumMod val="95000"/>
                <a:lumOff val="5000"/>
              </a:schemeClr>
            </a:solidFill>
          </a:ln>
        </p:spPr>
        <p:txBody>
          <a:bodyPr wrap="none" rtlCol="0">
            <a:spAutoFit/>
          </a:bodyPr>
          <a:lstStyle/>
          <a:p>
            <a:r>
              <a:rPr kumimoji="1" lang="en-US" altLang="ja-JP" sz="2000" dirty="0">
                <a:solidFill>
                  <a:schemeClr val="tx1">
                    <a:lumMod val="95000"/>
                    <a:lumOff val="5000"/>
                  </a:schemeClr>
                </a:solidFill>
              </a:rPr>
              <a:t>AP</a:t>
            </a:r>
            <a:endParaRPr kumimoji="1" lang="ja-JP" altLang="en-US" sz="2000" dirty="0">
              <a:solidFill>
                <a:schemeClr val="tx1">
                  <a:lumMod val="95000"/>
                  <a:lumOff val="5000"/>
                </a:schemeClr>
              </a:solidFill>
            </a:endParaRPr>
          </a:p>
        </p:txBody>
      </p:sp>
      <p:cxnSp>
        <p:nvCxnSpPr>
          <p:cNvPr id="13" name="直線コネクタ 12">
            <a:extLst>
              <a:ext uri="{FF2B5EF4-FFF2-40B4-BE49-F238E27FC236}">
                <a16:creationId xmlns:a16="http://schemas.microsoft.com/office/drawing/2014/main" id="{57BD8604-4BA5-F60E-9B5A-B0B37AE10354}"/>
              </a:ext>
            </a:extLst>
          </p:cNvPr>
          <p:cNvCxnSpPr>
            <a:cxnSpLocks/>
          </p:cNvCxnSpPr>
          <p:nvPr/>
        </p:nvCxnSpPr>
        <p:spPr bwMode="auto">
          <a:xfrm>
            <a:off x="1187928" y="4564965"/>
            <a:ext cx="0" cy="216024"/>
          </a:xfrm>
          <a:prstGeom prst="line">
            <a:avLst/>
          </a:prstGeom>
          <a:solidFill>
            <a:srgbClr val="00B8FF"/>
          </a:solidFill>
          <a:ln w="38100" cap="flat" cmpd="sng" algn="ctr">
            <a:solidFill>
              <a:schemeClr val="tx1">
                <a:lumMod val="95000"/>
                <a:lumOff val="5000"/>
              </a:schemeClr>
            </a:solidFill>
            <a:prstDash val="solid"/>
            <a:round/>
            <a:headEnd type="none" w="med" len="med"/>
            <a:tailEnd type="none" w="med" len="med"/>
          </a:ln>
          <a:effectLst/>
        </p:spPr>
      </p:cxnSp>
      <p:cxnSp>
        <p:nvCxnSpPr>
          <p:cNvPr id="15" name="直線コネクタ 14">
            <a:extLst>
              <a:ext uri="{FF2B5EF4-FFF2-40B4-BE49-F238E27FC236}">
                <a16:creationId xmlns:a16="http://schemas.microsoft.com/office/drawing/2014/main" id="{C53B2233-2C12-911D-E2AD-CF9F7578446B}"/>
              </a:ext>
            </a:extLst>
          </p:cNvPr>
          <p:cNvCxnSpPr>
            <a:cxnSpLocks/>
          </p:cNvCxnSpPr>
          <p:nvPr/>
        </p:nvCxnSpPr>
        <p:spPr bwMode="auto">
          <a:xfrm>
            <a:off x="1492728" y="4564965"/>
            <a:ext cx="0" cy="216024"/>
          </a:xfrm>
          <a:prstGeom prst="line">
            <a:avLst/>
          </a:prstGeom>
          <a:solidFill>
            <a:srgbClr val="00B8FF"/>
          </a:solidFill>
          <a:ln w="38100" cap="flat" cmpd="sng" algn="ctr">
            <a:solidFill>
              <a:schemeClr val="tx1">
                <a:lumMod val="95000"/>
                <a:lumOff val="5000"/>
              </a:schemeClr>
            </a:solidFill>
            <a:prstDash val="solid"/>
            <a:round/>
            <a:headEnd type="none" w="med" len="med"/>
            <a:tailEnd type="none" w="med" len="med"/>
          </a:ln>
          <a:effectLst/>
        </p:spPr>
      </p:cxnSp>
      <p:grpSp>
        <p:nvGrpSpPr>
          <p:cNvPr id="22" name="グループ化 21">
            <a:extLst>
              <a:ext uri="{FF2B5EF4-FFF2-40B4-BE49-F238E27FC236}">
                <a16:creationId xmlns:a16="http://schemas.microsoft.com/office/drawing/2014/main" id="{A604F80A-FF77-DB9D-3AF5-D4EA38E57763}"/>
              </a:ext>
            </a:extLst>
          </p:cNvPr>
          <p:cNvGrpSpPr/>
          <p:nvPr/>
        </p:nvGrpSpPr>
        <p:grpSpPr>
          <a:xfrm>
            <a:off x="31586" y="5511147"/>
            <a:ext cx="778098" cy="609734"/>
            <a:chOff x="294111" y="5587975"/>
            <a:chExt cx="778098" cy="609734"/>
          </a:xfrm>
        </p:grpSpPr>
        <p:sp>
          <p:nvSpPr>
            <p:cNvPr id="8" name="テキスト ボックス 7">
              <a:extLst>
                <a:ext uri="{FF2B5EF4-FFF2-40B4-BE49-F238E27FC236}">
                  <a16:creationId xmlns:a16="http://schemas.microsoft.com/office/drawing/2014/main" id="{874204A3-BFE5-1356-FCBA-BD1EF828EAD4}"/>
                </a:ext>
              </a:extLst>
            </p:cNvPr>
            <p:cNvSpPr txBox="1"/>
            <p:nvPr/>
          </p:nvSpPr>
          <p:spPr>
            <a:xfrm>
              <a:off x="294111" y="5797599"/>
              <a:ext cx="778098" cy="400110"/>
            </a:xfrm>
            <a:prstGeom prst="rect">
              <a:avLst/>
            </a:prstGeom>
            <a:noFill/>
            <a:ln>
              <a:solidFill>
                <a:schemeClr val="tx1">
                  <a:lumMod val="95000"/>
                  <a:lumOff val="5000"/>
                </a:schemeClr>
              </a:solidFill>
            </a:ln>
          </p:spPr>
          <p:txBody>
            <a:bodyPr wrap="none" rtlCol="0">
              <a:spAutoFit/>
            </a:bodyPr>
            <a:lstStyle/>
            <a:p>
              <a:r>
                <a:rPr kumimoji="1" lang="en-US" altLang="ja-JP" sz="2000" dirty="0">
                  <a:solidFill>
                    <a:schemeClr val="tx1">
                      <a:lumMod val="95000"/>
                      <a:lumOff val="5000"/>
                    </a:schemeClr>
                  </a:solidFill>
                </a:rPr>
                <a:t>STA1</a:t>
              </a:r>
              <a:endParaRPr kumimoji="1" lang="ja-JP" altLang="en-US" sz="2000" dirty="0">
                <a:solidFill>
                  <a:schemeClr val="tx1">
                    <a:lumMod val="95000"/>
                    <a:lumOff val="5000"/>
                  </a:schemeClr>
                </a:solidFill>
              </a:endParaRPr>
            </a:p>
          </p:txBody>
        </p:sp>
        <p:cxnSp>
          <p:nvCxnSpPr>
            <p:cNvPr id="19" name="直線コネクタ 18">
              <a:extLst>
                <a:ext uri="{FF2B5EF4-FFF2-40B4-BE49-F238E27FC236}">
                  <a16:creationId xmlns:a16="http://schemas.microsoft.com/office/drawing/2014/main" id="{BCA821FD-7D30-1085-0403-3C5C7AE6D957}"/>
                </a:ext>
              </a:extLst>
            </p:cNvPr>
            <p:cNvCxnSpPr>
              <a:cxnSpLocks/>
            </p:cNvCxnSpPr>
            <p:nvPr/>
          </p:nvCxnSpPr>
          <p:spPr bwMode="auto">
            <a:xfrm>
              <a:off x="684201" y="5587975"/>
              <a:ext cx="0" cy="216024"/>
            </a:xfrm>
            <a:prstGeom prst="line">
              <a:avLst/>
            </a:prstGeom>
            <a:solidFill>
              <a:srgbClr val="00B8FF"/>
            </a:solidFill>
            <a:ln w="38100" cap="flat" cmpd="sng" algn="ctr">
              <a:solidFill>
                <a:schemeClr val="tx1">
                  <a:lumMod val="95000"/>
                  <a:lumOff val="5000"/>
                </a:schemeClr>
              </a:solidFill>
              <a:prstDash val="solid"/>
              <a:round/>
              <a:headEnd type="none" w="med" len="med"/>
              <a:tailEnd type="none" w="med" len="med"/>
            </a:ln>
            <a:effectLst/>
          </p:spPr>
        </p:cxnSp>
      </p:grpSp>
      <p:grpSp>
        <p:nvGrpSpPr>
          <p:cNvPr id="23" name="グループ化 22">
            <a:extLst>
              <a:ext uri="{FF2B5EF4-FFF2-40B4-BE49-F238E27FC236}">
                <a16:creationId xmlns:a16="http://schemas.microsoft.com/office/drawing/2014/main" id="{B5331B84-BE5B-C704-538F-49CE3C878A35}"/>
              </a:ext>
            </a:extLst>
          </p:cNvPr>
          <p:cNvGrpSpPr/>
          <p:nvPr/>
        </p:nvGrpSpPr>
        <p:grpSpPr>
          <a:xfrm>
            <a:off x="962173" y="5511147"/>
            <a:ext cx="778098" cy="609734"/>
            <a:chOff x="294111" y="5587975"/>
            <a:chExt cx="778098" cy="609734"/>
          </a:xfrm>
        </p:grpSpPr>
        <p:sp>
          <p:nvSpPr>
            <p:cNvPr id="24" name="テキスト ボックス 23">
              <a:extLst>
                <a:ext uri="{FF2B5EF4-FFF2-40B4-BE49-F238E27FC236}">
                  <a16:creationId xmlns:a16="http://schemas.microsoft.com/office/drawing/2014/main" id="{9E817F2C-2E43-E3ED-2FE0-F37B5F23EE7C}"/>
                </a:ext>
              </a:extLst>
            </p:cNvPr>
            <p:cNvSpPr txBox="1"/>
            <p:nvPr/>
          </p:nvSpPr>
          <p:spPr>
            <a:xfrm>
              <a:off x="294111" y="5797599"/>
              <a:ext cx="778098" cy="400110"/>
            </a:xfrm>
            <a:prstGeom prst="rect">
              <a:avLst/>
            </a:prstGeom>
            <a:noFill/>
            <a:ln>
              <a:solidFill>
                <a:schemeClr val="tx1">
                  <a:lumMod val="95000"/>
                  <a:lumOff val="5000"/>
                </a:schemeClr>
              </a:solidFill>
            </a:ln>
          </p:spPr>
          <p:txBody>
            <a:bodyPr wrap="none" rtlCol="0">
              <a:spAutoFit/>
            </a:bodyPr>
            <a:lstStyle/>
            <a:p>
              <a:r>
                <a:rPr kumimoji="1" lang="en-US" altLang="ja-JP" sz="2000" dirty="0">
                  <a:solidFill>
                    <a:schemeClr val="tx1">
                      <a:lumMod val="95000"/>
                      <a:lumOff val="5000"/>
                    </a:schemeClr>
                  </a:solidFill>
                </a:rPr>
                <a:t>STA2</a:t>
              </a:r>
              <a:endParaRPr kumimoji="1" lang="ja-JP" altLang="en-US" sz="2000" dirty="0">
                <a:solidFill>
                  <a:schemeClr val="tx1">
                    <a:lumMod val="95000"/>
                    <a:lumOff val="5000"/>
                  </a:schemeClr>
                </a:solidFill>
              </a:endParaRPr>
            </a:p>
          </p:txBody>
        </p:sp>
        <p:cxnSp>
          <p:nvCxnSpPr>
            <p:cNvPr id="25" name="直線コネクタ 24">
              <a:extLst>
                <a:ext uri="{FF2B5EF4-FFF2-40B4-BE49-F238E27FC236}">
                  <a16:creationId xmlns:a16="http://schemas.microsoft.com/office/drawing/2014/main" id="{E5FA657D-929A-CDD1-6CC4-4EDC7A6DAB94}"/>
                </a:ext>
              </a:extLst>
            </p:cNvPr>
            <p:cNvCxnSpPr>
              <a:cxnSpLocks/>
            </p:cNvCxnSpPr>
            <p:nvPr/>
          </p:nvCxnSpPr>
          <p:spPr bwMode="auto">
            <a:xfrm>
              <a:off x="684201" y="5587975"/>
              <a:ext cx="0" cy="216024"/>
            </a:xfrm>
            <a:prstGeom prst="line">
              <a:avLst/>
            </a:prstGeom>
            <a:solidFill>
              <a:srgbClr val="00B8FF"/>
            </a:solidFill>
            <a:ln w="38100" cap="flat" cmpd="sng" algn="ctr">
              <a:solidFill>
                <a:schemeClr val="tx1">
                  <a:lumMod val="95000"/>
                  <a:lumOff val="5000"/>
                </a:schemeClr>
              </a:solidFill>
              <a:prstDash val="solid"/>
              <a:round/>
              <a:headEnd type="none" w="med" len="med"/>
              <a:tailEnd type="none" w="med" len="med"/>
            </a:ln>
            <a:effectLst/>
          </p:spPr>
        </p:cxnSp>
      </p:grpSp>
      <p:grpSp>
        <p:nvGrpSpPr>
          <p:cNvPr id="26" name="グループ化 25">
            <a:extLst>
              <a:ext uri="{FF2B5EF4-FFF2-40B4-BE49-F238E27FC236}">
                <a16:creationId xmlns:a16="http://schemas.microsoft.com/office/drawing/2014/main" id="{4A6C3398-5FD2-C331-F32E-AED2DE54BDC8}"/>
              </a:ext>
            </a:extLst>
          </p:cNvPr>
          <p:cNvGrpSpPr/>
          <p:nvPr/>
        </p:nvGrpSpPr>
        <p:grpSpPr>
          <a:xfrm>
            <a:off x="1947484" y="5512943"/>
            <a:ext cx="778098" cy="609734"/>
            <a:chOff x="294111" y="5587975"/>
            <a:chExt cx="778098" cy="609734"/>
          </a:xfrm>
        </p:grpSpPr>
        <p:sp>
          <p:nvSpPr>
            <p:cNvPr id="27" name="テキスト ボックス 26">
              <a:extLst>
                <a:ext uri="{FF2B5EF4-FFF2-40B4-BE49-F238E27FC236}">
                  <a16:creationId xmlns:a16="http://schemas.microsoft.com/office/drawing/2014/main" id="{06018456-893D-96E3-6078-E10DB9D78ECF}"/>
                </a:ext>
              </a:extLst>
            </p:cNvPr>
            <p:cNvSpPr txBox="1"/>
            <p:nvPr/>
          </p:nvSpPr>
          <p:spPr>
            <a:xfrm>
              <a:off x="294111" y="5797599"/>
              <a:ext cx="778098" cy="400110"/>
            </a:xfrm>
            <a:prstGeom prst="rect">
              <a:avLst/>
            </a:prstGeom>
            <a:noFill/>
            <a:ln>
              <a:solidFill>
                <a:schemeClr val="tx1">
                  <a:lumMod val="95000"/>
                  <a:lumOff val="5000"/>
                </a:schemeClr>
              </a:solidFill>
            </a:ln>
          </p:spPr>
          <p:txBody>
            <a:bodyPr wrap="none" rtlCol="0">
              <a:spAutoFit/>
            </a:bodyPr>
            <a:lstStyle/>
            <a:p>
              <a:r>
                <a:rPr kumimoji="1" lang="en-US" altLang="ja-JP" sz="2000" dirty="0">
                  <a:solidFill>
                    <a:schemeClr val="tx1">
                      <a:lumMod val="95000"/>
                      <a:lumOff val="5000"/>
                    </a:schemeClr>
                  </a:solidFill>
                </a:rPr>
                <a:t>STA3</a:t>
              </a:r>
              <a:endParaRPr kumimoji="1" lang="ja-JP" altLang="en-US" sz="2000" dirty="0">
                <a:solidFill>
                  <a:schemeClr val="tx1">
                    <a:lumMod val="95000"/>
                    <a:lumOff val="5000"/>
                  </a:schemeClr>
                </a:solidFill>
              </a:endParaRPr>
            </a:p>
          </p:txBody>
        </p:sp>
        <p:cxnSp>
          <p:nvCxnSpPr>
            <p:cNvPr id="28" name="直線コネクタ 27">
              <a:extLst>
                <a:ext uri="{FF2B5EF4-FFF2-40B4-BE49-F238E27FC236}">
                  <a16:creationId xmlns:a16="http://schemas.microsoft.com/office/drawing/2014/main" id="{05797377-C3AF-5620-306D-E56495017265}"/>
                </a:ext>
              </a:extLst>
            </p:cNvPr>
            <p:cNvCxnSpPr>
              <a:cxnSpLocks/>
            </p:cNvCxnSpPr>
            <p:nvPr/>
          </p:nvCxnSpPr>
          <p:spPr bwMode="auto">
            <a:xfrm>
              <a:off x="684201" y="5587975"/>
              <a:ext cx="0" cy="216024"/>
            </a:xfrm>
            <a:prstGeom prst="line">
              <a:avLst/>
            </a:prstGeom>
            <a:solidFill>
              <a:srgbClr val="00B8FF"/>
            </a:solidFill>
            <a:ln w="38100" cap="flat" cmpd="sng" algn="ctr">
              <a:solidFill>
                <a:schemeClr val="tx1">
                  <a:lumMod val="95000"/>
                  <a:lumOff val="5000"/>
                </a:schemeClr>
              </a:solidFill>
              <a:prstDash val="solid"/>
              <a:round/>
              <a:headEnd type="none" w="med" len="med"/>
              <a:tailEnd type="none" w="med" len="med"/>
            </a:ln>
            <a:effectLst/>
          </p:spPr>
        </p:cxnSp>
      </p:grpSp>
      <p:cxnSp>
        <p:nvCxnSpPr>
          <p:cNvPr id="30" name="直線矢印コネクタ 29">
            <a:extLst>
              <a:ext uri="{FF2B5EF4-FFF2-40B4-BE49-F238E27FC236}">
                <a16:creationId xmlns:a16="http://schemas.microsoft.com/office/drawing/2014/main" id="{D6715FBC-8E3D-6B43-66F6-79004FC9B733}"/>
              </a:ext>
            </a:extLst>
          </p:cNvPr>
          <p:cNvCxnSpPr>
            <a:cxnSpLocks/>
          </p:cNvCxnSpPr>
          <p:nvPr/>
        </p:nvCxnSpPr>
        <p:spPr bwMode="auto">
          <a:xfrm flipV="1">
            <a:off x="528842" y="4909048"/>
            <a:ext cx="561432" cy="503644"/>
          </a:xfrm>
          <a:prstGeom prst="straightConnector1">
            <a:avLst/>
          </a:prstGeom>
          <a:solidFill>
            <a:srgbClr val="00B8FF"/>
          </a:solidFill>
          <a:ln w="38100" cap="flat" cmpd="sng" algn="ctr">
            <a:solidFill>
              <a:srgbClr val="FFC000"/>
            </a:solidFill>
            <a:prstDash val="solid"/>
            <a:round/>
            <a:headEnd type="none" w="med" len="med"/>
            <a:tailEnd type="triangle"/>
          </a:ln>
          <a:effectLst/>
        </p:spPr>
      </p:cxnSp>
      <p:cxnSp>
        <p:nvCxnSpPr>
          <p:cNvPr id="31" name="直線矢印コネクタ 30">
            <a:extLst>
              <a:ext uri="{FF2B5EF4-FFF2-40B4-BE49-F238E27FC236}">
                <a16:creationId xmlns:a16="http://schemas.microsoft.com/office/drawing/2014/main" id="{88493DE3-27B1-D15B-4F29-96E280440CFC}"/>
              </a:ext>
            </a:extLst>
          </p:cNvPr>
          <p:cNvCxnSpPr>
            <a:cxnSpLocks/>
          </p:cNvCxnSpPr>
          <p:nvPr/>
        </p:nvCxnSpPr>
        <p:spPr bwMode="auto">
          <a:xfrm flipV="1">
            <a:off x="1346915" y="4908636"/>
            <a:ext cx="0" cy="524491"/>
          </a:xfrm>
          <a:prstGeom prst="straightConnector1">
            <a:avLst/>
          </a:prstGeom>
          <a:solidFill>
            <a:srgbClr val="00B8FF"/>
          </a:solidFill>
          <a:ln w="38100" cap="flat" cmpd="sng" algn="ctr">
            <a:solidFill>
              <a:srgbClr val="70AD47"/>
            </a:solidFill>
            <a:prstDash val="solid"/>
            <a:round/>
            <a:headEnd type="none" w="med" len="med"/>
            <a:tailEnd type="triangle"/>
          </a:ln>
          <a:effectLst/>
        </p:spPr>
      </p:cxnSp>
      <p:cxnSp>
        <p:nvCxnSpPr>
          <p:cNvPr id="33" name="直線矢印コネクタ 32">
            <a:extLst>
              <a:ext uri="{FF2B5EF4-FFF2-40B4-BE49-F238E27FC236}">
                <a16:creationId xmlns:a16="http://schemas.microsoft.com/office/drawing/2014/main" id="{B47D93F3-B481-4FBD-A564-3D3B8300464A}"/>
              </a:ext>
            </a:extLst>
          </p:cNvPr>
          <p:cNvCxnSpPr>
            <a:cxnSpLocks/>
          </p:cNvCxnSpPr>
          <p:nvPr/>
        </p:nvCxnSpPr>
        <p:spPr bwMode="auto">
          <a:xfrm flipH="1" flipV="1">
            <a:off x="1677993" y="4908636"/>
            <a:ext cx="574376" cy="504056"/>
          </a:xfrm>
          <a:prstGeom prst="straightConnector1">
            <a:avLst/>
          </a:prstGeom>
          <a:solidFill>
            <a:srgbClr val="00B8FF"/>
          </a:solidFill>
          <a:ln w="38100" cap="flat" cmpd="sng" algn="ctr">
            <a:solidFill>
              <a:srgbClr val="5B9BD5"/>
            </a:solidFill>
            <a:prstDash val="solid"/>
            <a:round/>
            <a:headEnd type="none" w="med" len="med"/>
            <a:tailEnd type="triangle"/>
          </a:ln>
          <a:effectLst/>
        </p:spPr>
      </p:cxnSp>
      <p:pic>
        <p:nvPicPr>
          <p:cNvPr id="5130" name="図 5129">
            <a:extLst>
              <a:ext uri="{FF2B5EF4-FFF2-40B4-BE49-F238E27FC236}">
                <a16:creationId xmlns:a16="http://schemas.microsoft.com/office/drawing/2014/main" id="{4024BD94-BAF9-18C5-5487-C54B178E46CE}"/>
              </a:ext>
            </a:extLst>
          </p:cNvPr>
          <p:cNvPicPr>
            <a:picLocks noChangeAspect="1"/>
          </p:cNvPicPr>
          <p:nvPr/>
        </p:nvPicPr>
        <p:blipFill>
          <a:blip r:embed="rId3"/>
          <a:stretch>
            <a:fillRect/>
          </a:stretch>
        </p:blipFill>
        <p:spPr>
          <a:xfrm>
            <a:off x="2725581" y="4293096"/>
            <a:ext cx="4582395" cy="2122080"/>
          </a:xfrm>
          <a:prstGeom prst="rect">
            <a:avLst/>
          </a:prstGeom>
        </p:spPr>
      </p:pic>
      <p:pic>
        <p:nvPicPr>
          <p:cNvPr id="5131" name="図 5130">
            <a:extLst>
              <a:ext uri="{FF2B5EF4-FFF2-40B4-BE49-F238E27FC236}">
                <a16:creationId xmlns:a16="http://schemas.microsoft.com/office/drawing/2014/main" id="{B2D97AD6-479F-0707-010F-EE92494791D8}"/>
              </a:ext>
            </a:extLst>
          </p:cNvPr>
          <p:cNvPicPr>
            <a:picLocks noChangeAspect="1"/>
          </p:cNvPicPr>
          <p:nvPr/>
        </p:nvPicPr>
        <p:blipFill>
          <a:blip r:embed="rId4"/>
          <a:stretch>
            <a:fillRect/>
          </a:stretch>
        </p:blipFill>
        <p:spPr>
          <a:xfrm>
            <a:off x="7197813" y="4354188"/>
            <a:ext cx="4828133" cy="2091107"/>
          </a:xfrm>
          <a:prstGeom prst="rect">
            <a:avLst/>
          </a:prstGeom>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Total transmit power in DRU transmission</a:t>
            </a:r>
          </a:p>
        </p:txBody>
      </p:sp>
      <p:sp>
        <p:nvSpPr>
          <p:cNvPr id="5122" name="Rectangle 2"/>
          <p:cNvSpPr>
            <a:spLocks noGrp="1" noChangeArrowheads="1"/>
          </p:cNvSpPr>
          <p:nvPr>
            <p:ph idx="1"/>
          </p:nvPr>
        </p:nvSpPr>
        <p:spPr>
          <a:ln/>
        </p:spPr>
        <p:txBody>
          <a:bodyPr/>
          <a:lstStyle/>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a:t>In UL-OFDMA transmission, each STA conducts transmit power pre-correction.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sz="1800" dirty="0"/>
              <a:t>11ax defined the pre-correction </a:t>
            </a:r>
            <a:r>
              <a:rPr lang="en-US" sz="1800" dirty="0"/>
              <a:t>to adjust the received power of its RU at the AP as  </a:t>
            </a:r>
            <a:r>
              <a:rPr lang="en-US" sz="1800" i="1" dirty="0" err="1"/>
              <a:t>TargetRx</a:t>
            </a:r>
            <a:r>
              <a:rPr lang="en-US" sz="1800" i="1" baseline="-25000" dirty="0" err="1"/>
              <a:t>pwr</a:t>
            </a:r>
            <a:r>
              <a:rPr lang="en-US" sz="1800" dirty="0"/>
              <a:t>. [27]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dirty="0"/>
              <a:t>Transmit power at each STA depends on path loss between the AP and the STA (</a:t>
            </a:r>
            <a:r>
              <a:rPr lang="en-US" sz="1800" i="1" dirty="0"/>
              <a:t>PL</a:t>
            </a:r>
            <a:r>
              <a:rPr lang="en-US" sz="1800" i="1" baseline="-25000" dirty="0"/>
              <a:t>DL</a:t>
            </a:r>
            <a:r>
              <a:rPr lang="en-US" sz="1800" dirty="0"/>
              <a:t>).</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a:t>If the power pre-correction scheme in 11ax is used not only to regular RU but also DRU, it is expected that total transmit power for all STA in DRU case will be more that that in regular RU case. </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a:t>In addition, some submissions consider to apply DRU in multi-AP coordination case, which may also increase total transmit power[25].</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dirty="0"/>
              <a:t>The number of STAs are expected to be more compared to that of single AP case.</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4</a:t>
            </a:fld>
            <a:endParaRPr lang="en-GB"/>
          </a:p>
        </p:txBody>
      </p:sp>
      <p:sp>
        <p:nvSpPr>
          <p:cNvPr id="5" name="Footer Placeholder 4"/>
          <p:cNvSpPr>
            <a:spLocks noGrp="1"/>
          </p:cNvSpPr>
          <p:nvPr>
            <p:ph type="ftr" idx="14"/>
          </p:nvPr>
        </p:nvSpPr>
        <p:spPr/>
        <p:txBody>
          <a:bodyPr/>
          <a:lstStyle/>
          <a:p>
            <a:r>
              <a:rPr lang="en-GB" dirty="0"/>
              <a:t>Yusuke Asai, NTT</a:t>
            </a:r>
          </a:p>
        </p:txBody>
      </p:sp>
      <p:sp>
        <p:nvSpPr>
          <p:cNvPr id="4" name="Date Placeholder 3"/>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14843832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Coexistence Study with the Existing Systems</a:t>
            </a:r>
          </a:p>
        </p:txBody>
      </p:sp>
      <p:sp>
        <p:nvSpPr>
          <p:cNvPr id="5122" name="Rectangle 2"/>
          <p:cNvSpPr>
            <a:spLocks noGrp="1" noChangeArrowheads="1"/>
          </p:cNvSpPr>
          <p:nvPr>
            <p:ph idx="1"/>
          </p:nvPr>
        </p:nvSpPr>
        <p:spPr>
          <a:ln/>
        </p:spPr>
        <p:txBody>
          <a:bodyPr/>
          <a:lstStyle/>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a:t>It is important to study coexistence between 11bn and the existing systems. </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dirty="0"/>
              <a:t>DRU is newly defined in 11bn, and thus </a:t>
            </a:r>
            <a:r>
              <a:rPr lang="en-US" altLang="ja-JP" sz="1800" dirty="0"/>
              <a:t>coexistence studies will be conducted in the future. </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sz="2000" dirty="0"/>
              <a:t>This means that it is not yet guaranteed that all DRU variations defined in 11bn will be available at this time.</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a:t>We should consider there might be some restriction to DRU usage for compliance with the existence systems.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dirty="0"/>
              <a:t>Because the UL-OFDMA transmission using DRUs increases total transmit power at a time compared with that using the regular </a:t>
            </a:r>
            <a:r>
              <a:rPr lang="en-US" sz="1800" dirty="0" err="1"/>
              <a:t>RUs.</a:t>
            </a:r>
            <a:r>
              <a:rPr lang="en-US" sz="1800" dirty="0"/>
              <a:t> </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sz="2000" dirty="0"/>
              <a:t>In addition, we should also be aware that regulatory rules are different among regulatory domains. </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dirty="0"/>
              <a:t>This suggests that the availability of DRU may be different between regulatory domains.</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a:t>To maximize availability of DRU in various regulatory domains, it is beneficial to make the specification of DRU as flexible as possible in advance.</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2200"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5</a:t>
            </a:fld>
            <a:endParaRPr lang="en-GB"/>
          </a:p>
        </p:txBody>
      </p:sp>
      <p:sp>
        <p:nvSpPr>
          <p:cNvPr id="5" name="Footer Placeholder 4"/>
          <p:cNvSpPr>
            <a:spLocks noGrp="1"/>
          </p:cNvSpPr>
          <p:nvPr>
            <p:ph type="ftr" idx="14"/>
          </p:nvPr>
        </p:nvSpPr>
        <p:spPr/>
        <p:txBody>
          <a:bodyPr/>
          <a:lstStyle/>
          <a:p>
            <a:r>
              <a:rPr lang="en-GB" dirty="0"/>
              <a:t>Yusuke Asai, NTT</a:t>
            </a:r>
          </a:p>
        </p:txBody>
      </p:sp>
      <p:sp>
        <p:nvSpPr>
          <p:cNvPr id="4" name="Date Placeholder 3"/>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2699830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Possible Proactive Solutions</a:t>
            </a:r>
          </a:p>
        </p:txBody>
      </p:sp>
      <p:sp>
        <p:nvSpPr>
          <p:cNvPr id="5122" name="Rectangle 2"/>
          <p:cNvSpPr>
            <a:spLocks noGrp="1" noChangeArrowheads="1"/>
          </p:cNvSpPr>
          <p:nvPr>
            <p:ph idx="1"/>
          </p:nvPr>
        </p:nvSpPr>
        <p:spPr>
          <a:ln/>
        </p:spPr>
        <p:txBody>
          <a:bodyPr/>
          <a:lstStyle/>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dirty="0">
                <a:latin typeface="Times New Roman"/>
                <a:ea typeface="MS Gothic"/>
              </a:rPr>
              <a:t>By defining DRU parameters as flexible as possible, it will help to easily adjust the regulatory requirements that depends on each regulatory domain.</a:t>
            </a:r>
            <a:r>
              <a:rPr lang="en-US" altLang="ja-JP" dirty="0"/>
              <a:t> </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dirty="0"/>
              <a:t>Possible solutions are as follow (detail is TBD and needs further studies): </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dirty="0"/>
              <a:t>Limiting the set of DRU variations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dirty="0"/>
              <a:t>Limiting the DRU bandwidth</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dirty="0"/>
              <a:t>Limiting maximum transmit power per STA (independent to Tx power envelope in HE element)</a:t>
            </a:r>
            <a:endParaRPr kumimoji="1" lang="en-US" altLang="ja-JP" sz="2400" b="1" i="0" u="none" strike="noStrike" kern="0" cap="none" spc="0" normalizeH="0" baseline="0" noProof="0" dirty="0">
              <a:ln>
                <a:noFill/>
              </a:ln>
              <a:solidFill>
                <a:srgbClr val="000000"/>
              </a:solidFill>
              <a:effectLst/>
              <a:uLnTx/>
              <a:uFillTx/>
              <a:latin typeface="Times New Roman"/>
              <a:ea typeface="MS Gothic"/>
              <a:cs typeface="+mn-cs"/>
            </a:endParaRP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6</a:t>
            </a:fld>
            <a:endParaRPr lang="en-GB"/>
          </a:p>
        </p:txBody>
      </p:sp>
      <p:sp>
        <p:nvSpPr>
          <p:cNvPr id="5" name="Footer Placeholder 4"/>
          <p:cNvSpPr>
            <a:spLocks noGrp="1"/>
          </p:cNvSpPr>
          <p:nvPr>
            <p:ph type="ftr" idx="14"/>
          </p:nvPr>
        </p:nvSpPr>
        <p:spPr/>
        <p:txBody>
          <a:bodyPr/>
          <a:lstStyle/>
          <a:p>
            <a:r>
              <a:rPr lang="en-GB" dirty="0"/>
              <a:t>Yusuke Asai, NTT</a:t>
            </a:r>
          </a:p>
        </p:txBody>
      </p:sp>
      <p:sp>
        <p:nvSpPr>
          <p:cNvPr id="4" name="Date Placeholder 3"/>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4840357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Conclusion</a:t>
            </a:r>
          </a:p>
        </p:txBody>
      </p:sp>
      <p:sp>
        <p:nvSpPr>
          <p:cNvPr id="5122" name="Rectangle 2"/>
          <p:cNvSpPr>
            <a:spLocks noGrp="1" noChangeArrowheads="1"/>
          </p:cNvSpPr>
          <p:nvPr>
            <p:ph idx="1"/>
          </p:nvPr>
        </p:nvSpPr>
        <p:spPr>
          <a:ln/>
        </p:spPr>
        <p:txBody>
          <a:bodyPr/>
          <a:lstStyle/>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DRU is one of the key functions in 11bn to improve rate-vs-range performance.</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It is also important to consider regulatory compliance in DRU transmission.</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We should consider there might be some restriction to DRU usage for compliance with the existence systems as a result of future coexistence studies.</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maximize availability of DRU in various regulatory domains, it is beneficial to make the specification of DRU as flexible as possible in advance.</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7</a:t>
            </a:fld>
            <a:endParaRPr lang="en-GB"/>
          </a:p>
        </p:txBody>
      </p:sp>
      <p:sp>
        <p:nvSpPr>
          <p:cNvPr id="5" name="Footer Placeholder 4"/>
          <p:cNvSpPr>
            <a:spLocks noGrp="1"/>
          </p:cNvSpPr>
          <p:nvPr>
            <p:ph type="ftr" idx="14"/>
          </p:nvPr>
        </p:nvSpPr>
        <p:spPr/>
        <p:txBody>
          <a:bodyPr/>
          <a:lstStyle/>
          <a:p>
            <a:r>
              <a:rPr lang="en-GB" dirty="0"/>
              <a:t>Yusuke Asai, NTT</a:t>
            </a:r>
          </a:p>
        </p:txBody>
      </p:sp>
      <p:sp>
        <p:nvSpPr>
          <p:cNvPr id="4" name="Date Placeholder 3"/>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95043149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r>
              <a:rPr lang="en-GB" sz="1600" dirty="0"/>
              <a:t>[1] </a:t>
            </a:r>
            <a:r>
              <a:rPr lang="en-GB" sz="1600" dirty="0" err="1"/>
              <a:t>Jianhan</a:t>
            </a:r>
            <a:r>
              <a:rPr lang="en-GB" sz="1600" dirty="0"/>
              <a:t> Liu, et al., "UHR Feature to Overcome PSD Limitations: Distributed-Tone," 11-23/0037r0. </a:t>
            </a:r>
          </a:p>
          <a:p>
            <a:r>
              <a:rPr lang="en-GB" sz="1600" dirty="0"/>
              <a:t>[2] </a:t>
            </a:r>
            <a:r>
              <a:rPr lang="en-GB" sz="1600" dirty="0" err="1"/>
              <a:t>Eunsung</a:t>
            </a:r>
            <a:r>
              <a:rPr lang="en-GB" sz="1600" dirty="0"/>
              <a:t> Park, et. al., "Considerations on RU / MRU Designs for UHR," 11-23/0281r0.</a:t>
            </a:r>
          </a:p>
          <a:p>
            <a:r>
              <a:rPr lang="en-GB" sz="1600" dirty="0"/>
              <a:t>[3] </a:t>
            </a:r>
            <a:r>
              <a:rPr lang="en-GB" sz="1600" dirty="0" err="1"/>
              <a:t>Eunsung</a:t>
            </a:r>
            <a:r>
              <a:rPr lang="en-GB" sz="1600" dirty="0"/>
              <a:t> Park, et. al., "</a:t>
            </a:r>
            <a:r>
              <a:rPr lang="en-GB" sz="1600" dirty="0" err="1"/>
              <a:t>dRU</a:t>
            </a:r>
            <a:r>
              <a:rPr lang="en-GB" sz="1600" dirty="0"/>
              <a:t> </a:t>
            </a:r>
            <a:r>
              <a:rPr lang="en-GB" sz="1600" dirty="0" err="1"/>
              <a:t>Signaling</a:t>
            </a:r>
            <a:r>
              <a:rPr lang="en-GB" sz="1600" dirty="0"/>
              <a:t> for UHR," 11-23/1117r0.</a:t>
            </a:r>
          </a:p>
          <a:p>
            <a:r>
              <a:rPr lang="en-GB" sz="1600" dirty="0"/>
              <a:t>[4] </a:t>
            </a:r>
            <a:r>
              <a:rPr lang="en-GB" sz="1600" dirty="0" err="1"/>
              <a:t>Eunsung</a:t>
            </a:r>
            <a:r>
              <a:rPr lang="en-GB" sz="1600" dirty="0"/>
              <a:t> Park, et. al., "Future Considerations on DRU," 11-23/1448r0.</a:t>
            </a:r>
          </a:p>
          <a:p>
            <a:r>
              <a:rPr lang="en-GB" sz="1600" dirty="0"/>
              <a:t>[5] </a:t>
            </a:r>
            <a:r>
              <a:rPr lang="en-GB" sz="1600" dirty="0" err="1"/>
              <a:t>Eunsung</a:t>
            </a:r>
            <a:r>
              <a:rPr lang="en-GB" sz="1600" dirty="0"/>
              <a:t> Park, et. al., "</a:t>
            </a:r>
            <a:r>
              <a:rPr lang="en-GB" sz="1600" dirty="0" err="1"/>
              <a:t>dRU</a:t>
            </a:r>
            <a:r>
              <a:rPr lang="en-GB" sz="1600" dirty="0"/>
              <a:t> Proposal," 11-23/1919r1.</a:t>
            </a:r>
          </a:p>
          <a:p>
            <a:r>
              <a:rPr lang="en-GB" sz="1600" dirty="0"/>
              <a:t>[6] Li yang, et. al., "High Level Thoughts on DRU Design," 11-23/1988r2.</a:t>
            </a:r>
          </a:p>
          <a:p>
            <a:r>
              <a:rPr lang="en-GB" sz="1600" dirty="0"/>
              <a:t>[7] </a:t>
            </a:r>
            <a:r>
              <a:rPr lang="en-GB" sz="1600" dirty="0" err="1"/>
              <a:t>Shengquan</a:t>
            </a:r>
            <a:r>
              <a:rPr lang="en-GB" sz="1600" dirty="0"/>
              <a:t> Hu et. al., “High-Level Perspectives on Distributed Tone RU for 11bn,” 11-23/2020r1.</a:t>
            </a:r>
          </a:p>
          <a:p>
            <a:r>
              <a:rPr lang="en-GB" sz="1600" dirty="0"/>
              <a:t>[8] </a:t>
            </a:r>
            <a:r>
              <a:rPr lang="en-GB" sz="1600" dirty="0" err="1"/>
              <a:t>Shengquan</a:t>
            </a:r>
            <a:r>
              <a:rPr lang="en-GB" sz="1600" dirty="0"/>
              <a:t> Hu, et. al., "Principle and Methodology for </a:t>
            </a:r>
            <a:r>
              <a:rPr lang="en-GB" sz="1600" dirty="0" err="1"/>
              <a:t>dRU</a:t>
            </a:r>
            <a:r>
              <a:rPr lang="en-GB" sz="1600" dirty="0"/>
              <a:t> Tone Plan Design," 11-23/2021r1.</a:t>
            </a:r>
          </a:p>
          <a:p>
            <a:r>
              <a:rPr lang="en-GB" sz="1600" dirty="0"/>
              <a:t>[9] Mahmoud Kamel, et. al., “Data Tones Grouping in Tone-Distributed RUs,” 11-23/2031r2.</a:t>
            </a:r>
          </a:p>
          <a:p>
            <a:r>
              <a:rPr lang="en-GB" sz="1600" dirty="0"/>
              <a:t>[11] </a:t>
            </a:r>
            <a:r>
              <a:rPr lang="en-GB" sz="1600" dirty="0" err="1"/>
              <a:t>Ensung</a:t>
            </a:r>
            <a:r>
              <a:rPr lang="en-GB" sz="1600" dirty="0"/>
              <a:t> Park, et. al., "Further Thoughts on </a:t>
            </a:r>
            <a:r>
              <a:rPr lang="en-GB" sz="1600" dirty="0" err="1"/>
              <a:t>dRU</a:t>
            </a:r>
            <a:r>
              <a:rPr lang="en-GB" sz="1600" dirty="0"/>
              <a:t>," 11-24/0014r0.</a:t>
            </a:r>
          </a:p>
          <a:p>
            <a:r>
              <a:rPr lang="en-GB" sz="1600" dirty="0"/>
              <a:t>[12] Thomas </a:t>
            </a:r>
            <a:r>
              <a:rPr lang="en-GB" sz="1600" dirty="0" err="1"/>
              <a:t>Handte</a:t>
            </a:r>
            <a:r>
              <a:rPr lang="en-GB" sz="1600" dirty="0"/>
              <a:t>, “A </a:t>
            </a:r>
            <a:r>
              <a:rPr lang="en-GB" sz="1600" dirty="0" err="1"/>
              <a:t>dRU</a:t>
            </a:r>
            <a:r>
              <a:rPr lang="en-GB" sz="1600" dirty="0"/>
              <a:t> Design Approach for 20 MHz,” 11-24/0078r1.</a:t>
            </a:r>
          </a:p>
          <a:p>
            <a:r>
              <a:rPr lang="en-GB" sz="1600" dirty="0"/>
              <a:t>[13] Ross Jian Yu, et. al., "Distribution bandwidth of DRU," 11-23/2200r0.</a:t>
            </a:r>
          </a:p>
          <a:p>
            <a:r>
              <a:rPr lang="en-GB" sz="1600" dirty="0"/>
              <a:t>[14] </a:t>
            </a:r>
            <a:r>
              <a:rPr lang="en-GB" sz="1600" dirty="0" err="1"/>
              <a:t>Ensung</a:t>
            </a:r>
            <a:r>
              <a:rPr lang="en-GB" sz="1600" dirty="0"/>
              <a:t> Park, et. al., “Hybrid PPDU and Distribution Bandwidth for DRU," 11-24/0400r0.</a:t>
            </a:r>
          </a:p>
          <a:p>
            <a:r>
              <a:rPr lang="en-GB" sz="1600" dirty="0"/>
              <a:t>[15] Brian Hart, "Discussion on Distributed RUs (DRUs)," 11-24/0332r0.</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8</a:t>
            </a:fld>
            <a:endParaRPr lang="en-GB"/>
          </a:p>
        </p:txBody>
      </p:sp>
      <p:sp>
        <p:nvSpPr>
          <p:cNvPr id="5" name="Footer Placeholder 4"/>
          <p:cNvSpPr>
            <a:spLocks noGrp="1"/>
          </p:cNvSpPr>
          <p:nvPr>
            <p:ph type="ftr" idx="14"/>
          </p:nvPr>
        </p:nvSpPr>
        <p:spPr/>
        <p:txBody>
          <a:bodyPr/>
          <a:lstStyle/>
          <a:p>
            <a:r>
              <a:rPr lang="en-GB" dirty="0"/>
              <a:t>Yusuke Asai, NTT</a:t>
            </a:r>
          </a:p>
        </p:txBody>
      </p:sp>
      <p:sp>
        <p:nvSpPr>
          <p:cNvPr id="4" name="Date Placeholder 3"/>
          <p:cNvSpPr>
            <a:spLocks noGrp="1"/>
          </p:cNvSpPr>
          <p:nvPr>
            <p:ph type="dt" idx="15"/>
          </p:nvPr>
        </p:nvSpPr>
        <p:spPr/>
        <p:txBody>
          <a:bodyPr/>
          <a:lstStyle/>
          <a:p>
            <a:r>
              <a:rPr lang="en-US" dirty="0"/>
              <a:t>May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r>
              <a:rPr lang="en-US" sz="1600" dirty="0"/>
              <a:t>[16] </a:t>
            </a:r>
            <a:r>
              <a:rPr lang="en-US" sz="1600" dirty="0" err="1"/>
              <a:t>Ensung</a:t>
            </a:r>
            <a:r>
              <a:rPr lang="en-US" sz="1600" dirty="0"/>
              <a:t> Park, et. al., “Multiple DRU Follow Up," 11-24/0401r0.</a:t>
            </a:r>
          </a:p>
          <a:p>
            <a:r>
              <a:rPr lang="en-US" sz="1600" dirty="0"/>
              <a:t>[17] </a:t>
            </a:r>
            <a:r>
              <a:rPr lang="en-US" sz="1600" dirty="0" err="1"/>
              <a:t>Ensung</a:t>
            </a:r>
            <a:r>
              <a:rPr lang="en-US" sz="1600" dirty="0"/>
              <a:t> Park, et. al., “20 MHz Tone Plan and Pilot Design for DRU," 11-24/0402r1.</a:t>
            </a:r>
          </a:p>
          <a:p>
            <a:r>
              <a:rPr lang="en-US" sz="1600" dirty="0"/>
              <a:t>[18] Sigurd </a:t>
            </a:r>
            <a:r>
              <a:rPr lang="en-US" sz="1600" dirty="0" err="1"/>
              <a:t>Schelstraete</a:t>
            </a:r>
            <a:r>
              <a:rPr lang="en-US" sz="1600" dirty="0"/>
              <a:t>, et. al., “Range Extension with </a:t>
            </a:r>
            <a:r>
              <a:rPr lang="en-US" sz="1600" dirty="0" err="1"/>
              <a:t>dRU</a:t>
            </a:r>
            <a:r>
              <a:rPr lang="en-US" sz="1600" dirty="0"/>
              <a:t>,” 11-24/0429r0.</a:t>
            </a:r>
          </a:p>
          <a:p>
            <a:r>
              <a:rPr lang="en-US" sz="1600" dirty="0"/>
              <a:t>[19] </a:t>
            </a:r>
            <a:r>
              <a:rPr lang="en-US" sz="1600" dirty="0" err="1"/>
              <a:t>Shengquan</a:t>
            </a:r>
            <a:r>
              <a:rPr lang="en-US" sz="1600" dirty="0"/>
              <a:t> Hu, et. al., “DRU Tone Plan for 11bn,” 11-24/0468r1.</a:t>
            </a:r>
          </a:p>
          <a:p>
            <a:r>
              <a:rPr lang="en-US" sz="1600" dirty="0"/>
              <a:t>[20] </a:t>
            </a:r>
            <a:r>
              <a:rPr lang="en-US" sz="1600" dirty="0" err="1"/>
              <a:t>Shengquan</a:t>
            </a:r>
            <a:r>
              <a:rPr lang="en-US" sz="1600" dirty="0"/>
              <a:t> Hu, et. al., “High Level Perspective on DRU-Follow Up,” 11-24/0477r2.</a:t>
            </a:r>
          </a:p>
          <a:p>
            <a:r>
              <a:rPr lang="en-US" sz="1600" dirty="0"/>
              <a:t>[21] Bo Gong, et. l., “Tone Plan Design for Distributed RU,” 11-24/0476r0.</a:t>
            </a:r>
          </a:p>
          <a:p>
            <a:r>
              <a:rPr lang="en-US" sz="1600" dirty="0"/>
              <a:t>[22] Lin Yang, et. al., “Follow Up on High Level Thoughts on DRU Design,” 11-24/0500r0.</a:t>
            </a:r>
          </a:p>
          <a:p>
            <a:r>
              <a:rPr lang="en-US" sz="1600" dirty="0"/>
              <a:t>[23] Lin Yang, et. al., “Pilot Design Considerations for </a:t>
            </a:r>
            <a:r>
              <a:rPr lang="en-US" sz="1600" dirty="0" err="1"/>
              <a:t>dRU</a:t>
            </a:r>
            <a:r>
              <a:rPr lang="en-US" sz="1600" dirty="0"/>
              <a:t>,” 11-24/0501r0. </a:t>
            </a:r>
          </a:p>
          <a:p>
            <a:r>
              <a:rPr lang="en-US" sz="1600" dirty="0"/>
              <a:t>[24] Mahmoud Kamel, et. al., “Discussion on DRU,”11-24/0520r1.</a:t>
            </a:r>
          </a:p>
          <a:p>
            <a:r>
              <a:rPr lang="en-US" sz="1600" dirty="0"/>
              <a:t>[25] </a:t>
            </a:r>
            <a:r>
              <a:rPr lang="en-US" sz="1600" dirty="0" err="1"/>
              <a:t>Leonardeo</a:t>
            </a:r>
            <a:r>
              <a:rPr lang="en-US" sz="1600" dirty="0"/>
              <a:t> </a:t>
            </a:r>
            <a:r>
              <a:rPr lang="en-US" sz="1600" dirty="0" err="1"/>
              <a:t>Lanante</a:t>
            </a:r>
            <a:r>
              <a:rPr lang="en-US" sz="1600" dirty="0"/>
              <a:t>, et. al., “Multiple AP Transmissions Using DRU,” 11-24/0524r0.</a:t>
            </a:r>
          </a:p>
          <a:p>
            <a:r>
              <a:rPr lang="en-US" sz="1600" dirty="0"/>
              <a:t>[26] Alfred Asterjadhi, "TGbn Motions List - Part 1," 11-24/0171r1.</a:t>
            </a:r>
          </a:p>
          <a:p>
            <a:r>
              <a:rPr lang="en-US" sz="1600" dirty="0"/>
              <a:t>[27] IEEE Std. 802.11ax-2021. </a:t>
            </a:r>
            <a:endParaRPr lang="en-GB" sz="160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9</a:t>
            </a:fld>
            <a:endParaRPr lang="en-GB"/>
          </a:p>
        </p:txBody>
      </p:sp>
      <p:sp>
        <p:nvSpPr>
          <p:cNvPr id="5" name="Footer Placeholder 4"/>
          <p:cNvSpPr>
            <a:spLocks noGrp="1"/>
          </p:cNvSpPr>
          <p:nvPr>
            <p:ph type="ftr" idx="14"/>
          </p:nvPr>
        </p:nvSpPr>
        <p:spPr/>
        <p:txBody>
          <a:bodyPr/>
          <a:lstStyle/>
          <a:p>
            <a:r>
              <a:rPr lang="en-GB" dirty="0"/>
              <a:t>Yusuke Asai, NTT</a:t>
            </a:r>
          </a:p>
        </p:txBody>
      </p:sp>
      <p:sp>
        <p:nvSpPr>
          <p:cNvPr id="4" name="Date Placeholder 3"/>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0998290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テーマ">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518</TotalTime>
  <Words>1290</Words>
  <Application>Microsoft Office PowerPoint</Application>
  <PresentationFormat>ワイド画面</PresentationFormat>
  <Paragraphs>134</Paragraphs>
  <Slides>9</Slides>
  <Notes>9</Notes>
  <HiddenSlides>0</HiddenSlides>
  <MMClips>0</MMClips>
  <ScaleCrop>false</ScaleCrop>
  <HeadingPairs>
    <vt:vector size="8" baseType="variant">
      <vt:variant>
        <vt:lpstr>使用されているフォント</vt:lpstr>
      </vt:variant>
      <vt:variant>
        <vt:i4>2</vt:i4>
      </vt:variant>
      <vt:variant>
        <vt:lpstr>テーマ</vt:lpstr>
      </vt:variant>
      <vt:variant>
        <vt:i4>1</vt:i4>
      </vt:variant>
      <vt:variant>
        <vt:lpstr>埋め込まれた OLE サーバー</vt:lpstr>
      </vt:variant>
      <vt:variant>
        <vt:i4>1</vt:i4>
      </vt:variant>
      <vt:variant>
        <vt:lpstr>スライド タイトル</vt:lpstr>
      </vt:variant>
      <vt:variant>
        <vt:i4>9</vt:i4>
      </vt:variant>
    </vt:vector>
  </HeadingPairs>
  <TitlesOfParts>
    <vt:vector size="13" baseType="lpstr">
      <vt:lpstr>Arial</vt:lpstr>
      <vt:lpstr>Times New Roman</vt:lpstr>
      <vt:lpstr>Office テーマ</vt:lpstr>
      <vt:lpstr>Document</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Thoughts on DRU Availability</dc:title>
  <dc:creator>Yusuke Asai（淺井裕介）</dc:creator>
  <cp:keywords/>
  <cp:lastModifiedBy>Yuusuke Asai (NTT_RD)</cp:lastModifiedBy>
  <cp:revision>24</cp:revision>
  <cp:lastPrinted>1601-01-01T00:00:00Z</cp:lastPrinted>
  <dcterms:created xsi:type="dcterms:W3CDTF">2024-05-08T05:55:23Z</dcterms:created>
  <dcterms:modified xsi:type="dcterms:W3CDTF">2024-05-11T23:36:52Z</dcterms:modified>
  <cp:category>Yusuke Asai, NTT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lassificationContentMarkingHeaderLocations">
    <vt:lpwstr>Office テーマ:3</vt:lpwstr>
  </property>
  <property fmtid="{D5CDD505-2E9C-101B-9397-08002B2CF9AE}" pid="3" name="ClassificationContentMarkingHeaderText">
    <vt:lpwstr>[機密性1/Confidentiality1]</vt:lpwstr>
  </property>
  <property fmtid="{D5CDD505-2E9C-101B-9397-08002B2CF9AE}" pid="4" name="MSIP_Label_dbb4fa5d-3ac5-4415-967c-34900a0e1c6f_Enabled">
    <vt:lpwstr>true</vt:lpwstr>
  </property>
  <property fmtid="{D5CDD505-2E9C-101B-9397-08002B2CF9AE}" pid="5" name="MSIP_Label_dbb4fa5d-3ac5-4415-967c-34900a0e1c6f_SetDate">
    <vt:lpwstr>2024-05-08T05:56:09Z</vt:lpwstr>
  </property>
  <property fmtid="{D5CDD505-2E9C-101B-9397-08002B2CF9AE}" pid="6" name="MSIP_Label_dbb4fa5d-3ac5-4415-967c-34900a0e1c6f_Method">
    <vt:lpwstr>Privileged</vt:lpwstr>
  </property>
  <property fmtid="{D5CDD505-2E9C-101B-9397-08002B2CF9AE}" pid="7" name="MSIP_Label_dbb4fa5d-3ac5-4415-967c-34900a0e1c6f_Name">
    <vt:lpwstr>dbb4fa5d-3ac5-4415-967c-34900a0e1c6f</vt:lpwstr>
  </property>
  <property fmtid="{D5CDD505-2E9C-101B-9397-08002B2CF9AE}" pid="8" name="MSIP_Label_dbb4fa5d-3ac5-4415-967c-34900a0e1c6f_SiteId">
    <vt:lpwstr>a629ef32-67ba-47a6-8eb3-ec43935644fc</vt:lpwstr>
  </property>
  <property fmtid="{D5CDD505-2E9C-101B-9397-08002B2CF9AE}" pid="9" name="MSIP_Label_dbb4fa5d-3ac5-4415-967c-34900a0e1c6f_ActionId">
    <vt:lpwstr>dd9e4105-ad2b-4dda-905c-ec494827f26a</vt:lpwstr>
  </property>
  <property fmtid="{D5CDD505-2E9C-101B-9397-08002B2CF9AE}" pid="10" name="MSIP_Label_dbb4fa5d-3ac5-4415-967c-34900a0e1c6f_ContentBits">
    <vt:lpwstr>0</vt:lpwstr>
  </property>
</Properties>
</file>