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4" r:id="rId4"/>
  </p:sldMasterIdLst>
  <p:notesMasterIdLst>
    <p:notesMasterId r:id="rId12"/>
  </p:notesMasterIdLst>
  <p:handoutMasterIdLst>
    <p:handoutMasterId r:id="rId13"/>
  </p:handoutMasterIdLst>
  <p:sldIdLst>
    <p:sldId id="256" r:id="rId5"/>
    <p:sldId id="1324" r:id="rId6"/>
    <p:sldId id="1335" r:id="rId7"/>
    <p:sldId id="1325" r:id="rId8"/>
    <p:sldId id="1322" r:id="rId9"/>
    <p:sldId id="1336" r:id="rId10"/>
    <p:sldId id="1340" r:id="rId11"/>
  </p:sldIdLst>
  <p:sldSz cx="12192000" cy="6858000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81132" autoAdjust="0"/>
  </p:normalViewPr>
  <p:slideViewPr>
    <p:cSldViewPr>
      <p:cViewPr varScale="1">
        <p:scale>
          <a:sx n="82" d="100"/>
          <a:sy n="82" d="100"/>
        </p:scale>
        <p:origin x="720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802.11-23/0103r0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2-12T19:51:57.84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24575,'3'0'0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802.11-23/0103r0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802.11-23/0103r0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BD2DECD-AE73-F713-FAD2-5E963280FE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2574FB0-382E-0C19-4DA4-8B20ADCC6328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802.11-23/0103r0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10E59C4-E028-9C6F-64BF-CF2E7CDA74C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EFC546-0E3A-2770-91AB-A2CD486FEC83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A747198A-9DBB-F666-D7AB-7BD5651E007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7462FBD3-660F-1E6F-E033-57E7905B78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C47E8407-AABF-A95F-6387-4CACA630D561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355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A64A57A-0449-B573-2E54-3C5E4C4EEC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5E50F020-991F-014E-F354-020F9BF04EDA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802.11-23/0103r0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E6920FE-D172-B949-0F1D-3A33FC458C42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9169B3B-8B52-D9C7-CA54-669A4E946BD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E4EDF9E-34C6-17B8-E6DB-40DCD4B216C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4B824F76-3BBE-765A-9582-771B0BD64B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FD72FA14-F3C2-07FF-0E84-68D4B30E1572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0695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BD2DECD-AE73-F713-FAD2-5E963280FE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2574FB0-382E-0C19-4DA4-8B20ADCC6328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802.11-23/0103r0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10E59C4-E028-9C6F-64BF-CF2E7CDA74C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EFC546-0E3A-2770-91AB-A2CD486FEC83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A747198A-9DBB-F666-D7AB-7BD5651E007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7462FBD3-660F-1E6F-E033-57E7905B78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C47E8407-AABF-A95F-6387-4CACA630D561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0416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BD2DECD-AE73-F713-FAD2-5E963280FE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2574FB0-382E-0C19-4DA4-8B20ADCC6328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802.11-23/0103r0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10E59C4-E028-9C6F-64BF-CF2E7CDA74C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EFC546-0E3A-2770-91AB-A2CD486FEC83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A747198A-9DBB-F666-D7AB-7BD5651E007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7462FBD3-660F-1E6F-E033-57E7905B78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C47E8407-AABF-A95F-6387-4CACA630D561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687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62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2941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062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72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007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203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450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24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78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676902" y="6558296"/>
            <a:ext cx="83608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29218" y="6558296"/>
            <a:ext cx="74718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0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</a:t>
            </a:r>
            <a:r>
              <a:rPr lang="en-US" sz="1800" b="1" dirty="0">
                <a:solidFill>
                  <a:schemeClr val="tx1"/>
                </a:solidFill>
                <a:effectLst/>
              </a:rPr>
              <a:t>11-24-0881r0</a:t>
            </a:r>
            <a:endParaRPr lang="en-GB" sz="1800" b="1" dirty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87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8" y="674307"/>
            <a:ext cx="10363200" cy="7493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	Improving Stability during Roaming Process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2024-5-11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3DA98C5-8FA1-7F0F-88B8-A194A982B9B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82C64E-67FF-6835-1FD3-FC7300EF12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775" y="2612586"/>
            <a:ext cx="9888542" cy="3429391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7977A9-32CB-BEA0-295B-054A43FA1D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8720D6AB-AA53-62CA-66F7-627DC760E5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F6299-F0F0-5F94-5C01-F9BBFC73590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604F8-8619-AF46-E860-1596DD108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A624E43-4401-9EE6-DE5C-A0B3833FE01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8D135A3-B52B-B793-DFF6-8052D2A42C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1" y="1372393"/>
            <a:ext cx="10744199" cy="837407"/>
          </a:xfrm>
        </p:spPr>
        <p:txBody>
          <a:bodyPr/>
          <a:lstStyle/>
          <a:p>
            <a:pPr marL="0" indent="0"/>
            <a:r>
              <a:rPr lang="en-US" sz="2800" b="0" dirty="0">
                <a:solidFill>
                  <a:schemeClr val="tx1"/>
                </a:solidFill>
                <a:latin typeface="+mj-lt"/>
              </a:rPr>
              <a:t>Roaming is one of the main topics discussed by the </a:t>
            </a:r>
            <a:r>
              <a:rPr lang="en-US" sz="2800" b="0" dirty="0" err="1">
                <a:solidFill>
                  <a:schemeClr val="tx1"/>
                </a:solidFill>
                <a:latin typeface="+mj-lt"/>
              </a:rPr>
              <a:t>TGbn</a:t>
            </a:r>
            <a:r>
              <a:rPr lang="en-US" sz="2800" b="0" dirty="0">
                <a:solidFill>
                  <a:schemeClr val="tx1"/>
                </a:solidFill>
                <a:latin typeface="+mj-lt"/>
              </a:rPr>
              <a:t> group. Multiple companies have suggestions of how the roaming may accomplished [1-4]. </a:t>
            </a:r>
            <a:br>
              <a:rPr lang="en-US" b="0" i="0" dirty="0">
                <a:solidFill>
                  <a:schemeClr val="tx1"/>
                </a:solidFill>
                <a:effectLst/>
                <a:latin typeface="+mj-lt"/>
              </a:rPr>
            </a:br>
            <a:endParaRPr lang="en-US" b="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170665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AF86A2-9E0C-0871-5145-24875A54B9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B47A9-2F8B-1BF7-34D0-4322A2FFD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/>
          <a:lstStyle/>
          <a:p>
            <a:r>
              <a:rPr lang="en-US" dirty="0"/>
              <a:t>Recap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C44E74-DF3D-6588-9EA9-23787FFD9A3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37D79-B2B0-7DEB-3316-2BF8B79F970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25FADF-950E-78FA-9E55-E4BF5CBF09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2EBA1B35-243D-5C34-7D13-817CD0509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8" y="1219200"/>
            <a:ext cx="10744199" cy="837407"/>
          </a:xfrm>
        </p:spPr>
        <p:txBody>
          <a:bodyPr/>
          <a:lstStyle/>
          <a:p>
            <a:pPr marL="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tx1"/>
                </a:solidFill>
                <a:effectLst/>
                <a:latin typeface="+mj-lt"/>
              </a:rPr>
              <a:t>One of the main ideas regarding roaming is defining a new entity, 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w</a:t>
            </a:r>
            <a:r>
              <a:rPr lang="en-US" b="0" i="0" dirty="0">
                <a:solidFill>
                  <a:schemeClr val="tx1"/>
                </a:solidFill>
                <a:effectLst/>
                <a:latin typeface="+mj-lt"/>
              </a:rPr>
              <a:t>hich </a:t>
            </a:r>
            <a:r>
              <a:rPr lang="en-US" sz="2400" b="0" i="0" dirty="0">
                <a:solidFill>
                  <a:schemeClr val="tx1"/>
                </a:solidFill>
                <a:effectLst/>
                <a:latin typeface="+mj-lt"/>
              </a:rPr>
              <a:t>will handle seamless roaming process. </a:t>
            </a:r>
            <a:r>
              <a:rPr lang="en-US" sz="2400" b="0" dirty="0">
                <a:solidFill>
                  <a:schemeClr val="tx1"/>
                </a:solidFill>
                <a:latin typeface="+mj-lt"/>
              </a:rPr>
              <a:t>We call it controller in this presentation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. </a:t>
            </a:r>
          </a:p>
          <a:p>
            <a:pPr marL="571500" lvl="2" indent="0"/>
            <a:br>
              <a:rPr lang="en-US" b="0" i="0" dirty="0">
                <a:solidFill>
                  <a:schemeClr val="tx1"/>
                </a:solidFill>
                <a:effectLst/>
                <a:latin typeface="+mj-lt"/>
              </a:rPr>
            </a:br>
            <a:endParaRPr lang="en-US" b="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8774A7E-EE16-D859-81A8-66793C841C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5157" y="2349500"/>
            <a:ext cx="7132320" cy="39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514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E82C24-6C04-8C81-C592-072200FD87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82727B1C-C68B-8F63-7D11-6EBCF7460E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 and Forth Roaming between AP-MLDs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58E6DC-F929-D810-1DAD-40A2DD93F62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828E0-3388-9938-8945-372CA3E1B5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53D733C-C223-2BC0-2F5E-664A4DD538D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32E3BEF-1AD4-35D6-0356-39BC450848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7793" y="1243013"/>
            <a:ext cx="10744199" cy="837407"/>
          </a:xfrm>
        </p:spPr>
        <p:txBody>
          <a:bodyPr/>
          <a:lstStyle/>
          <a:p>
            <a:pPr marL="0" indent="0"/>
            <a:r>
              <a:rPr lang="en-US" sz="2800" b="0" dirty="0">
                <a:solidFill>
                  <a:schemeClr val="tx1"/>
                </a:solidFill>
                <a:latin typeface="+mj-lt"/>
              </a:rPr>
              <a:t>If the non-AP MLD is in between two AP MLDs with fluctuating relative received signal power levels, non-AP MLD may roam back and forth between AP MLDs.</a:t>
            </a:r>
            <a:r>
              <a:rPr lang="en-US" sz="3600" b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800" b="0" dirty="0">
                <a:solidFill>
                  <a:schemeClr val="tx1"/>
                </a:solidFill>
                <a:latin typeface="+mj-lt"/>
              </a:rPr>
              <a:t>Such an action would cause the roaming procedure to be inefficient.</a:t>
            </a:r>
            <a:endParaRPr lang="en-US" sz="3600" b="0" dirty="0">
              <a:solidFill>
                <a:schemeClr val="tx1"/>
              </a:solidFill>
              <a:latin typeface="+mj-lt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7CAEFF67-2B56-FABE-8516-2E9C5BFDE645}"/>
                  </a:ext>
                </a:extLst>
              </p14:cNvPr>
              <p14:cNvContentPartPr/>
              <p14:nvPr/>
            </p14:nvContentPartPr>
            <p14:xfrm>
              <a:off x="1338390" y="1712990"/>
              <a:ext cx="1440" cy="36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7CAEFF67-2B56-FABE-8516-2E9C5BFDE64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329390" y="1703990"/>
                <a:ext cx="19080" cy="18000"/>
              </a:xfrm>
              <a:prstGeom prst="rect">
                <a:avLst/>
              </a:prstGeom>
            </p:spPr>
          </p:pic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A03409A1-02CC-081C-EF49-F0F2D72CC30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81399" y="2819400"/>
            <a:ext cx="6480629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6401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4653B4-BDA1-249D-CDCF-8FBA09319B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5DAFA-39F9-F314-F4B7-D4B80A875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US" dirty="0"/>
              <a:t>Cancellation of Roaming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60132-D725-6329-E0D7-65D53D7A5E0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1884BA-0AEE-8FEF-B12F-CFD2727DA6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C57C25-0AD8-8588-CE7A-A1B7C5BF9C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7C2CF50-F94E-822D-A7E5-01DFD138531D}"/>
              </a:ext>
            </a:extLst>
          </p:cNvPr>
          <p:cNvSpPr txBox="1"/>
          <p:nvPr/>
        </p:nvSpPr>
        <p:spPr>
          <a:xfrm>
            <a:off x="1066800" y="1377187"/>
            <a:ext cx="97536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 roaming cancellation message could be introduced for non-AP MLD cancel the roaming process without waiting for its finalization, as soon as it detects a change in the relative signal power level.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After the reception of the roaming </a:t>
            </a:r>
          </a:p>
          <a:p>
            <a:r>
              <a:rPr lang="en-US" dirty="0">
                <a:solidFill>
                  <a:schemeClr val="tx1"/>
                </a:solidFill>
              </a:rPr>
              <a:t>cancellation frame, received AP MLD</a:t>
            </a:r>
          </a:p>
          <a:p>
            <a:r>
              <a:rPr lang="en-US" dirty="0">
                <a:solidFill>
                  <a:schemeClr val="tx1"/>
                </a:solidFill>
              </a:rPr>
              <a:t>informs Controller and Controller</a:t>
            </a:r>
          </a:p>
          <a:p>
            <a:r>
              <a:rPr lang="en-US" dirty="0">
                <a:solidFill>
                  <a:schemeClr val="tx1"/>
                </a:solidFill>
              </a:rPr>
              <a:t>informs other AP MLD about the</a:t>
            </a:r>
          </a:p>
          <a:p>
            <a:r>
              <a:rPr lang="en-US" dirty="0">
                <a:solidFill>
                  <a:schemeClr val="tx1"/>
                </a:solidFill>
              </a:rPr>
              <a:t>cancellation.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E32E9B-25E7-54A0-BBE9-C0883729BB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9400" y="2362200"/>
            <a:ext cx="4017975" cy="348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23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7977A9-32CB-BEA0-295B-054A43FA1D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8720D6AB-AA53-62CA-66F7-627DC760E5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Conclusion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F6299-F0F0-5F94-5C01-F9BBFC73590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604F8-8619-AF46-E860-1596DD108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A624E43-4401-9EE6-DE5C-A0B3833FE01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8D135A3-B52B-B793-DFF6-8052D2A42C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1" y="1372393"/>
            <a:ext cx="10744199" cy="837407"/>
          </a:xfrm>
        </p:spPr>
        <p:txBody>
          <a:bodyPr/>
          <a:lstStyle/>
          <a:p>
            <a:pPr marL="0" indent="0"/>
            <a:r>
              <a:rPr lang="en-US" sz="2800" b="0" dirty="0">
                <a:solidFill>
                  <a:schemeClr val="tx1"/>
                </a:solidFill>
                <a:latin typeface="+mj-lt"/>
              </a:rPr>
              <a:t>A method to improve stability during the roaming process is introduced.</a:t>
            </a:r>
          </a:p>
          <a:p>
            <a:pPr marL="0" indent="0"/>
            <a:br>
              <a:rPr lang="en-US" sz="2800" b="0" i="0" dirty="0">
                <a:solidFill>
                  <a:schemeClr val="tx1"/>
                </a:solidFill>
                <a:effectLst/>
                <a:latin typeface="+mj-lt"/>
              </a:rPr>
            </a:br>
            <a:r>
              <a:rPr lang="en-US" sz="2800" b="0" i="0" dirty="0">
                <a:solidFill>
                  <a:schemeClr val="tx1"/>
                </a:solidFill>
                <a:effectLst/>
                <a:latin typeface="+mj-lt"/>
              </a:rPr>
              <a:t>The method will enable cancellation of the roaming process. A non-AP MLD may be allowed to cancel the process to prevent inefficiency in back and forth roaming process. </a:t>
            </a:r>
            <a:endParaRPr lang="en-US" sz="2800" b="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16906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7977A9-32CB-BEA0-295B-054A43FA1D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8720D6AB-AA53-62CA-66F7-627DC760E5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F6299-F0F0-5F94-5C01-F9BBFC73590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604F8-8619-AF46-E860-1596DD108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A624E43-4401-9EE6-DE5C-A0B3833FE01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8D135A3-B52B-B793-DFF6-8052D2A42C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1" y="1372393"/>
            <a:ext cx="10744199" cy="837407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/>
              <a:t>[1] 11-23/279r0 Considerations on Seamless Roaming </a:t>
            </a:r>
          </a:p>
          <a:p>
            <a:pPr marL="0" indent="0">
              <a:buNone/>
            </a:pPr>
            <a:r>
              <a:rPr lang="en-US" altLang="ko-KR" dirty="0"/>
              <a:t>[2] 11-23/1416r0 Seamless Roaming Follow-up </a:t>
            </a:r>
          </a:p>
          <a:p>
            <a:pPr marL="0" indent="0">
              <a:buNone/>
            </a:pPr>
            <a:r>
              <a:rPr lang="en-US" altLang="ko-KR" dirty="0"/>
              <a:t>[3] 11-23/1184r0 Seamless Roaming</a:t>
            </a:r>
          </a:p>
          <a:p>
            <a:pPr marL="0" indent="0"/>
            <a:r>
              <a:rPr lang="en-US" altLang="ko-KR" dirty="0"/>
              <a:t>[4] 11-24/0052r0 Seamless Roaming Details</a:t>
            </a: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624933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367D09A-A537-41F5-B62F-4C5A1FAF67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89C679E-BCDB-4A5C-A38F-ECA97E9DDB64}">
  <ds:schemaRefs>
    <ds:schemaRef ds:uri="http://purl.org/dc/dcmitype/"/>
    <ds:schemaRef ds:uri="http://schemas.openxmlformats.org/package/2006/metadata/core-properties"/>
    <ds:schemaRef ds:uri="http://purl.org/dc/terms/"/>
    <ds:schemaRef ds:uri="ba37140e-f4c5-4a6c-a9b4-20a691ce6c8a"/>
    <ds:schemaRef ds:uri="http://schemas.microsoft.com/office/2006/documentManagement/types"/>
    <ds:schemaRef ds:uri="http://schemas.microsoft.com/office/2006/metadata/properties"/>
    <ds:schemaRef ds:uri="cc9c437c-ae0c-4066-8d90-a0f7de786127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D6226DE-9941-4687-A049-5E39BD535331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98662</TotalTime>
  <Words>373</Words>
  <Application>Microsoft Office PowerPoint</Application>
  <PresentationFormat>Widescreen</PresentationFormat>
  <Paragraphs>68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802-11 Theme</vt:lpstr>
      <vt:lpstr> Improving Stability during Roaming Process</vt:lpstr>
      <vt:lpstr>Introduction</vt:lpstr>
      <vt:lpstr>Recap</vt:lpstr>
      <vt:lpstr>Back and Forth Roaming between AP-MLDs</vt:lpstr>
      <vt:lpstr>Cancellation of Roaming</vt:lpstr>
      <vt:lpstr>Conclusion</vt:lpstr>
      <vt:lpstr>References </vt:lpstr>
    </vt:vector>
  </TitlesOfParts>
  <Company>Ofinno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January 2024 802.19 Liaison Report</dc:title>
  <dc:subject>January 2023</dc:subject>
  <dc:creator>Tuncer Baykas</dc:creator>
  <dc:description>Tuncer Baykas (Ofinno)</dc:description>
  <cp:lastModifiedBy>Tuncer Baykas</cp:lastModifiedBy>
  <cp:revision>82</cp:revision>
  <cp:lastPrinted>1601-01-01T00:00:00Z</cp:lastPrinted>
  <dcterms:created xsi:type="dcterms:W3CDTF">2020-01-12T14:48:27Z</dcterms:created>
  <dcterms:modified xsi:type="dcterms:W3CDTF">2024-07-14T18:22:50Z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