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26"/>
  </p:notesMasterIdLst>
  <p:handoutMasterIdLst>
    <p:handoutMasterId r:id="rId27"/>
  </p:handoutMasterIdLst>
  <p:sldIdLst>
    <p:sldId id="256" r:id="rId6"/>
    <p:sldId id="257" r:id="rId7"/>
    <p:sldId id="271" r:id="rId8"/>
    <p:sldId id="2134805444" r:id="rId9"/>
    <p:sldId id="2134805445" r:id="rId10"/>
    <p:sldId id="286" r:id="rId11"/>
    <p:sldId id="2134805471" r:id="rId12"/>
    <p:sldId id="2134805442" r:id="rId13"/>
    <p:sldId id="282" r:id="rId14"/>
    <p:sldId id="2134805463" r:id="rId15"/>
    <p:sldId id="2134805465" r:id="rId16"/>
    <p:sldId id="2134805459" r:id="rId17"/>
    <p:sldId id="2134805460" r:id="rId18"/>
    <p:sldId id="2134805461" r:id="rId19"/>
    <p:sldId id="2134805469" r:id="rId20"/>
    <p:sldId id="278" r:id="rId21"/>
    <p:sldId id="279" r:id="rId22"/>
    <p:sldId id="280" r:id="rId23"/>
    <p:sldId id="2134805446" r:id="rId24"/>
    <p:sldId id="2134805468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90DC75D-98B4-23FB-0491-381B709B2AB6}" name="Lorenzo Galati Giordano (Nokia)" initials="LGG(" userId="S::lorenzo.galati_giordano@nokia-bell-labs.com::d670983f-5ed8-4511-999e-9a574b4ae3e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FBE05B-C7E5-4800-B411-271FC0F6A749}" v="56" dt="2024-05-08T10:35:44.3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3" autoAdjust="0"/>
    <p:restoredTop sz="93970" autoAdjust="0"/>
  </p:normalViewPr>
  <p:slideViewPr>
    <p:cSldViewPr>
      <p:cViewPr varScale="1">
        <p:scale>
          <a:sx n="57" d="100"/>
          <a:sy n="57" d="100"/>
        </p:scale>
        <p:origin x="501" y="5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microsoft.com/office/2015/10/relationships/revisionInfo" Target="revisionInfo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802.11-24/0880r0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DE"/>
              <a:t>May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Okan Mutgan,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802.11-24/0880r0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DE"/>
              <a:t>May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Okan Mutgan, Nokia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DE"/>
              <a:t>May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DE"/>
              <a:t>May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802.11-24/0880r0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DE"/>
              <a:t>May 2024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18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DE"/>
              <a:t>May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0352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DE"/>
              <a:t>May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DE"/>
              <a:t>May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06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DE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DE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DE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DE"/>
              <a:t>May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DE"/>
              <a:t>May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DE"/>
              <a:t>May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DE"/>
              <a:t>May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DE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DE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DE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Okan Mutgan, Nokia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802.11-24/0880r0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Co-BF Recap and Way Forward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DE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5837154"/>
              </p:ext>
            </p:extLst>
          </p:nvPr>
        </p:nvGraphicFramePr>
        <p:xfrm>
          <a:off x="977900" y="2417763"/>
          <a:ext cx="11150600" cy="303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2277167" imgH="3216169" progId="Word.Document.8">
                  <p:embed/>
                </p:oleObj>
              </mc:Choice>
              <mc:Fallback>
                <p:oleObj name="Document" r:id="rId3" imgW="12277167" imgH="321616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2417763"/>
                        <a:ext cx="11150600" cy="30368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968AFB-A002-3A1B-B44B-85CBBF6DED3D}"/>
              </a:ext>
            </a:extLst>
          </p:cNvPr>
          <p:cNvSpPr txBox="1"/>
          <p:nvPr/>
        </p:nvSpPr>
        <p:spPr>
          <a:xfrm>
            <a:off x="3048802" y="3200574"/>
            <a:ext cx="60976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D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en-DE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890DB-82D0-0E15-4EE0-3B7D21EA1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Co-BF: delay reduction even with imperfect nulling [5]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ED34F-642D-A8FB-92E9-2E5E2E2FF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75766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Co-BF nulling attenuation ~8-10 dB, is sufficient to improve worst-case latency [5]. 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0" dirty="0"/>
              <a:t>This can lead to a reduction of CSI acquisition overhead.</a:t>
            </a:r>
          </a:p>
          <a:p>
            <a:pPr marL="179388" indent="-179388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altLang="ko-KR" sz="2000" b="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b="0" dirty="0"/>
              <a:t>The worst-case latency benefits are also present with limited Co-BF nulling attenuation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ko-KR" sz="1600" dirty="0"/>
              <a:t>Inter-BSS delay-sensitive devices take anyhow advantage of the advertised spatial reuse opportunity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ko-KR" sz="1600" b="0" dirty="0"/>
              <a:t>However, collisions are possible and affect the performance of the devices in the BSS that has granted the spatial reuse opportunity through Co-BF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6FA62-60E6-3B5C-A6B6-279CE09FE6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D9A5FE-92DB-F5BF-EB8F-E27E5030E9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AD743B-B7C4-7C4A-D32F-F8A2CFA663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2024</a:t>
            </a:r>
            <a:endParaRPr lang="en-GB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203EC60-DCCE-BE3E-CB1F-990610903533}"/>
              </a:ext>
            </a:extLst>
          </p:cNvPr>
          <p:cNvGrpSpPr/>
          <p:nvPr/>
        </p:nvGrpSpPr>
        <p:grpSpPr>
          <a:xfrm>
            <a:off x="7218699" y="2132014"/>
            <a:ext cx="4565934" cy="3382724"/>
            <a:chOff x="7218699" y="2132014"/>
            <a:chExt cx="4565934" cy="3382724"/>
          </a:xfrm>
        </p:grpSpPr>
        <p:pic>
          <p:nvPicPr>
            <p:cNvPr id="7" name="Picture 6" descr="A close up of a map&#10;&#10;Description automatically generated">
              <a:extLst>
                <a:ext uri="{FF2B5EF4-FFF2-40B4-BE49-F238E27FC236}">
                  <a16:creationId xmlns:a16="http://schemas.microsoft.com/office/drawing/2014/main" id="{D531D22E-63EF-4B0C-9F82-2172FB2443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4" t="4286" r="6189"/>
            <a:stretch/>
          </p:blipFill>
          <p:spPr>
            <a:xfrm>
              <a:off x="7218699" y="2132014"/>
              <a:ext cx="4197927" cy="3330724"/>
            </a:xfrm>
            <a:prstGeom prst="rect">
              <a:avLst/>
            </a:prstGeom>
          </p:spPr>
        </p:pic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2720C77-D3D6-FA98-1570-88589D3D9ABD}"/>
                </a:ext>
              </a:extLst>
            </p:cNvPr>
            <p:cNvGrpSpPr/>
            <p:nvPr/>
          </p:nvGrpSpPr>
          <p:grpSpPr>
            <a:xfrm>
              <a:off x="9236629" y="4165432"/>
              <a:ext cx="2548004" cy="553998"/>
              <a:chOff x="5255493" y="4243493"/>
              <a:chExt cx="2263641" cy="759065"/>
            </a:xfrm>
          </p:grpSpPr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F3A59C7-36AC-EB1B-654E-E927F2B06185}"/>
                  </a:ext>
                </a:extLst>
              </p:cNvPr>
              <p:cNvSpPr txBox="1"/>
              <p:nvPr/>
            </p:nvSpPr>
            <p:spPr>
              <a:xfrm>
                <a:off x="5255493" y="4243493"/>
                <a:ext cx="2263641" cy="7590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>
                    <a:solidFill>
                      <a:schemeClr val="tx1"/>
                    </a:solidFill>
                  </a:rPr>
                  <a:t>	</a:t>
                </a:r>
                <a:r>
                  <a:rPr lang="en-US" sz="1000" dirty="0">
                    <a:solidFill>
                      <a:schemeClr val="tx1"/>
                    </a:solidFill>
                  </a:rPr>
                  <a:t>IEEE 802.11ax/be w/o SR</a:t>
                </a:r>
              </a:p>
              <a:p>
                <a:r>
                  <a:rPr lang="en-US" sz="1000" dirty="0">
                    <a:solidFill>
                      <a:schemeClr val="tx1"/>
                    </a:solidFill>
                  </a:rPr>
                  <a:t>	IEEE 802.11ax/be with SR</a:t>
                </a:r>
              </a:p>
              <a:p>
                <a:r>
                  <a:rPr lang="en-US" sz="1000" dirty="0">
                    <a:solidFill>
                      <a:schemeClr val="tx1"/>
                    </a:solidFill>
                  </a:rPr>
                  <a:t>	Potential IEEE 802.11bn with Co-BF</a:t>
                </a:r>
              </a:p>
            </p:txBody>
          </p:sp>
          <p:pic>
            <p:nvPicPr>
              <p:cNvPr id="9" name="Picture 8" descr="A close up of a map&#10;&#10;Description automatically generated">
                <a:extLst>
                  <a:ext uri="{FF2B5EF4-FFF2-40B4-BE49-F238E27FC236}">
                    <a16:creationId xmlns:a16="http://schemas.microsoft.com/office/drawing/2014/main" id="{8736CA94-0134-417E-212C-CDA11F0B80B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1670" t="66147" r="30496" b="23507"/>
              <a:stretch/>
            </p:blipFill>
            <p:spPr>
              <a:xfrm>
                <a:off x="5344096" y="4332911"/>
                <a:ext cx="340024" cy="578814"/>
              </a:xfrm>
              <a:prstGeom prst="rect">
                <a:avLst/>
              </a:prstGeom>
            </p:spPr>
          </p:pic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CCB43F8-EAF5-F727-56D8-165ED9038828}"/>
                </a:ext>
              </a:extLst>
            </p:cNvPr>
            <p:cNvSpPr txBox="1"/>
            <p:nvPr/>
          </p:nvSpPr>
          <p:spPr>
            <a:xfrm>
              <a:off x="7384178" y="5237739"/>
              <a:ext cx="4032448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Nulling attenuation [dB]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66192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F98B5-C7AE-0B9C-DFCC-83B26667A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Co-BF summary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7EB12-91DE-FF99-A5F0-F444A60FE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Co-BF is key for reducing </a:t>
            </a:r>
            <a:r>
              <a:rPr lang="en-US" dirty="0"/>
              <a:t>worst-case delay</a:t>
            </a:r>
            <a:r>
              <a:rPr lang="en-US" b="0" dirty="0"/>
              <a:t> in Wi-Fi, and to enable delay sensitive applications in </a:t>
            </a:r>
            <a:r>
              <a:rPr lang="en-US" dirty="0"/>
              <a:t>dense scenarios</a:t>
            </a:r>
            <a:r>
              <a:rPr lang="en-US" b="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Co-BF features has been </a:t>
            </a:r>
            <a:r>
              <a:rPr lang="en-US" dirty="0"/>
              <a:t>already extensively studied</a:t>
            </a:r>
            <a:r>
              <a:rPr lang="en-US" b="0" dirty="0"/>
              <a:t> in </a:t>
            </a:r>
            <a:r>
              <a:rPr lang="en-US" b="0" dirty="0" err="1"/>
              <a:t>TGbe</a:t>
            </a:r>
            <a:r>
              <a:rPr lang="en-US" b="0" dirty="0"/>
              <a:t>, UHR SG and </a:t>
            </a:r>
            <a:r>
              <a:rPr lang="en-US" b="0" dirty="0" err="1"/>
              <a:t>TGbn</a:t>
            </a:r>
            <a:r>
              <a:rPr lang="en-US" b="0" dirty="0"/>
              <a:t>, we should </a:t>
            </a:r>
            <a:r>
              <a:rPr lang="en-US" dirty="0"/>
              <a:t>capitalize on the effort</a:t>
            </a:r>
            <a:r>
              <a:rPr lang="en-US" b="0" dirty="0"/>
              <a:t> and further work on defining the details of the feature.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Co-BF may build upon and empower </a:t>
            </a:r>
            <a:r>
              <a:rPr lang="en-US" dirty="0"/>
              <a:t>already existing </a:t>
            </a:r>
            <a:r>
              <a:rPr lang="en-US" b="0" dirty="0"/>
              <a:t>mechanisms in IEEE 802.11 to fulfill the UHR PAR objectives.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Nulling and associated CSI estimation precision may be relaxed to </a:t>
            </a:r>
            <a:r>
              <a:rPr lang="en-US" dirty="0"/>
              <a:t>reduce overhead and complexity</a:t>
            </a:r>
            <a:r>
              <a:rPr lang="en-US" b="0" dirty="0"/>
              <a:t>.</a:t>
            </a:r>
            <a:r>
              <a:rPr lang="en-US" b="0" dirty="0">
                <a:highlight>
                  <a:srgbClr val="FFFF00"/>
                </a:highlight>
              </a:rPr>
              <a:t>  </a:t>
            </a:r>
          </a:p>
          <a:p>
            <a:pPr>
              <a:buFont typeface="Arial" panose="020B0604020202020204" pitchFamily="34" charset="0"/>
              <a:buChar char="•"/>
            </a:pPr>
            <a:endParaRPr lang="en-DE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99A41E-1756-6604-6843-1805621D38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D6E46-CEE0-E1D5-C444-2F271FC26B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2D54E4-1095-8E53-25A7-FBB66C66A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9134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Do you believe coordinated beamforming with null steering should be considered for inclusion in the 802.11 </a:t>
            </a:r>
            <a:r>
              <a:rPr lang="en-GB" dirty="0" err="1"/>
              <a:t>TGbn</a:t>
            </a:r>
            <a:r>
              <a:rPr lang="en-GB" dirty="0"/>
              <a:t> Specification Framework Document (SFD)?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Yes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No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Abstain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03051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 1/2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988840"/>
            <a:ext cx="10361084" cy="4113213"/>
          </a:xfrm>
        </p:spPr>
        <p:txBody>
          <a:bodyPr/>
          <a:lstStyle/>
          <a:p>
            <a:pPr marL="1260475" indent="-1260475" defTabSz="630238">
              <a:spcBef>
                <a:spcPts val="0"/>
              </a:spcBef>
              <a:spcAft>
                <a:spcPts val="600"/>
              </a:spcAft>
            </a:pPr>
            <a:r>
              <a:rPr lang="en-US" altLang="ko-KR" sz="1800" b="0" dirty="0">
                <a:cs typeface="Times New Roman"/>
              </a:rPr>
              <a:t>[1] </a:t>
            </a:r>
            <a:r>
              <a:rPr lang="en-GB" sz="1800" b="0" i="1" dirty="0">
                <a:cs typeface="Times New Roman"/>
              </a:rPr>
              <a:t>“</a:t>
            </a:r>
            <a:r>
              <a:rPr lang="en-US" sz="1800" b="0" i="1" dirty="0">
                <a:cs typeface="Times New Roman"/>
              </a:rPr>
              <a:t>Coordinated Null Steering for EHT”</a:t>
            </a:r>
            <a:r>
              <a:rPr lang="en-US" sz="1800" b="0" dirty="0">
                <a:cs typeface="Times New Roman"/>
              </a:rPr>
              <a:t>, 19/0811</a:t>
            </a:r>
            <a:r>
              <a:rPr lang="en-US" sz="1800" b="0" i="1" dirty="0">
                <a:cs typeface="Times New Roman"/>
              </a:rPr>
              <a:t>.</a:t>
            </a:r>
            <a:endParaRPr lang="en-US" altLang="ko-KR" sz="1800" b="0" dirty="0">
              <a:cs typeface="Times New Roman"/>
            </a:endParaRPr>
          </a:p>
          <a:p>
            <a:pPr marL="1260475" indent="-1260475" defTabSz="630238">
              <a:spcBef>
                <a:spcPts val="0"/>
              </a:spcBef>
              <a:spcAft>
                <a:spcPts val="600"/>
              </a:spcAft>
            </a:pPr>
            <a:r>
              <a:rPr lang="en-US" altLang="ko-KR" sz="1800" b="0" dirty="0">
                <a:cs typeface="Times New Roman"/>
              </a:rPr>
              <a:t>[2] </a:t>
            </a:r>
            <a:r>
              <a:rPr lang="en-GB" sz="1800" b="0" i="1" dirty="0">
                <a:cs typeface="Times New Roman"/>
              </a:rPr>
              <a:t>“</a:t>
            </a:r>
            <a:r>
              <a:rPr lang="en-US" sz="1800" b="0" i="1" dirty="0">
                <a:cs typeface="Times New Roman"/>
              </a:rPr>
              <a:t>Performance of Coordinated Null Steering in 802.11be”</a:t>
            </a:r>
            <a:r>
              <a:rPr lang="en-GB" sz="1800" b="0" dirty="0">
                <a:cs typeface="Times New Roman"/>
              </a:rPr>
              <a:t>, 19/1212.</a:t>
            </a:r>
            <a:endParaRPr lang="en-US" altLang="ko-KR" sz="1800" b="0" dirty="0">
              <a:cs typeface="Times New Roman"/>
            </a:endParaRPr>
          </a:p>
          <a:p>
            <a:pPr marL="1162050" indent="-1162050" defTabSz="673100">
              <a:spcBef>
                <a:spcPts val="0"/>
              </a:spcBef>
              <a:spcAft>
                <a:spcPts val="600"/>
              </a:spcAft>
            </a:pPr>
            <a:r>
              <a:rPr lang="en-US" altLang="ko-KR" sz="1800" b="0" dirty="0">
                <a:cs typeface="Times New Roman"/>
              </a:rPr>
              <a:t>[3</a:t>
            </a:r>
            <a:r>
              <a:rPr lang="en-US" sz="1800" b="0" dirty="0">
                <a:cs typeface="Times New Roman"/>
              </a:rPr>
              <a:t>]</a:t>
            </a:r>
            <a:r>
              <a:rPr lang="en-US" altLang="ko-KR" sz="1800" b="0" dirty="0">
                <a:cs typeface="Times New Roman"/>
              </a:rPr>
              <a:t> </a:t>
            </a:r>
            <a:r>
              <a:rPr lang="en-GB" sz="1800" b="0" i="1" dirty="0">
                <a:cs typeface="Times New Roman"/>
              </a:rPr>
              <a:t>“</a:t>
            </a:r>
            <a:r>
              <a:rPr lang="en-US" sz="1800" b="0" i="1" dirty="0">
                <a:cs typeface="Times New Roman"/>
              </a:rPr>
              <a:t>Coordinated Beamforming/Null Steering in 802.11be”</a:t>
            </a:r>
            <a:r>
              <a:rPr lang="en-GB" sz="1800" b="0" dirty="0">
                <a:cs typeface="Times New Roman"/>
              </a:rPr>
              <a:t>, 19/1594</a:t>
            </a:r>
            <a:r>
              <a:rPr lang="en-US" sz="1800" b="0" dirty="0">
                <a:cs typeface="Times New Roman"/>
              </a:rPr>
              <a:t>.</a:t>
            </a:r>
          </a:p>
          <a:p>
            <a:r>
              <a:rPr lang="en-GB" sz="1800" b="0" dirty="0"/>
              <a:t>[4] </a:t>
            </a:r>
            <a:r>
              <a:rPr lang="en-GB" sz="1800" b="0" i="1" dirty="0">
                <a:cs typeface="Times New Roman"/>
              </a:rPr>
              <a:t>“Downlink spatial reuse parameter framework with c</a:t>
            </a:r>
            <a:r>
              <a:rPr lang="en-US" sz="1800" b="0" i="1" dirty="0" err="1">
                <a:cs typeface="Times New Roman"/>
              </a:rPr>
              <a:t>oordinated</a:t>
            </a:r>
            <a:r>
              <a:rPr lang="en-US" sz="1800" b="0" i="1" dirty="0">
                <a:cs typeface="Times New Roman"/>
              </a:rPr>
              <a:t> Beamforming/Null Steering for 802.11be”</a:t>
            </a:r>
            <a:r>
              <a:rPr lang="en-US" sz="1800" b="0" dirty="0">
                <a:cs typeface="Times New Roman"/>
              </a:rPr>
              <a:t>, 19/1779.</a:t>
            </a:r>
          </a:p>
          <a:p>
            <a:r>
              <a:rPr lang="en-GB" sz="1800" b="0" dirty="0"/>
              <a:t>[5] </a:t>
            </a:r>
            <a:r>
              <a:rPr lang="en-GB" sz="1800" b="0" i="1" dirty="0">
                <a:cs typeface="Times New Roman"/>
              </a:rPr>
              <a:t>“Performance of parameterized spatial reuse (PSR) with coordinated beamforming/null steering for 802.11be”</a:t>
            </a:r>
            <a:r>
              <a:rPr lang="en-GB" sz="1800" b="0" dirty="0">
                <a:cs typeface="Times New Roman"/>
              </a:rPr>
              <a:t>, 20/0091.</a:t>
            </a:r>
          </a:p>
          <a:p>
            <a:r>
              <a:rPr lang="en-GB" sz="1800" b="0" dirty="0">
                <a:cs typeface="Times New Roman"/>
              </a:rPr>
              <a:t>[6] </a:t>
            </a:r>
            <a:r>
              <a:rPr lang="en-GB" sz="1800" b="0" i="1" dirty="0">
                <a:cs typeface="Times New Roman"/>
              </a:rPr>
              <a:t>“</a:t>
            </a:r>
            <a:r>
              <a:rPr lang="en-US" sz="1800" b="0" i="1" dirty="0">
                <a:cs typeface="Times New Roman"/>
              </a:rPr>
              <a:t>Nulling Performance of Coordinated Beamforming”</a:t>
            </a:r>
            <a:r>
              <a:rPr lang="en-US" sz="1800" b="0" dirty="0">
                <a:cs typeface="Times New Roman"/>
              </a:rPr>
              <a:t>, 23/1193r2.</a:t>
            </a:r>
          </a:p>
          <a:p>
            <a:r>
              <a:rPr lang="en-US" sz="1800" b="0" dirty="0">
                <a:cs typeface="Times New Roman"/>
              </a:rPr>
              <a:t>[7] </a:t>
            </a:r>
            <a:r>
              <a:rPr lang="en-US" sz="1800" b="0" i="1" dirty="0">
                <a:cs typeface="Times New Roman"/>
              </a:rPr>
              <a:t>“Null Beam Steering Based Spatial Reuse”</a:t>
            </a:r>
            <a:r>
              <a:rPr lang="en-US" sz="1800" b="0" dirty="0">
                <a:cs typeface="Times New Roman"/>
              </a:rPr>
              <a:t>, 23/0855r1.</a:t>
            </a:r>
          </a:p>
          <a:p>
            <a:r>
              <a:rPr lang="en-US" sz="1800" b="0" dirty="0">
                <a:cs typeface="Times New Roman"/>
              </a:rPr>
              <a:t>[8] </a:t>
            </a:r>
            <a:r>
              <a:rPr lang="en-US" sz="1800" b="0" i="1" dirty="0">
                <a:cs typeface="Times New Roman"/>
              </a:rPr>
              <a:t>“Performance of C-BF and C-SR”</a:t>
            </a:r>
            <a:r>
              <a:rPr lang="en-US" sz="1800" b="0" dirty="0">
                <a:cs typeface="Times New Roman"/>
              </a:rPr>
              <a:t>, 22/0776r1.</a:t>
            </a:r>
          </a:p>
          <a:p>
            <a:r>
              <a:rPr lang="en-US" sz="1800" b="0" dirty="0">
                <a:cs typeface="Times New Roman"/>
              </a:rPr>
              <a:t>[9] </a:t>
            </a:r>
            <a:r>
              <a:rPr lang="en-US" sz="1800" b="0" i="1" dirty="0">
                <a:cs typeface="Times New Roman"/>
              </a:rPr>
              <a:t>“System Level Simulation of Co-BF and Joint Tx”</a:t>
            </a:r>
            <a:r>
              <a:rPr lang="en-US" sz="1800" b="0" dirty="0">
                <a:cs typeface="Times New Roman"/>
              </a:rPr>
              <a:t>, 22/1821r1. </a:t>
            </a:r>
          </a:p>
          <a:p>
            <a:r>
              <a:rPr lang="en-US" sz="1800" b="0" dirty="0">
                <a:cs typeface="Times New Roman"/>
              </a:rPr>
              <a:t>[10] </a:t>
            </a:r>
            <a:r>
              <a:rPr lang="en-US" sz="1800" b="0" i="1" dirty="0">
                <a:cs typeface="Times New Roman"/>
              </a:rPr>
              <a:t>“Obtaining OBSS channel Information for Multi-AP operation”</a:t>
            </a:r>
            <a:r>
              <a:rPr lang="en-US" sz="1800" b="0" dirty="0">
                <a:cs typeface="Times New Roman"/>
              </a:rPr>
              <a:t>, 23/0854r0.</a:t>
            </a:r>
            <a:endParaRPr lang="en-GB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 2/2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988840"/>
            <a:ext cx="10361084" cy="4113213"/>
          </a:xfrm>
        </p:spPr>
        <p:txBody>
          <a:bodyPr/>
          <a:lstStyle/>
          <a:p>
            <a:pPr marL="1260475" indent="-1260475" defTabSz="630238">
              <a:spcBef>
                <a:spcPts val="0"/>
              </a:spcBef>
              <a:spcAft>
                <a:spcPts val="600"/>
              </a:spcAft>
            </a:pPr>
            <a:r>
              <a:rPr lang="en-GB" sz="1800" b="0" dirty="0">
                <a:cs typeface="Times New Roman"/>
              </a:rPr>
              <a:t>[11] </a:t>
            </a:r>
            <a:r>
              <a:rPr lang="en-GB" sz="1800" b="0" i="1" dirty="0">
                <a:cs typeface="Times New Roman"/>
              </a:rPr>
              <a:t>“</a:t>
            </a:r>
            <a:r>
              <a:rPr lang="en-US" sz="1800" b="0" i="1" dirty="0">
                <a:cs typeface="Times New Roman"/>
              </a:rPr>
              <a:t>Coordinated Spatial Nulling (C-SN) Concept</a:t>
            </a:r>
            <a:r>
              <a:rPr lang="en-GB" sz="1800" b="0" i="1" dirty="0">
                <a:cs typeface="Times New Roman"/>
              </a:rPr>
              <a:t>”</a:t>
            </a:r>
            <a:r>
              <a:rPr lang="en-GB" sz="1800" b="0" dirty="0">
                <a:cs typeface="Times New Roman"/>
              </a:rPr>
              <a:t>, 24/0011r0.</a:t>
            </a:r>
          </a:p>
          <a:p>
            <a:pPr marL="1260475" indent="-1260475" defTabSz="630238">
              <a:spcBef>
                <a:spcPts val="0"/>
              </a:spcBef>
              <a:spcAft>
                <a:spcPts val="600"/>
              </a:spcAft>
            </a:pPr>
            <a:r>
              <a:rPr lang="en-GB" sz="1800" b="0" dirty="0">
                <a:cs typeface="Times New Roman"/>
              </a:rPr>
              <a:t>[12] </a:t>
            </a:r>
            <a:r>
              <a:rPr lang="en-GB" sz="1800" b="0" i="1" dirty="0">
                <a:cs typeface="Times New Roman"/>
              </a:rPr>
              <a:t>“</a:t>
            </a:r>
            <a:r>
              <a:rPr lang="en-US" sz="1800" b="0" i="1" dirty="0">
                <a:cs typeface="Times New Roman"/>
              </a:rPr>
              <a:t>Coordinated Spatial Nulling (C-SN) Simulations</a:t>
            </a:r>
            <a:r>
              <a:rPr lang="en-GB" sz="1800" b="0" i="1" dirty="0">
                <a:cs typeface="Times New Roman"/>
              </a:rPr>
              <a:t>”</a:t>
            </a:r>
            <a:r>
              <a:rPr lang="en-GB" sz="1800" b="0" dirty="0">
                <a:cs typeface="Times New Roman"/>
              </a:rPr>
              <a:t>, 24/0012r0.</a:t>
            </a:r>
          </a:p>
          <a:p>
            <a:pPr marL="1260475" indent="-1260475" defTabSz="630238">
              <a:spcBef>
                <a:spcPts val="0"/>
              </a:spcBef>
              <a:spcAft>
                <a:spcPts val="600"/>
              </a:spcAft>
            </a:pPr>
            <a:r>
              <a:rPr lang="en-GB" sz="1800" b="0" dirty="0">
                <a:cs typeface="Times New Roman"/>
              </a:rPr>
              <a:t>[13] </a:t>
            </a:r>
            <a:r>
              <a:rPr lang="en-GB" sz="1800" b="0" i="1" dirty="0">
                <a:cs typeface="Times New Roman"/>
              </a:rPr>
              <a:t>“</a:t>
            </a:r>
            <a:r>
              <a:rPr lang="en-US" sz="1800" b="0" i="1" dirty="0">
                <a:cs typeface="Times New Roman"/>
              </a:rPr>
              <a:t>Coordinated Spatial Re-Use and Coordinated Spatial Nulling Follow-Up</a:t>
            </a:r>
            <a:r>
              <a:rPr lang="en-GB" sz="1800" b="0" i="1" dirty="0">
                <a:cs typeface="Times New Roman"/>
              </a:rPr>
              <a:t>”</a:t>
            </a:r>
            <a:r>
              <a:rPr lang="en-GB" sz="1800" b="0" dirty="0">
                <a:cs typeface="Times New Roman"/>
              </a:rPr>
              <a:t>, 24/0635r0.</a:t>
            </a:r>
          </a:p>
          <a:p>
            <a:pPr marL="1260475" indent="-1260475" defTabSz="630238">
              <a:spcBef>
                <a:spcPts val="0"/>
              </a:spcBef>
              <a:spcAft>
                <a:spcPts val="600"/>
              </a:spcAft>
            </a:pPr>
            <a:r>
              <a:rPr lang="en-GB" sz="1800" b="0" dirty="0">
                <a:cs typeface="Times New Roman"/>
              </a:rPr>
              <a:t>[14]  </a:t>
            </a:r>
            <a:r>
              <a:rPr lang="en-GB" sz="1800" b="0" i="1" dirty="0">
                <a:cs typeface="Times New Roman"/>
              </a:rPr>
              <a:t>“Residual Interference in CBF”</a:t>
            </a:r>
            <a:r>
              <a:rPr lang="en-GB" sz="1800" b="0" dirty="0">
                <a:cs typeface="Times New Roman"/>
              </a:rPr>
              <a:t>, 24/0142r1.</a:t>
            </a:r>
          </a:p>
          <a:p>
            <a:pPr marL="1260475" indent="-1260475" defTabSz="630238">
              <a:spcBef>
                <a:spcPts val="0"/>
              </a:spcBef>
              <a:spcAft>
                <a:spcPts val="600"/>
              </a:spcAft>
            </a:pPr>
            <a:r>
              <a:rPr lang="en-GB" sz="1800" b="0" dirty="0">
                <a:cs typeface="Times New Roman"/>
              </a:rPr>
              <a:t>[15] </a:t>
            </a:r>
            <a:r>
              <a:rPr lang="en-GB" sz="1800" b="0" i="1" dirty="0">
                <a:cs typeface="Times New Roman"/>
              </a:rPr>
              <a:t>“TXOP Sharing for C-BF transmission”</a:t>
            </a:r>
            <a:r>
              <a:rPr lang="en-GB" sz="1800" b="0" dirty="0">
                <a:cs typeface="Times New Roman"/>
              </a:rPr>
              <a:t>, 24/0387r0.</a:t>
            </a:r>
          </a:p>
          <a:p>
            <a:pPr marL="1260475" indent="-1260475" defTabSz="630238">
              <a:spcBef>
                <a:spcPts val="0"/>
              </a:spcBef>
              <a:spcAft>
                <a:spcPts val="600"/>
              </a:spcAft>
            </a:pPr>
            <a:r>
              <a:rPr lang="en-GB" sz="1800" b="0" dirty="0">
                <a:cs typeface="Times New Roman"/>
              </a:rPr>
              <a:t>[16] </a:t>
            </a:r>
            <a:r>
              <a:rPr lang="en-GB" sz="1800" b="0" i="1" dirty="0">
                <a:cs typeface="Times New Roman"/>
              </a:rPr>
              <a:t>“Zero MUI Coordinated BF”</a:t>
            </a:r>
            <a:r>
              <a:rPr lang="en-GB" sz="1800" b="0" dirty="0">
                <a:cs typeface="Times New Roman"/>
              </a:rPr>
              <a:t>, 23/1998r0.</a:t>
            </a:r>
          </a:p>
          <a:p>
            <a:r>
              <a:rPr lang="en-GB" sz="1800" b="0" dirty="0">
                <a:cs typeface="Times New Roman"/>
              </a:rPr>
              <a:t>[17] </a:t>
            </a:r>
            <a:r>
              <a:rPr lang="it-IT" sz="1800" b="0" dirty="0">
                <a:cs typeface="Times New Roman"/>
              </a:rPr>
              <a:t>A. Garcia-Rodriguez et al. </a:t>
            </a:r>
            <a:r>
              <a:rPr lang="en-GB" sz="1800" b="0" i="1" dirty="0">
                <a:cs typeface="Times New Roman"/>
              </a:rPr>
              <a:t>“</a:t>
            </a:r>
            <a:r>
              <a:rPr lang="en-US" sz="1800" b="0" i="1" dirty="0">
                <a:cs typeface="Times New Roman"/>
              </a:rPr>
              <a:t>IEEE 802.11 be: Wi-Fi 7 strikes back</a:t>
            </a:r>
            <a:r>
              <a:rPr lang="en-GB" sz="1800" b="0" i="1" dirty="0">
                <a:cs typeface="Times New Roman"/>
              </a:rPr>
              <a:t>”</a:t>
            </a:r>
            <a:r>
              <a:rPr lang="en-GB" sz="1800" b="0" dirty="0">
                <a:cs typeface="Times New Roman"/>
              </a:rPr>
              <a:t>, </a:t>
            </a:r>
            <a:r>
              <a:rPr lang="en-US" sz="1800" b="0" dirty="0">
                <a:cs typeface="Times New Roman"/>
              </a:rPr>
              <a:t>in IEEE Communications Magazine, vol. 59, no. 4, pp. 102-108, April 2021</a:t>
            </a:r>
            <a:r>
              <a:rPr lang="en-GB" sz="1800" b="0" dirty="0">
                <a:cs typeface="Times New Roman"/>
              </a:rPr>
              <a:t>.</a:t>
            </a:r>
          </a:p>
          <a:p>
            <a:r>
              <a:rPr lang="en-GB" sz="1800" b="0" dirty="0">
                <a:cs typeface="Times New Roman"/>
              </a:rPr>
              <a:t>[18] M. Carrascosa-Zamacois et al. </a:t>
            </a:r>
            <a:r>
              <a:rPr lang="en-GB" sz="1800" b="0" i="1" dirty="0">
                <a:cs typeface="Times New Roman"/>
              </a:rPr>
              <a:t>“Understanding Multi-link Operation in Wi-Fi 7: Performance, Anomalies, and Solutions,” </a:t>
            </a:r>
            <a:r>
              <a:rPr lang="en-GB" sz="1800" b="0" dirty="0">
                <a:cs typeface="Times New Roman"/>
              </a:rPr>
              <a:t>2023 IEEE 34th Annual International Symposium on Personal, Indoor and Mobile Radio Communications (PIMRC), Toronto, ON, Canada, 2023.</a:t>
            </a:r>
          </a:p>
          <a:p>
            <a:pPr marL="1260475" indent="-1260475" defTabSz="630238">
              <a:spcBef>
                <a:spcPts val="0"/>
              </a:spcBef>
              <a:spcAft>
                <a:spcPts val="600"/>
              </a:spcAft>
            </a:pPr>
            <a:endParaRPr lang="en-GB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0348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F2ABA6FF-BF92-5B81-1636-4FFBDF4E9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  <a:endParaRPr lang="en-DE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3C6AE0C-FCD3-371D-6FDD-5839593542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06368A-D73E-2807-748D-3CD240812B6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DE"/>
              <a:t>May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59106-AA55-AFD4-BD27-AD99B4B94AC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F259B8-5278-A3DE-3EBB-235BBECF1E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934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890DB-82D0-0E15-4EE0-3B7D21EA1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existing Co-BF key proposals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ED34F-642D-A8FB-92E9-2E5E2E2FF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marL="0" indent="0"/>
            <a:r>
              <a:rPr lang="en-US" b="0" u="sng" dirty="0"/>
              <a:t>Inter-BSS/OBSS coordination set establishment and maintenance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Coordination approaches: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Fully coordinated [11]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</a:t>
            </a:r>
            <a:r>
              <a:rPr lang="en-US" b="0" dirty="0"/>
              <a:t>alf-coordinated with sharing and shared APs [11], [1], [3], [9], [10]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Evolving the inter-BSS set in 802.11ax, [1], [3] propose the inter-BSS coordination set, which: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contains the IDs of all nodes that form part of the inter-BSS coordination set,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is configured and updated on the fly in a semi-static manner, 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is kept in the memory of each of those nodes</a:t>
            </a:r>
          </a:p>
          <a:p>
            <a:pPr marL="0" indent="0"/>
            <a:endParaRPr lang="en-GB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6FA62-60E6-3B5C-A6B6-279CE09FE6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D9A5FE-92DB-F5BF-EB8F-E27E5030E9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AD743B-B7C4-7C4A-D32F-F8A2CFA663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02120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890DB-82D0-0E15-4EE0-3B7D21EA1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existing Co-BF key proposals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ED34F-642D-A8FB-92E9-2E5E2E2FF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u="sng" dirty="0"/>
              <a:t>CSI acquisition from devices both in own and inter-BSS/OBSS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Extending existing trigger frames to address inter-BSS/OBSS devices [3], [4], [7], [10], [11]. </a:t>
            </a:r>
          </a:p>
          <a:p>
            <a:pPr marL="0" indent="0"/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Extending NDPA/NDP frames to address inter-BSS/OBSS devices [3], [10], [11].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Extending RTS/CTS frames to address inter-BSS/OBSS devices [4], [7], [15].</a:t>
            </a:r>
          </a:p>
          <a:p>
            <a:pPr marL="0" indent="0"/>
            <a:endParaRPr lang="en-GB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6FA62-60E6-3B5C-A6B6-279CE09FE6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D9A5FE-92DB-F5BF-EB8F-E27E5030E9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AD743B-B7C4-7C4A-D32F-F8A2CFA663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0495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890DB-82D0-0E15-4EE0-3B7D21EA1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existing Co-BF key proposals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ED34F-642D-A8FB-92E9-2E5E2E2FF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Allocation and communication of nulling capabilities in both UL and DL: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UL: building upon already existing IEEE 802.11ax PSR [3].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DL: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</a:t>
            </a:r>
            <a:r>
              <a:rPr lang="en-US" b="0" dirty="0"/>
              <a:t>uilding upon a PSR-like extension for DL [4].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Building upon IEEE 802.11be Triggered TXOP sharing (TXS) framework [15]. 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6FA62-60E6-3B5C-A6B6-279CE09FE6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D9A5FE-92DB-F5BF-EB8F-E27E5030E9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AD743B-B7C4-7C4A-D32F-F8A2CFA663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35026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890DB-82D0-0E15-4EE0-3B7D21EA1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existing Co-BF key proposals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ED34F-642D-A8FB-92E9-2E5E2E2FF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u="sng" dirty="0"/>
              <a:t>Performance (1/2)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Residual interference in Co-BF [6], [14] due to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/>
              <a:t>Interference on the legacy preamble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/>
              <a:t>Interference on the GI</a:t>
            </a:r>
          </a:p>
          <a:p>
            <a:r>
              <a:rPr lang="en-US" sz="2000" b="0" dirty="0"/>
              <a:t>	Can be treated with [14]: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/>
              <a:t>Extending the beamforming over the legacy preambles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/>
              <a:t>Extending LTFs to separate the effect of the APs in the channel and noise estimation process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200" b="0" dirty="0"/>
              <a:t>Nulling and CSI acquisition precision [5], [8]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Limited nulling accuracy is still beneficial and may lead to overhead and complexity reduction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6FA62-60E6-3B5C-A6B6-279CE09FE6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D9A5FE-92DB-F5BF-EB8F-E27E5030E9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AD743B-B7C4-7C4A-D32F-F8A2CFA663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1539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Multi-AP coordination (MAPC) is one of the most discussed protocol enhancement for 802.11bn.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MAPC may enable the development of new features, among them Coordinated Beamforming (Co-BF).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Co-BF enables a framework </a:t>
            </a:r>
            <a:r>
              <a:rPr lang="en-US" b="0" dirty="0"/>
              <a:t>for inter-BSS spatial domain coordination with radiation beams (towards own users to serve) and nulls (towards neighboring users to mute).</a:t>
            </a:r>
            <a:endParaRPr lang="en-GB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Co-BF has been already extensively discussed in </a:t>
            </a:r>
            <a:r>
              <a:rPr lang="en-GB" b="0" dirty="0" err="1"/>
              <a:t>TGbe</a:t>
            </a:r>
            <a:r>
              <a:rPr lang="en-GB" b="0" dirty="0"/>
              <a:t> [1-5], UHR SG [6-10], and </a:t>
            </a:r>
            <a:r>
              <a:rPr lang="en-GB" b="0" dirty="0" err="1"/>
              <a:t>TGbn</a:t>
            </a:r>
            <a:r>
              <a:rPr lang="en-GB" b="0" dirty="0"/>
              <a:t> [11-16]. 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890DB-82D0-0E15-4EE0-3B7D21EA1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existing Co-BF key proposals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ED34F-642D-A8FB-92E9-2E5E2E2FF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u="sng" dirty="0"/>
              <a:t>Performance (2/2)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sz="2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200" b="0" dirty="0"/>
              <a:t>Co-BF vs C-SR [8], [12]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In C-SR inter-BSS separation plays a role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b="0" dirty="0"/>
              <a:t>In C-SR enforced power reduction may reduce the benefits of spatial reuse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200" b="0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6FA62-60E6-3B5C-A6B6-279CE09FE6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D9A5FE-92DB-F5BF-EB8F-E27E5030E9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AD743B-B7C4-7C4A-D32F-F8A2CFA663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670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890DB-82D0-0E15-4EE0-3B7D21EA1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of this contribution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ED34F-642D-A8FB-92E9-2E5E2E2FF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Recap of existing Co-BF key proposals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is Co-BF useful?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Why do we need Co-BF?</a:t>
            </a:r>
          </a:p>
          <a:p>
            <a:pPr marL="0" indent="0"/>
            <a:endParaRPr lang="en-GB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6FA62-60E6-3B5C-A6B6-279CE09FE6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D9A5FE-92DB-F5BF-EB8F-E27E5030E9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AD743B-B7C4-7C4A-D32F-F8A2CFA663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176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33565-482D-645B-0693-5A1153F1B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existing Co-BF key proposals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CFF6F18-73A0-F776-DD57-ADC48E1ABC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6526209"/>
              </p:ext>
            </p:extLst>
          </p:nvPr>
        </p:nvGraphicFramePr>
        <p:xfrm>
          <a:off x="914400" y="2080952"/>
          <a:ext cx="10361084" cy="3666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6552">
                  <a:extLst>
                    <a:ext uri="{9D8B030D-6E8A-4147-A177-3AD203B41FA5}">
                      <a16:colId xmlns:a16="http://schemas.microsoft.com/office/drawing/2014/main" val="3305738796"/>
                    </a:ext>
                  </a:extLst>
                </a:gridCol>
                <a:gridCol w="1621152">
                  <a:extLst>
                    <a:ext uri="{9D8B030D-6E8A-4147-A177-3AD203B41FA5}">
                      <a16:colId xmlns:a16="http://schemas.microsoft.com/office/drawing/2014/main" val="565877119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1543858084"/>
                    </a:ext>
                  </a:extLst>
                </a:gridCol>
                <a:gridCol w="2083140">
                  <a:extLst>
                    <a:ext uri="{9D8B030D-6E8A-4147-A177-3AD203B41FA5}">
                      <a16:colId xmlns:a16="http://schemas.microsoft.com/office/drawing/2014/main" val="4222734154"/>
                    </a:ext>
                  </a:extLst>
                </a:gridCol>
              </a:tblGrid>
              <a:tr h="687904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TGbe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UHR SG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TGbn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1226201"/>
                  </a:ext>
                </a:extLst>
              </a:tr>
              <a:tr h="687904">
                <a:tc>
                  <a:txBody>
                    <a:bodyPr/>
                    <a:lstStyle/>
                    <a:p>
                      <a:r>
                        <a:rPr lang="en-US" dirty="0"/>
                        <a:t>Inter-BSS/OBSS coordination set establishment and maintenance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[1], [3]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[9], [10]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[11]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792446"/>
                  </a:ext>
                </a:extLst>
              </a:tr>
              <a:tr h="687904">
                <a:tc>
                  <a:txBody>
                    <a:bodyPr/>
                    <a:lstStyle/>
                    <a:p>
                      <a:r>
                        <a:rPr lang="en-US" dirty="0"/>
                        <a:t>CSI acquisition from devices both in own and inter-BSS/OBSS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[1], [3], [4]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[7], [10]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[11], [15]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321056"/>
                  </a:ext>
                </a:extLst>
              </a:tr>
              <a:tr h="687904">
                <a:tc>
                  <a:txBody>
                    <a:bodyPr/>
                    <a:lstStyle/>
                    <a:p>
                      <a:r>
                        <a:rPr lang="en-US" dirty="0"/>
                        <a:t>Allocation and communication of nulling capabilities to enable concurrent transmissions without power reduction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[1], [3], [4]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[16], [11], [15]</a:t>
                      </a:r>
                      <a:endParaRPr lang="en-DE" dirty="0"/>
                    </a:p>
                    <a:p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406607"/>
                  </a:ext>
                </a:extLst>
              </a:tr>
              <a:tr h="6879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Performance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[2], [5]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[6], [8], [9]</a:t>
                      </a:r>
                      <a:endParaRPr lang="en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[12], [13], [14], [16]</a:t>
                      </a:r>
                      <a:endParaRPr lang="en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98881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2F9AF4-4B54-FB9A-390B-3672DF4081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DC0C34-264A-27A8-0E94-B65DDA59D69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9F9BD3C-36E9-9C78-5347-E32BCBD027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0639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798FE-593A-01D9-0F17-1D0AD73CF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is Co-BF useful?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EB7D6-2BC0-D9C7-4060-43C9609EC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30391"/>
            <a:ext cx="10361084" cy="4550938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Dense scenarios with high interference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There must be inter-BSS interference to null</a:t>
            </a: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i="1" dirty="0">
                <a:cs typeface="Times New Roman"/>
              </a:rPr>
              <a:t>where, in addition</a:t>
            </a:r>
            <a:r>
              <a:rPr lang="en-US" dirty="0">
                <a:cs typeface="Times New Roman"/>
              </a:rPr>
              <a:t>, the STAs in OBSS have delay-sensitive traffic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—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Times New Roman"/>
              </a:rPr>
              <a:t>Nulls should be placed towards delay-sensitive STAs</a:t>
            </a: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i="1" dirty="0">
                <a:cs typeface="Times New Roman"/>
              </a:rPr>
              <a:t>where, in addition</a:t>
            </a:r>
            <a:r>
              <a:rPr lang="en-US" dirty="0">
                <a:cs typeface="Times New Roman"/>
              </a:rPr>
              <a:t>, the served STAs enjoy high SNRs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Placing a radiation null reduces the degrees of freedom (</a:t>
            </a:r>
            <a:r>
              <a:rPr lang="en-US" sz="1800" dirty="0" err="1">
                <a:cs typeface="Times New Roman"/>
              </a:rPr>
              <a:t>d.o.f.</a:t>
            </a:r>
            <a:r>
              <a:rPr lang="en-US" sz="1800" dirty="0">
                <a:cs typeface="Times New Roman"/>
              </a:rPr>
              <a:t>) for beamforming, and thus the beamforming gain, penalizing cell-edge STAs</a:t>
            </a: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i="1" dirty="0">
                <a:cs typeface="Times New Roman"/>
              </a:rPr>
              <a:t>where, in addition</a:t>
            </a:r>
            <a:r>
              <a:rPr lang="en-US" dirty="0">
                <a:cs typeface="Times New Roman"/>
              </a:rPr>
              <a:t>, the number of spatial streams to serve is reasonably smaller than the available </a:t>
            </a:r>
            <a:r>
              <a:rPr lang="en-US" dirty="0" err="1">
                <a:cs typeface="Times New Roman"/>
              </a:rPr>
              <a:t>d.o.f.</a:t>
            </a:r>
            <a:r>
              <a:rPr lang="en-US" dirty="0">
                <a:cs typeface="Times New Roman"/>
              </a:rPr>
              <a:t> at the antenna array in the AP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As for the Shannon-Hartley theorem, multiplexing gains are linear, while SINR gains are logarithmic in terms of capacity, and the later gains should not come at the expense of the former </a:t>
            </a:r>
          </a:p>
          <a:p>
            <a:endParaRPr lang="en-DE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26D5D5-A699-7741-8069-676D5BD260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8F87D-93C8-EE47-A72D-B4724DC779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6D15A16-F8EF-9CEB-247C-551C1454E4D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2876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890DB-82D0-0E15-4EE0-3B7D21EA1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need Co-BF?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ED34F-642D-A8FB-92E9-2E5E2E2FF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To improve worst-case latency by making devices in OBSS “invisible” to each other, thus enforcing full spatial reuse and significantly reduce contentions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0" dirty="0"/>
              <a:t>C-SR is a simpler mechanisms, but it entails power reduction which might be detrimental in dense environment [8].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b="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/>
              <a:t>Preemption is effective but it significantly impacts halted transmission.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b="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0" dirty="0"/>
              <a:t>MLO reduces latency by operating in multiple links, however, i</a:t>
            </a:r>
            <a:r>
              <a:rPr lang="en-US" dirty="0"/>
              <a:t>n dense scenarios, w</a:t>
            </a:r>
            <a:r>
              <a:rPr lang="en-US" b="0" dirty="0"/>
              <a:t>orst-case latency (99</a:t>
            </a:r>
            <a:r>
              <a:rPr lang="en-US" b="0" baseline="30000" dirty="0"/>
              <a:t>th</a:t>
            </a:r>
            <a:r>
              <a:rPr lang="en-US" b="0" dirty="0"/>
              <a:t>-percentile) may deteriorate, as MLO tend to occupy all the available links occasionally leading overlapping delay-sensitive devices to wait [18].  </a:t>
            </a:r>
          </a:p>
          <a:p>
            <a:pPr marL="0" indent="0"/>
            <a:endParaRPr lang="en-GB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6FA62-60E6-3B5C-A6B6-279CE09FE6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D9A5FE-92DB-F5BF-EB8F-E27E5030E9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AD743B-B7C4-7C4A-D32F-F8A2CFA663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068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890DB-82D0-0E15-4EE0-3B7D21EA1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need Co-BF?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ED34F-642D-A8FB-92E9-2E5E2E2FF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8840"/>
            <a:ext cx="1043818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Co-BF may empower already existing functionalities and frames in IEEE 802.11 for addressing UHR PAR objectives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b="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0" dirty="0"/>
              <a:t>Multiple antennas in current Wi-Fi products are a fact, exploiting them for nulling is a better opportunity than for boosting beamforming gain (limited by EIRP regulation).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b="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/>
              <a:t>Additional overhead for CSI acquisition of inter-BSS devices can be limited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/>
              <a:t>Triggering and performing CSI acquisition of inter-BSS devices is possible building on existing frameworks   </a:t>
            </a:r>
            <a:r>
              <a:rPr lang="en-US" b="0" dirty="0"/>
              <a:t>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endParaRPr lang="en-DE" dirty="0">
              <a:highlight>
                <a:srgbClr val="FFFF00"/>
              </a:highlight>
            </a:endParaRPr>
          </a:p>
          <a:p>
            <a:pPr marL="0" indent="0"/>
            <a:endParaRPr lang="en-GB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6FA62-60E6-3B5C-A6B6-279CE09FE6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D9A5FE-92DB-F5BF-EB8F-E27E5030E9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AD743B-B7C4-7C4A-D32F-F8A2CFA663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8740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6BCF2-4FA3-5652-F0C7-D45FF6D30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Co-BF</a:t>
            </a:r>
            <a:r>
              <a:rPr lang="en-US" kern="0" dirty="0"/>
              <a:t>: </a:t>
            </a:r>
            <a:r>
              <a:rPr lang="en-US" dirty="0"/>
              <a:t>s</a:t>
            </a:r>
            <a:r>
              <a:rPr lang="en-US" kern="0" dirty="0"/>
              <a:t>imulation </a:t>
            </a:r>
            <a:r>
              <a:rPr lang="en-US" dirty="0"/>
              <a:t>a</a:t>
            </a:r>
            <a:r>
              <a:rPr lang="en-US" kern="0" dirty="0"/>
              <a:t>ssumptions [17]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0A003-725D-E731-1069-71C2C4666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901679" cy="411321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ko-KR" b="0" dirty="0">
                <a:cs typeface="Times New Roman"/>
              </a:rPr>
              <a:t>Deployment:</a:t>
            </a:r>
            <a:endParaRPr lang="en-US" b="0" dirty="0">
              <a:cs typeface="Times New Roman"/>
            </a:endParaRPr>
          </a:p>
          <a:p>
            <a:pPr marL="688183" lvl="1" indent="-380990">
              <a:spcBef>
                <a:spcPts val="0"/>
              </a:spcBef>
              <a:spcAft>
                <a:spcPts val="667"/>
              </a:spcAft>
              <a:buFont typeface="System Font Regular"/>
              <a:buChar char="–"/>
              <a:defRPr/>
            </a:pPr>
            <a:r>
              <a:rPr lang="en-US" sz="1800" dirty="0"/>
              <a:t>2 ceiling-mounted APs</a:t>
            </a:r>
            <a:br>
              <a:rPr lang="en-US" sz="1800" dirty="0"/>
            </a:br>
            <a:r>
              <a:rPr lang="en-US" sz="1800" dirty="0"/>
              <a:t>4x2 antenna array</a:t>
            </a:r>
          </a:p>
          <a:p>
            <a:pPr marL="688183" lvl="1" indent="-380990">
              <a:spcBef>
                <a:spcPts val="0"/>
              </a:spcBef>
              <a:spcAft>
                <a:spcPts val="667"/>
              </a:spcAft>
              <a:buFont typeface="System Font Regular"/>
              <a:buChar char="–"/>
              <a:defRPr/>
            </a:pPr>
            <a:r>
              <a:rPr lang="en-US" sz="1800" dirty="0"/>
              <a:t>16 broadband STAs</a:t>
            </a:r>
            <a:br>
              <a:rPr lang="en-US" sz="1800" dirty="0"/>
            </a:br>
            <a:r>
              <a:rPr lang="en-US" sz="1800" dirty="0"/>
              <a:t>file transfer protocol (FTP) traffic</a:t>
            </a:r>
          </a:p>
          <a:p>
            <a:pPr marL="688183" lvl="1" indent="-380990">
              <a:spcBef>
                <a:spcPts val="0"/>
              </a:spcBef>
              <a:spcAft>
                <a:spcPts val="667"/>
              </a:spcAft>
              <a:buFont typeface="System Font Regular"/>
              <a:buChar char="–"/>
              <a:defRPr/>
            </a:pPr>
            <a:r>
              <a:rPr lang="en-US" sz="1800" dirty="0"/>
              <a:t>8 low-latency STAs</a:t>
            </a:r>
            <a:br>
              <a:rPr lang="en-US" sz="1800" dirty="0"/>
            </a:br>
            <a:r>
              <a:rPr lang="en-US" sz="1800" dirty="0"/>
              <a:t>augmented reality (AR) traffic</a:t>
            </a:r>
          </a:p>
          <a:p>
            <a:pPr>
              <a:lnSpc>
                <a:spcPct val="100000"/>
              </a:lnSpc>
            </a:pPr>
            <a:r>
              <a:rPr lang="en-US" b="0" dirty="0">
                <a:cs typeface="Times New Roman"/>
              </a:rPr>
              <a:t>Uplink scheduling:</a:t>
            </a:r>
          </a:p>
          <a:p>
            <a:pPr marL="688183" lvl="1" indent="-380990" algn="just">
              <a:spcBef>
                <a:spcPts val="0"/>
              </a:spcBef>
              <a:spcAft>
                <a:spcPts val="667"/>
              </a:spcAft>
              <a:buFont typeface="System Font Regular"/>
              <a:buChar char="–"/>
              <a:defRPr/>
            </a:pPr>
            <a:r>
              <a:rPr lang="en-US" sz="1800" dirty="0"/>
              <a:t>APs spatially multiplex as many STAs as possible of a class per TXOP</a:t>
            </a:r>
          </a:p>
          <a:p>
            <a:pPr marL="688183" lvl="1" indent="-380990" algn="just">
              <a:spcBef>
                <a:spcPts val="0"/>
              </a:spcBef>
              <a:spcAft>
                <a:spcPts val="667"/>
              </a:spcAft>
              <a:buFont typeface="System Font Regular"/>
              <a:buChar char="–"/>
              <a:defRPr/>
            </a:pPr>
            <a:r>
              <a:rPr lang="en-US" sz="1800" dirty="0"/>
              <a:t>Use remaining </a:t>
            </a:r>
            <a:r>
              <a:rPr lang="en-US" sz="1800" dirty="0" err="1"/>
              <a:t>DoF</a:t>
            </a:r>
            <a:r>
              <a:rPr lang="en-US" sz="1800" dirty="0"/>
              <a:t> (max 4) to suppress interference from low-latency STAs</a:t>
            </a:r>
          </a:p>
          <a:p>
            <a:endParaRPr lang="en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D82580-8994-AD81-F2B6-BEF966153F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FFB65-C0AF-3ADB-BDC2-9464D8F7FB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38F4CB-D089-42D4-15E8-823D3BAD08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2024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E289644-2C5C-C740-0EBE-EE028F0B9BE4}"/>
              </a:ext>
            </a:extLst>
          </p:cNvPr>
          <p:cNvGrpSpPr>
            <a:grpSpLocks noChangeAspect="1"/>
          </p:cNvGrpSpPr>
          <p:nvPr/>
        </p:nvGrpSpPr>
        <p:grpSpPr>
          <a:xfrm>
            <a:off x="6893007" y="1909967"/>
            <a:ext cx="4725115" cy="1872052"/>
            <a:chOff x="3377691" y="2040095"/>
            <a:chExt cx="2784396" cy="1103155"/>
          </a:xfrm>
        </p:grpSpPr>
        <p:sp>
          <p:nvSpPr>
            <p:cNvPr id="8" name="Content Placeholder 2">
              <a:extLst>
                <a:ext uri="{FF2B5EF4-FFF2-40B4-BE49-F238E27FC236}">
                  <a16:creationId xmlns:a16="http://schemas.microsoft.com/office/drawing/2014/main" id="{C2F4DBF7-EE8D-40FF-34CF-750D1BFA856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439107" y="2065396"/>
              <a:ext cx="2722980" cy="5461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92160" tIns="46080" rIns="92160" bIns="4608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49263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b="1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263" rtl="0" eaLnBrk="1" fontAlgn="base" hangingPunct="1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+mn-lt"/>
                  <a:ea typeface="+mn-ea"/>
                </a:defRPr>
              </a:lvl2pPr>
              <a:lvl3pPr marL="1143000" indent="-228600" algn="l" defTabSz="449263" rtl="0" eaLnBrk="1" fontAlgn="base" hangingPunct="1">
                <a:spcBef>
                  <a:spcPts val="4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>
                  <a:solidFill>
                    <a:srgbClr val="000000"/>
                  </a:solidFill>
                  <a:latin typeface="+mn-lt"/>
                  <a:ea typeface="+mn-ea"/>
                </a:defRPr>
              </a:lvl3pPr>
              <a:lvl4pPr marL="1600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4pPr>
              <a:lvl5pPr marL="20574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5pPr>
              <a:lvl6pPr marL="25146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6pPr>
              <a:lvl7pPr marL="29718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7pPr>
              <a:lvl8pPr marL="34290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8pPr>
              <a:lvl9pPr marL="3886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9pPr>
            </a:lstStyle>
            <a:p>
              <a:pPr marL="0" indent="0" defTabSz="44925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67" b="0" dirty="0">
                  <a:solidFill>
                    <a:schemeClr val="tx1"/>
                  </a:solidFill>
                  <a:latin typeface="Century Schoolbook" panose="02040604050505020304" pitchFamily="18" charset="0"/>
                  <a:ea typeface="MS Gothic"/>
                  <a:cs typeface="Times New Roman"/>
                </a:rPr>
                <a:t>Broadband FTP3 model</a:t>
              </a:r>
            </a:p>
            <a:p>
              <a:pPr marL="177796" indent="-177796" defTabSz="44925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400" b="0" dirty="0">
                  <a:solidFill>
                    <a:schemeClr val="tx1"/>
                  </a:solidFill>
                  <a:latin typeface="Century Schoolbook" panose="02040604050505020304" pitchFamily="18" charset="0"/>
                  <a:ea typeface="MS Gothic"/>
                  <a:cs typeface="Times New Roman"/>
                </a:rPr>
                <a:t>File size = 0.5 MB</a:t>
              </a:r>
            </a:p>
            <a:p>
              <a:pPr marL="177796" indent="-177796" defTabSz="449251">
                <a:spcBef>
                  <a:spcPts val="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400" b="0" dirty="0">
                  <a:solidFill>
                    <a:schemeClr val="tx1"/>
                  </a:solidFill>
                  <a:latin typeface="Century Schoolbook" panose="02040604050505020304" pitchFamily="18" charset="0"/>
                  <a:ea typeface="MS Gothic"/>
                  <a:cs typeface="Times New Roman"/>
                </a:rPr>
                <a:t>Offered traffic = 100 Mbps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1882C42-1C1C-5FBC-967D-F125B03607F8}"/>
                </a:ext>
              </a:extLst>
            </p:cNvPr>
            <p:cNvGrpSpPr/>
            <p:nvPr/>
          </p:nvGrpSpPr>
          <p:grpSpPr>
            <a:xfrm>
              <a:off x="3534065" y="2571756"/>
              <a:ext cx="2413518" cy="467295"/>
              <a:chOff x="1130316" y="3973855"/>
              <a:chExt cx="3218024" cy="623058"/>
            </a:xfrm>
          </p:grpSpPr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B2A7EB6-F102-5FC2-7594-A13BB789DAFA}"/>
                  </a:ext>
                </a:extLst>
              </p:cNvPr>
              <p:cNvSpPr txBox="1"/>
              <p:nvPr/>
            </p:nvSpPr>
            <p:spPr>
              <a:xfrm>
                <a:off x="3951351" y="4348041"/>
                <a:ext cx="396989" cy="21763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defTabSz="449251">
                  <a:defRPr/>
                </a:pPr>
                <a:r>
                  <a:rPr lang="en-US" sz="1200" dirty="0">
                    <a:latin typeface="Century Schoolbook" panose="02040604050505020304" pitchFamily="18" charset="0"/>
                  </a:rPr>
                  <a:t>time</a:t>
                </a:r>
                <a:endParaRPr lang="en-IE" sz="1200" dirty="0">
                  <a:latin typeface="Century Schoolbook" panose="02040604050505020304" pitchFamily="18" charset="0"/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F5D8F59-0B8E-55F1-B629-8A836BDF7570}"/>
                  </a:ext>
                </a:extLst>
              </p:cNvPr>
              <p:cNvSpPr txBox="1"/>
              <p:nvPr/>
            </p:nvSpPr>
            <p:spPr>
              <a:xfrm>
                <a:off x="1130316" y="3973855"/>
                <a:ext cx="1025469" cy="21763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defTabSz="449251">
                  <a:defRPr/>
                </a:pPr>
                <a:r>
                  <a:rPr lang="en-IE" sz="1200" dirty="0">
                    <a:latin typeface="Century Schoolbook" panose="02040604050505020304" pitchFamily="18" charset="0"/>
                  </a:rPr>
                  <a:t>Per STA traffic </a:t>
                </a:r>
              </a:p>
            </p:txBody>
          </p: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81719A56-E007-1230-EDBA-0EEE0148640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132383" y="4596913"/>
                <a:ext cx="3152193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897246A4-586E-1DDD-F457-23109785A776}"/>
                  </a:ext>
                </a:extLst>
              </p:cNvPr>
              <p:cNvCxnSpPr/>
              <p:nvPr/>
            </p:nvCxnSpPr>
            <p:spPr bwMode="auto">
              <a:xfrm flipV="1">
                <a:off x="1132383" y="4045575"/>
                <a:ext cx="0" cy="5513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15" name="Right Triangle 14">
                <a:extLst>
                  <a:ext uri="{FF2B5EF4-FFF2-40B4-BE49-F238E27FC236}">
                    <a16:creationId xmlns:a16="http://schemas.microsoft.com/office/drawing/2014/main" id="{1DDD143C-2FE2-4DAA-1B9E-0FA0995EBDF3}"/>
                  </a:ext>
                </a:extLst>
              </p:cNvPr>
              <p:cNvSpPr/>
              <p:nvPr/>
            </p:nvSpPr>
            <p:spPr bwMode="auto">
              <a:xfrm>
                <a:off x="3173023" y="4236180"/>
                <a:ext cx="701608" cy="358801"/>
              </a:xfrm>
              <a:prstGeom prst="rt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49251">
                  <a:defRPr/>
                </a:pPr>
                <a:endParaRPr lang="en-IE" sz="3200" dirty="0">
                  <a:latin typeface="Century Schoolbook" panose="02040604050505020304" pitchFamily="18" charset="0"/>
                </a:endParaRPr>
              </a:p>
            </p:txBody>
          </p:sp>
          <p:sp>
            <p:nvSpPr>
              <p:cNvPr id="16" name="Right Triangle 15">
                <a:extLst>
                  <a:ext uri="{FF2B5EF4-FFF2-40B4-BE49-F238E27FC236}">
                    <a16:creationId xmlns:a16="http://schemas.microsoft.com/office/drawing/2014/main" id="{00A475B4-591E-9043-4519-66FCA8C298A3}"/>
                  </a:ext>
                </a:extLst>
              </p:cNvPr>
              <p:cNvSpPr/>
              <p:nvPr/>
            </p:nvSpPr>
            <p:spPr bwMode="auto">
              <a:xfrm>
                <a:off x="1241989" y="4236180"/>
                <a:ext cx="701608" cy="358801"/>
              </a:xfrm>
              <a:prstGeom prst="rt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49251">
                  <a:defRPr/>
                </a:pPr>
                <a:endParaRPr lang="en-IE" sz="3200">
                  <a:latin typeface="Century Schoolbook" panose="02040604050505020304" pitchFamily="18" charset="0"/>
                </a:endParaRPr>
              </a:p>
            </p:txBody>
          </p:sp>
          <p:sp>
            <p:nvSpPr>
              <p:cNvPr id="17" name="Right Triangle 16">
                <a:extLst>
                  <a:ext uri="{FF2B5EF4-FFF2-40B4-BE49-F238E27FC236}">
                    <a16:creationId xmlns:a16="http://schemas.microsoft.com/office/drawing/2014/main" id="{EEE4C25E-19EF-C893-EB55-614C815D4187}"/>
                  </a:ext>
                </a:extLst>
              </p:cNvPr>
              <p:cNvSpPr/>
              <p:nvPr/>
            </p:nvSpPr>
            <p:spPr bwMode="auto">
              <a:xfrm>
                <a:off x="2648602" y="4236180"/>
                <a:ext cx="725738" cy="358801"/>
              </a:xfrm>
              <a:prstGeom prst="rt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49251">
                  <a:defRPr/>
                </a:pPr>
                <a:endParaRPr lang="en-IE" sz="3200">
                  <a:latin typeface="Century Schoolbook" panose="02040604050505020304" pitchFamily="18" charset="0"/>
                </a:endParaRPr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FC0EF1D-3114-F1E7-8607-E10A4A39AD3C}"/>
                </a:ext>
              </a:extLst>
            </p:cNvPr>
            <p:cNvSpPr/>
            <p:nvPr/>
          </p:nvSpPr>
          <p:spPr bwMode="auto">
            <a:xfrm>
              <a:off x="3377691" y="2040095"/>
              <a:ext cx="2670089" cy="1103155"/>
            </a:xfrm>
            <a:prstGeom prst="rect">
              <a:avLst/>
            </a:prstGeom>
            <a:noFill/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449251">
                <a:defRPr/>
              </a:pPr>
              <a:endParaRPr lang="en-IE" sz="3200">
                <a:latin typeface="Century Schoolbook" panose="02040604050505020304" pitchFamily="18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5060DF8-C571-DE3F-AF3B-FDF07FFD0EA6}"/>
              </a:ext>
            </a:extLst>
          </p:cNvPr>
          <p:cNvGrpSpPr>
            <a:grpSpLocks noChangeAspect="1"/>
          </p:cNvGrpSpPr>
          <p:nvPr/>
        </p:nvGrpSpPr>
        <p:grpSpPr>
          <a:xfrm>
            <a:off x="6925367" y="4053226"/>
            <a:ext cx="4739252" cy="1872052"/>
            <a:chOff x="6118517" y="2040095"/>
            <a:chExt cx="2792727" cy="1103155"/>
          </a:xfrm>
        </p:grpSpPr>
        <p:sp>
          <p:nvSpPr>
            <p:cNvPr id="19" name="Content Placeholder 2">
              <a:extLst>
                <a:ext uri="{FF2B5EF4-FFF2-40B4-BE49-F238E27FC236}">
                  <a16:creationId xmlns:a16="http://schemas.microsoft.com/office/drawing/2014/main" id="{23C0F551-335B-67F5-7E9C-E4D76915A847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188264" y="2084021"/>
              <a:ext cx="2722980" cy="4572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92160" tIns="46080" rIns="92160" bIns="4608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49263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b="1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263" rtl="0" eaLnBrk="1" fontAlgn="base" hangingPunct="1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+mn-lt"/>
                  <a:ea typeface="+mn-ea"/>
                </a:defRPr>
              </a:lvl2pPr>
              <a:lvl3pPr marL="1143000" indent="-228600" algn="l" defTabSz="449263" rtl="0" eaLnBrk="1" fontAlgn="base" hangingPunct="1">
                <a:spcBef>
                  <a:spcPts val="4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>
                  <a:solidFill>
                    <a:srgbClr val="000000"/>
                  </a:solidFill>
                  <a:latin typeface="+mn-lt"/>
                  <a:ea typeface="+mn-ea"/>
                </a:defRPr>
              </a:lvl3pPr>
              <a:lvl4pPr marL="1600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4pPr>
              <a:lvl5pPr marL="20574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5pPr>
              <a:lvl6pPr marL="25146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6pPr>
              <a:lvl7pPr marL="29718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7pPr>
              <a:lvl8pPr marL="34290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8pPr>
              <a:lvl9pPr marL="3886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9pPr>
            </a:lstStyle>
            <a:p>
              <a:pPr marL="0" indent="0" defTabSz="44925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67" b="0" dirty="0">
                  <a:solidFill>
                    <a:schemeClr val="tx1"/>
                  </a:solidFill>
                  <a:latin typeface="Century Schoolbook" panose="02040604050505020304" pitchFamily="18" charset="0"/>
                  <a:ea typeface="MS Gothic"/>
                  <a:cs typeface="Times New Roman"/>
                </a:rPr>
                <a:t>Latency-sensitive AR model</a:t>
              </a:r>
            </a:p>
            <a:p>
              <a:pPr marL="177796" indent="-177796" defTabSz="449251">
                <a:lnSpc>
                  <a:spcPct val="80000"/>
                </a:lnSpc>
                <a:spcBef>
                  <a:spcPts val="30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400" b="0" dirty="0">
                  <a:solidFill>
                    <a:schemeClr val="tx1"/>
                  </a:solidFill>
                  <a:latin typeface="Century Schoolbook" panose="02040604050505020304" pitchFamily="18" charset="0"/>
                  <a:ea typeface="MS Gothic"/>
                  <a:cs typeface="Times New Roman"/>
                </a:rPr>
                <a:t>File size = 32 bytes</a:t>
              </a:r>
            </a:p>
            <a:p>
              <a:pPr marL="177796" indent="-177796" defTabSz="449251">
                <a:lnSpc>
                  <a:spcPct val="80000"/>
                </a:lnSpc>
                <a:spcBef>
                  <a:spcPts val="30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400" b="0" dirty="0">
                  <a:solidFill>
                    <a:schemeClr val="tx1"/>
                  </a:solidFill>
                  <a:latin typeface="Century Schoolbook" panose="02040604050505020304" pitchFamily="18" charset="0"/>
                  <a:ea typeface="MS Gothic"/>
                  <a:cs typeface="Times New Roman"/>
                </a:rPr>
                <a:t>Constant arrival rate, frequency = 10 ms </a:t>
              </a:r>
            </a:p>
            <a:p>
              <a:pPr marL="177796" indent="-177796" defTabSz="449251">
                <a:lnSpc>
                  <a:spcPct val="80000"/>
                </a:lnSpc>
                <a:spcBef>
                  <a:spcPts val="30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endParaRPr lang="en-US" sz="1400" b="0" kern="0" dirty="0">
                <a:solidFill>
                  <a:schemeClr val="tx1"/>
                </a:solidFill>
                <a:latin typeface="Century Schoolbook" panose="02040604050505020304" pitchFamily="18" charset="0"/>
                <a:ea typeface="MS Gothic"/>
              </a:endParaRP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B2724905-E6FA-4908-14C9-846BC34ACCDB}"/>
                </a:ext>
              </a:extLst>
            </p:cNvPr>
            <p:cNvGrpSpPr/>
            <p:nvPr/>
          </p:nvGrpSpPr>
          <p:grpSpPr>
            <a:xfrm>
              <a:off x="6276387" y="2585603"/>
              <a:ext cx="2460861" cy="472513"/>
              <a:chOff x="5105400" y="3828472"/>
              <a:chExt cx="3281148" cy="630017"/>
            </a:xfrm>
          </p:grpSpPr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262F74A-432F-462F-7CFC-4AF4B3A8034F}"/>
                  </a:ext>
                </a:extLst>
              </p:cNvPr>
              <p:cNvSpPr txBox="1"/>
              <p:nvPr/>
            </p:nvSpPr>
            <p:spPr>
              <a:xfrm>
                <a:off x="7989559" y="4209469"/>
                <a:ext cx="396989" cy="21763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defTabSz="449251">
                  <a:defRPr/>
                </a:pPr>
                <a:r>
                  <a:rPr lang="en-US" sz="1200" dirty="0">
                    <a:latin typeface="Century Schoolbook" panose="02040604050505020304" pitchFamily="18" charset="0"/>
                  </a:rPr>
                  <a:t>time</a:t>
                </a:r>
                <a:endParaRPr lang="en-IE" sz="1200" dirty="0">
                  <a:latin typeface="Century Schoolbook" panose="02040604050505020304" pitchFamily="18" charset="0"/>
                </a:endParaRP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212FFAE-82A2-B358-6475-8178BEEF4A92}"/>
                  </a:ext>
                </a:extLst>
              </p:cNvPr>
              <p:cNvSpPr txBox="1"/>
              <p:nvPr/>
            </p:nvSpPr>
            <p:spPr>
              <a:xfrm>
                <a:off x="5105400" y="3828472"/>
                <a:ext cx="1025470" cy="21763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 defTabSz="449251">
                  <a:defRPr/>
                </a:pPr>
                <a:r>
                  <a:rPr lang="en-IE" sz="1200" dirty="0">
                    <a:latin typeface="Century Schoolbook" panose="02040604050505020304" pitchFamily="18" charset="0"/>
                  </a:rPr>
                  <a:t>Per STA traffic </a:t>
                </a:r>
              </a:p>
            </p:txBody>
          </p:sp>
          <p:sp>
            <p:nvSpPr>
              <p:cNvPr id="24" name="Right Triangle 23">
                <a:extLst>
                  <a:ext uri="{FF2B5EF4-FFF2-40B4-BE49-F238E27FC236}">
                    <a16:creationId xmlns:a16="http://schemas.microsoft.com/office/drawing/2014/main" id="{CB7EB6FD-87EB-CE81-05B6-3456D6444B34}"/>
                  </a:ext>
                </a:extLst>
              </p:cNvPr>
              <p:cNvSpPr/>
              <p:nvPr/>
            </p:nvSpPr>
            <p:spPr bwMode="auto">
              <a:xfrm>
                <a:off x="5217854" y="4277514"/>
                <a:ext cx="178115" cy="180975"/>
              </a:xfrm>
              <a:prstGeom prst="rt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49251">
                  <a:defRPr/>
                </a:pPr>
                <a:endParaRPr lang="en-IE" sz="3200">
                  <a:latin typeface="Century Schoolbook" panose="02040604050505020304" pitchFamily="18" charset="0"/>
                </a:endParaRPr>
              </a:p>
            </p:txBody>
          </p:sp>
          <p:sp>
            <p:nvSpPr>
              <p:cNvPr id="25" name="Right Triangle 24">
                <a:extLst>
                  <a:ext uri="{FF2B5EF4-FFF2-40B4-BE49-F238E27FC236}">
                    <a16:creationId xmlns:a16="http://schemas.microsoft.com/office/drawing/2014/main" id="{B1DC4739-F05E-91F2-28E9-5001118F5F5B}"/>
                  </a:ext>
                </a:extLst>
              </p:cNvPr>
              <p:cNvSpPr/>
              <p:nvPr/>
            </p:nvSpPr>
            <p:spPr bwMode="auto">
              <a:xfrm>
                <a:off x="5625521" y="4277514"/>
                <a:ext cx="178115" cy="180975"/>
              </a:xfrm>
              <a:prstGeom prst="rt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49251">
                  <a:defRPr/>
                </a:pPr>
                <a:endParaRPr lang="en-IE" sz="3200">
                  <a:latin typeface="Century Schoolbook" panose="02040604050505020304" pitchFamily="18" charset="0"/>
                </a:endParaRPr>
              </a:p>
            </p:txBody>
          </p:sp>
          <p:sp>
            <p:nvSpPr>
              <p:cNvPr id="26" name="Right Triangle 25">
                <a:extLst>
                  <a:ext uri="{FF2B5EF4-FFF2-40B4-BE49-F238E27FC236}">
                    <a16:creationId xmlns:a16="http://schemas.microsoft.com/office/drawing/2014/main" id="{8C7F37BE-151F-9E87-EC80-BA885A0C2FA3}"/>
                  </a:ext>
                </a:extLst>
              </p:cNvPr>
              <p:cNvSpPr/>
              <p:nvPr/>
            </p:nvSpPr>
            <p:spPr bwMode="auto">
              <a:xfrm>
                <a:off x="6006521" y="4277514"/>
                <a:ext cx="178115" cy="180975"/>
              </a:xfrm>
              <a:prstGeom prst="rt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49251">
                  <a:defRPr/>
                </a:pPr>
                <a:endParaRPr lang="en-IE" sz="3200">
                  <a:latin typeface="Century Schoolbook" panose="02040604050505020304" pitchFamily="18" charset="0"/>
                </a:endParaRPr>
              </a:p>
            </p:txBody>
          </p:sp>
          <p:sp>
            <p:nvSpPr>
              <p:cNvPr id="27" name="Right Triangle 26">
                <a:extLst>
                  <a:ext uri="{FF2B5EF4-FFF2-40B4-BE49-F238E27FC236}">
                    <a16:creationId xmlns:a16="http://schemas.microsoft.com/office/drawing/2014/main" id="{DCF094F3-BA7C-2C6D-4C48-19FAD36FEA17}"/>
                  </a:ext>
                </a:extLst>
              </p:cNvPr>
              <p:cNvSpPr/>
              <p:nvPr/>
            </p:nvSpPr>
            <p:spPr bwMode="auto">
              <a:xfrm>
                <a:off x="6387521" y="4277514"/>
                <a:ext cx="178115" cy="180975"/>
              </a:xfrm>
              <a:prstGeom prst="rt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49251">
                  <a:defRPr/>
                </a:pPr>
                <a:endParaRPr lang="en-IE" sz="3200">
                  <a:latin typeface="Century Schoolbook" panose="02040604050505020304" pitchFamily="18" charset="0"/>
                </a:endParaRPr>
              </a:p>
            </p:txBody>
          </p:sp>
          <p:sp>
            <p:nvSpPr>
              <p:cNvPr id="28" name="Right Triangle 27">
                <a:extLst>
                  <a:ext uri="{FF2B5EF4-FFF2-40B4-BE49-F238E27FC236}">
                    <a16:creationId xmlns:a16="http://schemas.microsoft.com/office/drawing/2014/main" id="{E08D500E-423D-3E5F-7C69-E9F1C05659EB}"/>
                  </a:ext>
                </a:extLst>
              </p:cNvPr>
              <p:cNvSpPr/>
              <p:nvPr/>
            </p:nvSpPr>
            <p:spPr bwMode="auto">
              <a:xfrm>
                <a:off x="6768521" y="4277514"/>
                <a:ext cx="178115" cy="180975"/>
              </a:xfrm>
              <a:prstGeom prst="rt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49251">
                  <a:defRPr/>
                </a:pPr>
                <a:endParaRPr lang="en-IE" sz="3200">
                  <a:latin typeface="Century Schoolbook" panose="02040604050505020304" pitchFamily="18" charset="0"/>
                </a:endParaRPr>
              </a:p>
            </p:txBody>
          </p:sp>
          <p:sp>
            <p:nvSpPr>
              <p:cNvPr id="29" name="Right Triangle 28">
                <a:extLst>
                  <a:ext uri="{FF2B5EF4-FFF2-40B4-BE49-F238E27FC236}">
                    <a16:creationId xmlns:a16="http://schemas.microsoft.com/office/drawing/2014/main" id="{2EBE0660-3197-1839-6C40-CB71162C10EB}"/>
                  </a:ext>
                </a:extLst>
              </p:cNvPr>
              <p:cNvSpPr/>
              <p:nvPr/>
            </p:nvSpPr>
            <p:spPr bwMode="auto">
              <a:xfrm>
                <a:off x="7149521" y="4277514"/>
                <a:ext cx="178115" cy="180975"/>
              </a:xfrm>
              <a:prstGeom prst="rt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49251">
                  <a:defRPr/>
                </a:pPr>
                <a:endParaRPr lang="en-IE" sz="3200">
                  <a:latin typeface="Century Schoolbook" panose="02040604050505020304" pitchFamily="18" charset="0"/>
                </a:endParaRPr>
              </a:p>
            </p:txBody>
          </p:sp>
          <p:sp>
            <p:nvSpPr>
              <p:cNvPr id="30" name="Right Triangle 29">
                <a:extLst>
                  <a:ext uri="{FF2B5EF4-FFF2-40B4-BE49-F238E27FC236}">
                    <a16:creationId xmlns:a16="http://schemas.microsoft.com/office/drawing/2014/main" id="{3DFB3FC6-1FB4-BD14-2097-E8448BA889C4}"/>
                  </a:ext>
                </a:extLst>
              </p:cNvPr>
              <p:cNvSpPr/>
              <p:nvPr/>
            </p:nvSpPr>
            <p:spPr bwMode="auto">
              <a:xfrm>
                <a:off x="7530521" y="4277514"/>
                <a:ext cx="178115" cy="180975"/>
              </a:xfrm>
              <a:prstGeom prst="rt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449251">
                  <a:defRPr/>
                </a:pPr>
                <a:endParaRPr lang="en-IE" sz="3200">
                  <a:latin typeface="Century Schoolbook" panose="02040604050505020304" pitchFamily="18" charset="0"/>
                </a:endParaRPr>
              </a:p>
            </p:txBody>
          </p: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2BFEC6D2-5AF7-6EB5-B932-9E5FC164F66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128490" y="4455693"/>
                <a:ext cx="3152193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5CCCEBC9-EDAC-4A66-5530-8D990E1F989C}"/>
                  </a:ext>
                </a:extLst>
              </p:cNvPr>
              <p:cNvCxnSpPr/>
              <p:nvPr/>
            </p:nvCxnSpPr>
            <p:spPr bwMode="auto">
              <a:xfrm flipV="1">
                <a:off x="5128490" y="3904355"/>
                <a:ext cx="0" cy="5513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84CFFF0-6D90-62B4-5336-FA1D1B3DB2A5}"/>
                </a:ext>
              </a:extLst>
            </p:cNvPr>
            <p:cNvSpPr/>
            <p:nvPr/>
          </p:nvSpPr>
          <p:spPr bwMode="auto">
            <a:xfrm>
              <a:off x="6118517" y="2040095"/>
              <a:ext cx="2670089" cy="1103155"/>
            </a:xfrm>
            <a:prstGeom prst="rect">
              <a:avLst/>
            </a:prstGeom>
            <a:noFill/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449251">
                <a:defRPr/>
              </a:pPr>
              <a:endParaRPr lang="en-IE" sz="3200">
                <a:latin typeface="Century Schoolbook" panose="020406040505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8269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7C014-5EC7-188F-51B5-4BA3F92D2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Co-BF: </a:t>
            </a:r>
            <a:r>
              <a:rPr lang="it-IT" dirty="0" err="1"/>
              <a:t>potential</a:t>
            </a:r>
            <a:r>
              <a:rPr lang="it-IT" dirty="0"/>
              <a:t> delay </a:t>
            </a:r>
            <a:r>
              <a:rPr lang="it-IT" dirty="0" err="1"/>
              <a:t>reduction</a:t>
            </a:r>
            <a:r>
              <a:rPr lang="it-IT" dirty="0"/>
              <a:t> [17]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7F59E-7B50-2462-F80A-D989826F0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397623" cy="4113213"/>
          </a:xfrm>
        </p:spPr>
        <p:txBody>
          <a:bodyPr/>
          <a:lstStyle/>
          <a:p>
            <a:pPr marL="134541" lvl="0" indent="-134541"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en-IE" sz="2000" dirty="0">
                <a:solidFill>
                  <a:schemeClr val="tx1"/>
                </a:solidFill>
              </a:rPr>
              <a:t>A system w/ or w/o spatial reuse</a:t>
            </a:r>
          </a:p>
          <a:p>
            <a:pPr marL="516150" lvl="1" indent="-285750">
              <a:spcAft>
                <a:spcPts val="500"/>
              </a:spcAft>
              <a:buFont typeface="System Font Regular"/>
              <a:buChar char="–"/>
              <a:defRPr/>
            </a:pPr>
            <a:r>
              <a:rPr lang="en-IE" sz="1600" dirty="0">
                <a:solidFill>
                  <a:schemeClr val="tx1"/>
                </a:solidFill>
              </a:rPr>
              <a:t>struggles to keep low latency</a:t>
            </a:r>
          </a:p>
          <a:p>
            <a:pPr marL="516150" lvl="1" indent="-285750">
              <a:spcAft>
                <a:spcPts val="500"/>
              </a:spcAft>
              <a:buFont typeface="System Font Regular"/>
              <a:buChar char="–"/>
              <a:defRPr/>
            </a:pPr>
            <a:r>
              <a:rPr lang="en-IE" sz="1600" dirty="0">
                <a:solidFill>
                  <a:schemeClr val="tx1"/>
                </a:solidFill>
              </a:rPr>
              <a:t>latency often &lt; 3 </a:t>
            </a:r>
            <a:r>
              <a:rPr lang="en-IE" sz="1600" dirty="0" err="1">
                <a:solidFill>
                  <a:schemeClr val="tx1"/>
                </a:solidFill>
              </a:rPr>
              <a:t>ms</a:t>
            </a:r>
            <a:r>
              <a:rPr lang="en-IE" sz="1600" dirty="0">
                <a:solidFill>
                  <a:schemeClr val="tx1"/>
                </a:solidFill>
              </a:rPr>
              <a:t>, but it can sometimes exceed 200 </a:t>
            </a:r>
            <a:r>
              <a:rPr lang="en-IE" sz="1600" dirty="0" err="1">
                <a:solidFill>
                  <a:schemeClr val="tx1"/>
                </a:solidFill>
              </a:rPr>
              <a:t>ms</a:t>
            </a:r>
            <a:endParaRPr lang="en-IE" sz="1600" dirty="0">
              <a:solidFill>
                <a:schemeClr val="tx1"/>
              </a:solidFill>
            </a:endParaRPr>
          </a:p>
          <a:p>
            <a:pPr marL="135731" marR="0" lvl="0" indent="-135731" fontAlgn="auto">
              <a:lnSpc>
                <a:spcPct val="100000"/>
              </a:lnSpc>
              <a:spcAft>
                <a:spcPts val="5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IE" sz="1800" dirty="0">
              <a:solidFill>
                <a:schemeClr val="tx1"/>
              </a:solidFill>
            </a:endParaRPr>
          </a:p>
          <a:p>
            <a:pPr marL="135731" marR="0" lvl="0" indent="-135731" fontAlgn="auto">
              <a:lnSpc>
                <a:spcPct val="100000"/>
              </a:lnSpc>
              <a:spcAft>
                <a:spcPts val="5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IE" sz="2000" dirty="0">
                <a:solidFill>
                  <a:schemeClr val="tx1"/>
                </a:solidFill>
              </a:rPr>
              <a:t>A system with CBF</a:t>
            </a:r>
            <a:endParaRPr lang="en-US" sz="2000" dirty="0">
              <a:solidFill>
                <a:schemeClr val="tx1"/>
              </a:solidFill>
            </a:endParaRPr>
          </a:p>
          <a:p>
            <a:pPr marL="516150" marR="0" lvl="1" indent="-285750" fontAlgn="auto">
              <a:lnSpc>
                <a:spcPct val="100000"/>
              </a:lnSpc>
              <a:spcAft>
                <a:spcPts val="500"/>
              </a:spcAft>
              <a:buClrTx/>
              <a:buSzTx/>
              <a:buFont typeface="System Font Regular"/>
              <a:buChar char="–"/>
              <a:tabLst/>
              <a:defRPr/>
            </a:pPr>
            <a:r>
              <a:rPr lang="en-IE" sz="1600" dirty="0">
                <a:solidFill>
                  <a:schemeClr val="tx1"/>
                </a:solidFill>
              </a:rPr>
              <a:t>more aggressive spectrum access</a:t>
            </a:r>
          </a:p>
          <a:p>
            <a:pPr marL="516150" marR="0" lvl="1" indent="-285750" fontAlgn="auto">
              <a:lnSpc>
                <a:spcPct val="100000"/>
              </a:lnSpc>
              <a:spcAft>
                <a:spcPts val="500"/>
              </a:spcAft>
              <a:buClrTx/>
              <a:buSzTx/>
              <a:buFont typeface="System Font Regular"/>
              <a:buChar char="–"/>
              <a:tabLst/>
              <a:defRPr/>
            </a:pPr>
            <a:r>
              <a:rPr lang="en-IE" sz="1600" dirty="0">
                <a:solidFill>
                  <a:schemeClr val="tx1"/>
                </a:solidFill>
              </a:rPr>
              <a:t>inter-BSS interference mitigation</a:t>
            </a:r>
          </a:p>
          <a:p>
            <a:pPr marL="516150" marR="0" lvl="1" indent="-285750" fontAlgn="auto">
              <a:lnSpc>
                <a:spcPct val="100000"/>
              </a:lnSpc>
              <a:spcAft>
                <a:spcPts val="500"/>
              </a:spcAft>
              <a:buClrTx/>
              <a:buSzTx/>
              <a:buFont typeface="System Font Regular"/>
              <a:buChar char="–"/>
              <a:tabLst/>
              <a:defRPr/>
            </a:pPr>
            <a:r>
              <a:rPr lang="en-IE" sz="1600" dirty="0">
                <a:solidFill>
                  <a:schemeClr val="tx1"/>
                </a:solidFill>
              </a:rPr>
              <a:t>~10x worst-case latency reduction* for delay sensitive traffic (e.g. augmented reality traffic!)</a:t>
            </a:r>
          </a:p>
          <a:p>
            <a:endParaRPr lang="en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D22051-2035-3C94-D84D-7661A120B1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B6BC75-0EFE-287E-4026-E7A6031013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BD9683-DCD9-2B6F-B0B7-9F61766DDF1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May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18ED43A-FD46-7EF6-32F4-70A3C30419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9676" y="2103877"/>
            <a:ext cx="4570108" cy="386785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4FDFF70-BA8E-77B3-E17D-E288E7B70745}"/>
              </a:ext>
            </a:extLst>
          </p:cNvPr>
          <p:cNvSpPr txBox="1"/>
          <p:nvPr/>
        </p:nvSpPr>
        <p:spPr>
          <a:xfrm>
            <a:off x="7392144" y="2348880"/>
            <a:ext cx="2952328" cy="64633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	IEEE 802.11ax/be w/o SR</a:t>
            </a:r>
          </a:p>
          <a:p>
            <a:r>
              <a:rPr lang="en-US" sz="1200" dirty="0">
                <a:solidFill>
                  <a:schemeClr val="tx1"/>
                </a:solidFill>
              </a:rPr>
              <a:t>	IEEE 802.11ax/be with SR</a:t>
            </a:r>
          </a:p>
          <a:p>
            <a:r>
              <a:rPr lang="en-US" sz="1200" dirty="0">
                <a:solidFill>
                  <a:schemeClr val="tx1"/>
                </a:solidFill>
              </a:rPr>
              <a:t>	Potential IEEE 802.11bn with Co-BF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1360ECC-5A63-BF8F-20DD-FEFABDA206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181" t="7695" r="78992" b="78652"/>
          <a:stretch/>
        </p:blipFill>
        <p:spPr>
          <a:xfrm>
            <a:off x="7464152" y="2367395"/>
            <a:ext cx="360041" cy="609300"/>
          </a:xfrm>
          <a:prstGeom prst="rect">
            <a:avLst/>
          </a:prstGeom>
        </p:spPr>
      </p:pic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BE7A2874-F7B0-BB2B-832C-2CE360AD8762}"/>
              </a:ext>
            </a:extLst>
          </p:cNvPr>
          <p:cNvSpPr txBox="1">
            <a:spLocks/>
          </p:cNvSpPr>
          <p:nvPr/>
        </p:nvSpPr>
        <p:spPr>
          <a:xfrm>
            <a:off x="929217" y="5589240"/>
            <a:ext cx="5793046" cy="635753"/>
          </a:xfrm>
          <a:prstGeom prst="rect">
            <a:avLst/>
          </a:prstGeom>
        </p:spPr>
        <p:txBody>
          <a:bodyPr lIns="68589" tIns="34295" rIns="68589" bIns="34295"/>
          <a:lstStyle>
            <a:lvl1pPr marL="342900" indent="-342900" algn="just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just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just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just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E" sz="1200" i="1" dirty="0">
                <a:solidFill>
                  <a:schemeClr val="tx1"/>
                </a:solidFill>
                <a:latin typeface="Century Schoolbook" panose="02040604050505020304" pitchFamily="18" charset="0"/>
              </a:rPr>
              <a:t>* Throughput for broadband traffic almost preserved</a:t>
            </a:r>
          </a:p>
        </p:txBody>
      </p:sp>
    </p:spTree>
    <p:extLst>
      <p:ext uri="{BB962C8B-B14F-4D97-AF65-F5344CB8AC3E}">
        <p14:creationId xmlns:p14="http://schemas.microsoft.com/office/powerpoint/2010/main" val="3574899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A3265393DDC845BCD21324304D040D" ma:contentTypeVersion="7" ma:contentTypeDescription="Create a new document." ma:contentTypeScope="" ma:versionID="8cadb736f88d912c6eadccce5c169b2b">
  <xsd:schema xmlns:xsd="http://www.w3.org/2001/XMLSchema" xmlns:xs="http://www.w3.org/2001/XMLSchema" xmlns:p="http://schemas.microsoft.com/office/2006/metadata/properties" xmlns:ns2="71c5aaf6-e6ce-465b-b873-5148d2a4c105" xmlns:ns3="b8c0fa87-babb-4a51-b397-5be76e8f80f6" targetNamespace="http://schemas.microsoft.com/office/2006/metadata/properties" ma:root="true" ma:fieldsID="f4bc5683d35a1685ce99c2496483f157" ns2:_="" ns3:_="">
    <xsd:import namespace="71c5aaf6-e6ce-465b-b873-5148d2a4c105"/>
    <xsd:import namespace="b8c0fa87-babb-4a51-b397-5be76e8f80f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c0fa87-babb-4a51-b397-5be76e8f80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5F18BFD4-B4D7-4D3C-A7D7-926258D75FCD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1ADF3D59-7039-43DC-A0D1-BCAB40D9CE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580CC8-EAD6-4E1A-919B-D9C84C97A9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b8c0fa87-babb-4a51-b397-5be76e8f80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7A25B96D-E8EF-431D-97D0-3C63A8B99E5F}">
  <ds:schemaRefs>
    <ds:schemaRef ds:uri="Microsoft.SharePoint.Taxonomy.ContentTypeSync"/>
  </ds:schemaRefs>
</ds:datastoreItem>
</file>

<file path=docMetadata/LabelInfo.xml><?xml version="1.0" encoding="utf-8"?>
<clbl:labelList xmlns:clbl="http://schemas.microsoft.com/office/2020/mipLabelMetadata">
  <clbl:label id="{5d471751-9675-428d-917b-70f44f9630b0}" enabled="0" method="" siteId="{5d471751-9675-428d-917b-70f44f9630b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01-24-xxxx-xx-00bn-consideration-coordinated-beamforming-null-steering-for-802-11bn</Template>
  <TotalTime>14786</TotalTime>
  <Words>1905</Words>
  <Application>Microsoft Office PowerPoint</Application>
  <PresentationFormat>Widescreen</PresentationFormat>
  <Paragraphs>263</Paragraphs>
  <Slides>20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 Unicode MS</vt:lpstr>
      <vt:lpstr>System Font Regular</vt:lpstr>
      <vt:lpstr>Arial</vt:lpstr>
      <vt:lpstr>Century Schoolbook</vt:lpstr>
      <vt:lpstr>Courier New</vt:lpstr>
      <vt:lpstr>Times New Roman</vt:lpstr>
      <vt:lpstr>Office Theme</vt:lpstr>
      <vt:lpstr>Microsoft Word 97 - 2003 Document</vt:lpstr>
      <vt:lpstr>Co-BF Recap and Way Forward</vt:lpstr>
      <vt:lpstr>Background</vt:lpstr>
      <vt:lpstr>Objectives of this contribution</vt:lpstr>
      <vt:lpstr>Recap of existing Co-BF key proposals</vt:lpstr>
      <vt:lpstr>When is Co-BF useful?</vt:lpstr>
      <vt:lpstr>Why do we need Co-BF?</vt:lpstr>
      <vt:lpstr>Why do we need Co-BF?</vt:lpstr>
      <vt:lpstr>Co-BF: simulation assumptions [17]</vt:lpstr>
      <vt:lpstr>Co-BF: potential delay reduction [17]</vt:lpstr>
      <vt:lpstr>Co-BF: delay reduction even with imperfect nulling [5]</vt:lpstr>
      <vt:lpstr>Co-BF summary</vt:lpstr>
      <vt:lpstr>Straw poll</vt:lpstr>
      <vt:lpstr>References 1/2</vt:lpstr>
      <vt:lpstr>References 2/2</vt:lpstr>
      <vt:lpstr>Appendix</vt:lpstr>
      <vt:lpstr>Recap of existing Co-BF key proposals</vt:lpstr>
      <vt:lpstr>Recap of existing Co-BF key proposals</vt:lpstr>
      <vt:lpstr>Recap of existing Co-BF key proposals</vt:lpstr>
      <vt:lpstr>Recap of existing Co-BF key proposals</vt:lpstr>
      <vt:lpstr>Recap of existing Co-BF key proposals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CBF-recap-and-way-forward</dc:title>
  <dc:creator>okan.mutgan@nokia.com</dc:creator>
  <cp:keywords>11-24-0880-00-00bn</cp:keywords>
  <cp:lastModifiedBy>Okan Mutgan (Nokia)</cp:lastModifiedBy>
  <cp:revision>5</cp:revision>
  <cp:lastPrinted>1601-01-01T00:00:00Z</cp:lastPrinted>
  <dcterms:created xsi:type="dcterms:W3CDTF">2023-12-15T11:08:27Z</dcterms:created>
  <dcterms:modified xsi:type="dcterms:W3CDTF">2024-05-11T19:26:23Z</dcterms:modified>
  <cp:category>Okan Mutgan, Nokia</cp:category>
</cp:coreProperties>
</file>