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680" r:id="rId3"/>
    <p:sldId id="682" r:id="rId4"/>
    <p:sldId id="685" r:id="rId5"/>
    <p:sldId id="683" r:id="rId6"/>
    <p:sldId id="684" r:id="rId7"/>
    <p:sldId id="687" r:id="rId8"/>
    <p:sldId id="697" r:id="rId9"/>
    <p:sldId id="688" r:id="rId10"/>
    <p:sldId id="681" r:id="rId11"/>
    <p:sldId id="68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2FFF0"/>
    <a:srgbClr val="FFFFCC"/>
    <a:srgbClr val="00FF00"/>
    <a:srgbClr val="FF9900"/>
    <a:srgbClr val="CCFFCC"/>
    <a:srgbClr val="A4FD03"/>
    <a:srgbClr val="FFCC99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5674A28E-4BE1-4524-806D-649D3EFF8C60}"/>
    <pc:docChg chg="custSel modSld modMainMaster">
      <pc:chgData name="Rui Cao" userId="a6960595-96e6-47d6-a8d8-833995379cc8" providerId="ADAL" clId="{5674A28E-4BE1-4524-806D-649D3EFF8C60}" dt="2024-05-16T07:23:12.831" v="177" actId="1076"/>
      <pc:docMkLst>
        <pc:docMk/>
      </pc:docMkLst>
      <pc:sldChg chg="modSp mod">
        <pc:chgData name="Rui Cao" userId="a6960595-96e6-47d6-a8d8-833995379cc8" providerId="ADAL" clId="{5674A28E-4BE1-4524-806D-649D3EFF8C60}" dt="2024-05-16T07:14:57.572" v="140" actId="108"/>
        <pc:sldMkLst>
          <pc:docMk/>
          <pc:sldMk cId="35420018" sldId="684"/>
        </pc:sldMkLst>
        <pc:spChg chg="mod">
          <ac:chgData name="Rui Cao" userId="a6960595-96e6-47d6-a8d8-833995379cc8" providerId="ADAL" clId="{5674A28E-4BE1-4524-806D-649D3EFF8C60}" dt="2024-05-16T07:14:57.572" v="140" actId="108"/>
          <ac:spMkLst>
            <pc:docMk/>
            <pc:sldMk cId="35420018" sldId="684"/>
            <ac:spMk id="3" creationId="{0154982C-C0F5-A0FE-586F-71AAEE1061DF}"/>
          </ac:spMkLst>
        </pc:spChg>
      </pc:sldChg>
      <pc:sldChg chg="modSp mod">
        <pc:chgData name="Rui Cao" userId="a6960595-96e6-47d6-a8d8-833995379cc8" providerId="ADAL" clId="{5674A28E-4BE1-4524-806D-649D3EFF8C60}" dt="2024-05-16T06:50:42.583" v="106" actId="20577"/>
        <pc:sldMkLst>
          <pc:docMk/>
          <pc:sldMk cId="296205764" sldId="688"/>
        </pc:sldMkLst>
        <pc:spChg chg="mod">
          <ac:chgData name="Rui Cao" userId="a6960595-96e6-47d6-a8d8-833995379cc8" providerId="ADAL" clId="{5674A28E-4BE1-4524-806D-649D3EFF8C60}" dt="2024-05-16T06:50:42.583" v="106" actId="20577"/>
          <ac:spMkLst>
            <pc:docMk/>
            <pc:sldMk cId="296205764" sldId="688"/>
            <ac:spMk id="3" creationId="{D9DC0D65-D41F-D592-808E-6DFFCCDC7281}"/>
          </ac:spMkLst>
        </pc:spChg>
      </pc:sldChg>
      <pc:sldChg chg="modSp mod">
        <pc:chgData name="Rui Cao" userId="a6960595-96e6-47d6-a8d8-833995379cc8" providerId="ADAL" clId="{5674A28E-4BE1-4524-806D-649D3EFF8C60}" dt="2024-05-16T06:51:16.995" v="129" actId="20577"/>
        <pc:sldMkLst>
          <pc:docMk/>
          <pc:sldMk cId="1035468302" sldId="689"/>
        </pc:sldMkLst>
        <pc:spChg chg="mod">
          <ac:chgData name="Rui Cao" userId="a6960595-96e6-47d6-a8d8-833995379cc8" providerId="ADAL" clId="{5674A28E-4BE1-4524-806D-649D3EFF8C60}" dt="2024-05-16T06:51:16.995" v="129" actId="20577"/>
          <ac:spMkLst>
            <pc:docMk/>
            <pc:sldMk cId="1035468302" sldId="689"/>
            <ac:spMk id="3" creationId="{D4118F36-E362-FB6D-45C6-CFAC0D39A4D5}"/>
          </ac:spMkLst>
        </pc:spChg>
      </pc:sldChg>
      <pc:sldChg chg="modSp mod">
        <pc:chgData name="Rui Cao" userId="a6960595-96e6-47d6-a8d8-833995379cc8" providerId="ADAL" clId="{5674A28E-4BE1-4524-806D-649D3EFF8C60}" dt="2024-05-16T07:23:12.831" v="177" actId="1076"/>
        <pc:sldMkLst>
          <pc:docMk/>
          <pc:sldMk cId="3310106286" sldId="697"/>
        </pc:sldMkLst>
        <pc:spChg chg="mod">
          <ac:chgData name="Rui Cao" userId="a6960595-96e6-47d6-a8d8-833995379cc8" providerId="ADAL" clId="{5674A28E-4BE1-4524-806D-649D3EFF8C60}" dt="2024-05-16T07:23:07.320" v="176" actId="20577"/>
          <ac:spMkLst>
            <pc:docMk/>
            <pc:sldMk cId="3310106286" sldId="697"/>
            <ac:spMk id="3" creationId="{C9288863-88C6-9CD8-E652-D54C49C24CD2}"/>
          </ac:spMkLst>
        </pc:spChg>
        <pc:graphicFrameChg chg="mod">
          <ac:chgData name="Rui Cao" userId="a6960595-96e6-47d6-a8d8-833995379cc8" providerId="ADAL" clId="{5674A28E-4BE1-4524-806D-649D3EFF8C60}" dt="2024-05-16T07:23:12.831" v="177" actId="1076"/>
          <ac:graphicFrameMkLst>
            <pc:docMk/>
            <pc:sldMk cId="3310106286" sldId="697"/>
            <ac:graphicFrameMk id="5" creationId="{989193D3-0E28-6739-5CC6-9EF2C841BC7A}"/>
          </ac:graphicFrameMkLst>
        </pc:graphicFrameChg>
      </pc:sldChg>
      <pc:sldMasterChg chg="modSp mod">
        <pc:chgData name="Rui Cao" userId="a6960595-96e6-47d6-a8d8-833995379cc8" providerId="ADAL" clId="{5674A28E-4BE1-4524-806D-649D3EFF8C60}" dt="2024-05-16T06:28:18.555" v="11" actId="6549"/>
        <pc:sldMasterMkLst>
          <pc:docMk/>
          <pc:sldMasterMk cId="0" sldId="2147483648"/>
        </pc:sldMasterMkLst>
        <pc:spChg chg="mod">
          <ac:chgData name="Rui Cao" userId="a6960595-96e6-47d6-a8d8-833995379cc8" providerId="ADAL" clId="{5674A28E-4BE1-4524-806D-649D3EFF8C60}" dt="2024-05-16T06:28:18.555" v="1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0875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UHR Enhanced Long Range Support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454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17465D0E-A519-C620-4A89-665B8C65DA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373451"/>
              </p:ext>
            </p:extLst>
          </p:nvPr>
        </p:nvGraphicFramePr>
        <p:xfrm>
          <a:off x="935038" y="3405188"/>
          <a:ext cx="7988300" cy="337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750172" imgH="3695909" progId="Word.Document.8">
                  <p:embed/>
                </p:oleObj>
              </mc:Choice>
              <mc:Fallback>
                <p:oleObj name="Document" r:id="rId3" imgW="8750172" imgH="3695909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17465D0E-A519-C620-4A89-665B8C65DA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405188"/>
                        <a:ext cx="7988300" cy="3376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E16FFABB-F5C5-0591-F53A-74D7D156B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29305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779C2-C492-6673-7A63-041D465BD31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598C7-25DB-40B8-A7C6-A4F6706F793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E5825-B9AF-E443-D172-9ED3E4B96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8CF31-3B5E-D33B-F1AD-AF2A17E71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22/1928, Enhanced Long Range-Usage Scenarios, Design Target and Feasibility</a:t>
            </a:r>
          </a:p>
          <a:p>
            <a:r>
              <a:rPr lang="en-US" dirty="0"/>
              <a:t>[2] 11-23/0042, thought-for-range-extension-in-</a:t>
            </a:r>
            <a:r>
              <a:rPr lang="en-US" dirty="0" err="1"/>
              <a:t>uhr</a:t>
            </a:r>
            <a:endParaRPr lang="en-US" dirty="0"/>
          </a:p>
          <a:p>
            <a:r>
              <a:rPr lang="en-US" dirty="0"/>
              <a:t>[3] 11-23/1100, low-power-and-long-range-preamble</a:t>
            </a:r>
          </a:p>
          <a:p>
            <a:r>
              <a:rPr lang="en-US" dirty="0"/>
              <a:t>[4] 11-22/1908, </a:t>
            </a:r>
            <a:r>
              <a:rPr lang="en-US" dirty="0" err="1"/>
              <a:t>uhr</a:t>
            </a:r>
            <a:r>
              <a:rPr lang="en-US" dirty="0"/>
              <a:t>-rate-vs-range-enhancement-with-relay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4D631-6FEF-247B-9CA3-08A53C38CE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7BE8E-6102-2EED-0D3D-2AE35539036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6459F-1201-D5ED-5F35-6DC47D9F101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61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D3396-1AAF-068C-D25C-9F4F42B58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18F36-E362-FB6D-45C6-CFAC0D39A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text to 11bn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11bn defines a PPDU format that support a minimum data rate of 1.5Mbps or slightly higher?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C3FDC-11B1-D7C8-80A3-FFC1D71792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E761E-C65F-5D17-CFF8-58486759A2C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FD8B1-0E92-3E9E-799E-C3D02AFC8BA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46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50F3B-CA05-0421-2160-1D8AD2042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CA61D-490E-E6D5-8FF2-E59F913C7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the UHR SG, several contributions discussed about enhanced long range feature [1, 2, 3, 4]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will share our view on the need and design target for UHR long range.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22F4D-289D-6776-CE29-DB0A2CB63F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EA7D3-47F6-1CE9-F03E-F1DA748A07E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A8797-EBCC-65AD-DCF5-19F15DE0D3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196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7C48-F5BA-8239-E288-BD797BD8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Range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D42E5-00DA-1D0E-CD1A-639606E73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540"/>
            <a:ext cx="8458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STA’s UL range limitation due to lower Tx power: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 AP </a:t>
            </a:r>
            <a:r>
              <a:rPr lang="en-US" dirty="0" err="1"/>
              <a:t>v.s</a:t>
            </a:r>
            <a:r>
              <a:rPr lang="en-US" dirty="0"/>
              <a:t>. client STA Tx power asymmetry: ~10dB or so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4x4 AP to 2x2 client or 2x2 AP to 1x1 client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range is shorter than DL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General issue for all bands: 2.4GHz, 5GHz, 6GHz (AFC)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6GHz LPI operation, client has 6dB lower PSD limitation.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Mobile AP or P2P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Smaller Tx power asymmetry with the similar hardware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2.4GHz, range is longer with 11b beacon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However, not compatible with later amendments and performance limitation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Need to define a long range OFDM PPDU with better coex and performance 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37926-3304-BA77-E02E-D831EA49F8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FFF97-C308-C2F9-EA47-68AE95966EC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64842-A737-54CF-405C-0C1A543F25E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6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2D07-7860-B653-CC9B-4CB96BE6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7" y="609600"/>
            <a:ext cx="7770813" cy="1065213"/>
          </a:xfrm>
        </p:spPr>
        <p:txBody>
          <a:bodyPr/>
          <a:lstStyle/>
          <a:p>
            <a:r>
              <a:rPr lang="en-US" dirty="0"/>
              <a:t>BSS range with power asymmetry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6FBB3-0479-E28C-739B-1AEBDD83CD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874E1E7-A5A5-7670-7B41-5357F385447C}"/>
              </a:ext>
            </a:extLst>
          </p:cNvPr>
          <p:cNvGrpSpPr/>
          <p:nvPr/>
        </p:nvGrpSpPr>
        <p:grpSpPr>
          <a:xfrm>
            <a:off x="1905000" y="1610670"/>
            <a:ext cx="4953000" cy="4409130"/>
            <a:chOff x="1600200" y="1759887"/>
            <a:chExt cx="4953000" cy="440913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4F80C8D-8CF4-F22C-8883-E1099BC3A109}"/>
                </a:ext>
              </a:extLst>
            </p:cNvPr>
            <p:cNvSpPr/>
            <p:nvPr/>
          </p:nvSpPr>
          <p:spPr bwMode="auto">
            <a:xfrm>
              <a:off x="1600200" y="1759887"/>
              <a:ext cx="4700143" cy="4409130"/>
            </a:xfrm>
            <a:prstGeom prst="ellipse">
              <a:avLst/>
            </a:prstGeom>
            <a:pattFill prst="dashVert">
              <a:fgClr>
                <a:srgbClr val="C2FFF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6FB7041-7D3F-94A7-FF1C-BF377AA159B4}"/>
                </a:ext>
              </a:extLst>
            </p:cNvPr>
            <p:cNvSpPr txBox="1"/>
            <p:nvPr/>
          </p:nvSpPr>
          <p:spPr>
            <a:xfrm>
              <a:off x="3247944" y="5816295"/>
              <a:ext cx="1771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Beacon range (6mbps)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C611FE1-1081-0961-2D4A-CAECDC0A0D90}"/>
                </a:ext>
              </a:extLst>
            </p:cNvPr>
            <p:cNvSpPr/>
            <p:nvPr/>
          </p:nvSpPr>
          <p:spPr bwMode="auto">
            <a:xfrm>
              <a:off x="2299508" y="2438400"/>
              <a:ext cx="3256996" cy="3102315"/>
            </a:xfrm>
            <a:prstGeom prst="ellipse">
              <a:avLst/>
            </a:prstGeom>
            <a:solidFill>
              <a:srgbClr val="85FFE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85FA069-C4AE-6C42-4F37-DDD24C2F44D2}"/>
                </a:ext>
              </a:extLst>
            </p:cNvPr>
            <p:cNvSpPr/>
            <p:nvPr/>
          </p:nvSpPr>
          <p:spPr bwMode="auto">
            <a:xfrm>
              <a:off x="2725976" y="2866380"/>
              <a:ext cx="2388755" cy="23074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98CDADC-803B-6D1B-CDFC-EA57CCA8ED6A}"/>
                </a:ext>
              </a:extLst>
            </p:cNvPr>
            <p:cNvCxnSpPr>
              <a:cxnSpLocks/>
              <a:stCxn id="7" idx="5"/>
              <a:endCxn id="15" idx="2"/>
            </p:cNvCxnSpPr>
            <p:nvPr/>
          </p:nvCxnSpPr>
          <p:spPr bwMode="auto">
            <a:xfrm flipV="1">
              <a:off x="4016332" y="3217900"/>
              <a:ext cx="2007798" cy="78331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triangle" w="med" len="med"/>
              <a:tailEnd type="none" w="med" len="med"/>
            </a:ln>
            <a:effectLst/>
          </p:spPr>
        </p:cxn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5BABDC3-DD25-7F71-C33F-04E6EF0E0949}"/>
                </a:ext>
              </a:extLst>
            </p:cNvPr>
            <p:cNvGrpSpPr/>
            <p:nvPr/>
          </p:nvGrpSpPr>
          <p:grpSpPr>
            <a:xfrm>
              <a:off x="2667000" y="3573863"/>
              <a:ext cx="580944" cy="536117"/>
              <a:chOff x="5879650" y="3097069"/>
              <a:chExt cx="580944" cy="536117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1C415DD0-80B7-39E5-034E-EB12F2E725EB}"/>
                  </a:ext>
                </a:extLst>
              </p:cNvPr>
              <p:cNvSpPr/>
              <p:nvPr/>
            </p:nvSpPr>
            <p:spPr bwMode="auto">
              <a:xfrm>
                <a:off x="5879650" y="3097069"/>
                <a:ext cx="245824" cy="248194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b="0" i="0" u="none" strike="noStrike" cap="none" normalizeH="0" baseline="0" dirty="0">
                  <a:ln>
                    <a:noFill/>
                  </a:ln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53F346B-5A3B-8853-2B62-E5935075A5A3}"/>
                  </a:ext>
                </a:extLst>
              </p:cNvPr>
              <p:cNvSpPr txBox="1"/>
              <p:nvPr/>
            </p:nvSpPr>
            <p:spPr>
              <a:xfrm>
                <a:off x="5883104" y="3371576"/>
                <a:ext cx="57749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11ac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BCEFE63-6EFF-6BD1-9155-E37A2B68D02C}"/>
                </a:ext>
              </a:extLst>
            </p:cNvPr>
            <p:cNvGrpSpPr/>
            <p:nvPr/>
          </p:nvGrpSpPr>
          <p:grpSpPr>
            <a:xfrm>
              <a:off x="5516351" y="3093803"/>
              <a:ext cx="1036849" cy="804454"/>
              <a:chOff x="3654383" y="1197241"/>
              <a:chExt cx="1036849" cy="804454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A90B9CCB-F5DF-8D82-97E9-98159FCD8C52}"/>
                  </a:ext>
                </a:extLst>
              </p:cNvPr>
              <p:cNvSpPr/>
              <p:nvPr/>
            </p:nvSpPr>
            <p:spPr bwMode="auto">
              <a:xfrm>
                <a:off x="4162162" y="1197241"/>
                <a:ext cx="262370" cy="24819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388F78B-6FD2-6C3A-B406-7AB51A90D337}"/>
                  </a:ext>
                </a:extLst>
              </p:cNvPr>
              <p:cNvSpPr txBox="1"/>
              <p:nvPr/>
            </p:nvSpPr>
            <p:spPr>
              <a:xfrm>
                <a:off x="3654383" y="1570808"/>
                <a:ext cx="103684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11ax with UORA/UL TB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76E6637-9ED8-212B-D467-842520BF3349}"/>
                </a:ext>
              </a:extLst>
            </p:cNvPr>
            <p:cNvGrpSpPr/>
            <p:nvPr/>
          </p:nvGrpSpPr>
          <p:grpSpPr>
            <a:xfrm>
              <a:off x="3798222" y="2169984"/>
              <a:ext cx="1204339" cy="430887"/>
              <a:chOff x="2938030" y="3008184"/>
              <a:chExt cx="1204339" cy="43088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A808FAB5-C8EF-F5A0-408D-6BDCA86D7904}"/>
                  </a:ext>
                </a:extLst>
              </p:cNvPr>
              <p:cNvSpPr/>
              <p:nvPr/>
            </p:nvSpPr>
            <p:spPr bwMode="auto">
              <a:xfrm>
                <a:off x="2938030" y="3180806"/>
                <a:ext cx="262370" cy="248194"/>
              </a:xfrm>
              <a:prstGeom prst="ellips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764E015-4788-520C-59AF-3A5AD9CC2C96}"/>
                  </a:ext>
                </a:extLst>
              </p:cNvPr>
              <p:cNvSpPr txBox="1"/>
              <p:nvPr/>
            </p:nvSpPr>
            <p:spPr>
              <a:xfrm>
                <a:off x="3105520" y="3008184"/>
                <a:ext cx="103684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11ax with ER PPDU</a:t>
                </a: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5EA7F95-0C24-EECC-66CF-498F49BCFC74}"/>
                </a:ext>
              </a:extLst>
            </p:cNvPr>
            <p:cNvCxnSpPr>
              <a:cxnSpLocks/>
              <a:stCxn id="7" idx="0"/>
              <a:endCxn id="19" idx="4"/>
            </p:cNvCxnSpPr>
            <p:nvPr/>
          </p:nvCxnSpPr>
          <p:spPr bwMode="auto">
            <a:xfrm flipV="1">
              <a:off x="3928876" y="2590800"/>
              <a:ext cx="531" cy="12366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13F6073-6C6A-3159-8A9F-224462E9AA1A}"/>
                </a:ext>
              </a:extLst>
            </p:cNvPr>
            <p:cNvCxnSpPr>
              <a:cxnSpLocks/>
              <a:stCxn id="8" idx="6"/>
              <a:endCxn id="7" idx="1"/>
            </p:cNvCxnSpPr>
            <p:nvPr/>
          </p:nvCxnSpPr>
          <p:spPr bwMode="auto">
            <a:xfrm>
              <a:off x="2912824" y="3697960"/>
              <a:ext cx="928595" cy="30325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6304ADF8-B5B5-EC34-2A43-6D0EFD9FF579}"/>
                </a:ext>
              </a:extLst>
            </p:cNvPr>
            <p:cNvGrpSpPr/>
            <p:nvPr/>
          </p:nvGrpSpPr>
          <p:grpSpPr>
            <a:xfrm>
              <a:off x="3753962" y="3827480"/>
              <a:ext cx="609271" cy="626775"/>
              <a:chOff x="3753962" y="3827480"/>
              <a:chExt cx="609271" cy="626775"/>
            </a:xfrm>
          </p:grpSpPr>
          <p:sp>
            <p:nvSpPr>
              <p:cNvPr id="7" name="Isosceles Triangle 6">
                <a:extLst>
                  <a:ext uri="{FF2B5EF4-FFF2-40B4-BE49-F238E27FC236}">
                    <a16:creationId xmlns:a16="http://schemas.microsoft.com/office/drawing/2014/main" id="{F0C627AC-8357-B499-C0B0-E3520F8ECFC6}"/>
                  </a:ext>
                </a:extLst>
              </p:cNvPr>
              <p:cNvSpPr/>
              <p:nvPr/>
            </p:nvSpPr>
            <p:spPr bwMode="auto">
              <a:xfrm>
                <a:off x="3753962" y="3827480"/>
                <a:ext cx="349827" cy="347472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6048003-0CDB-E0DA-F612-BF20F3D4EDBB}"/>
                  </a:ext>
                </a:extLst>
              </p:cNvPr>
              <p:cNvSpPr txBox="1"/>
              <p:nvPr/>
            </p:nvSpPr>
            <p:spPr>
              <a:xfrm>
                <a:off x="3785743" y="4192645"/>
                <a:ext cx="57749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A3B05-A474-9563-189C-314477A22C5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5D1353D-F103-02B7-DE7B-7874DDAFBA4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03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2D07-7860-B653-CC9B-4CB96BE6D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Devices up to 802.11ac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4982C-C0F5-A0FE-586F-71AAEE106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3"/>
            <a:ext cx="8625526" cy="458501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5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 in legacy format: range is ~2x of service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Service range limited by UL range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 Association, BA/ACK, sounding FB,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 for UL in 2.4GHz, ~6dB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Data, BA/ACK, RTS-CTS,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6FBB3-0479-E28C-739B-1AEBDD83CD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FD3E79E-C3E8-8417-5736-D0DF44256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3277170"/>
            <a:ext cx="3416884" cy="305124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36C03-68AE-102A-05E7-AE8C509F3F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C322E-5C07-17E3-AEBA-FF57917C051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415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2D07-7860-B653-CC9B-4CB96BE6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11ax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4982C-C0F5-A0FE-586F-71AAEE106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18" y="1447800"/>
            <a:ext cx="7239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Technologies: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UORA for association: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26-tone RU in 20MHz to achieve ~10dB per-tone power gain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Limitation for DFS channel and PSD limited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Not popular in products on the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DL Data: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MU-BAR to single user with 26-tone RU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BFRP with single 26-tone RU, </a:t>
            </a:r>
            <a:r>
              <a:rPr lang="en-US" sz="1600" b="1" dirty="0">
                <a:solidFill>
                  <a:schemeClr val="tx1"/>
                </a:solidFill>
              </a:rPr>
              <a:t>TB SU is optional, not popular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UL Data: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TB SU with smaller RU, e.g. RU26 in 20MHz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Limitation for DFS channel and PSD limited channel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Efficiency is low without effective BSRP report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HE ER PPDU: ideally 6dB (106DCM)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realistically ~4dB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/>
              <a:t>Applies to 2.4/5/6GHz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6FBB3-0479-E28C-739B-1AEBDD83CD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28849-6CB0-3FF8-A38D-60154C6CBDB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BA89EC-4455-DBDD-3C44-B3276E22C15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B86A9-0AC2-6E11-971E-BDDBBF1B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11bn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7F5CB-2AB9-5BD5-0BBE-CB2053DD8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7"/>
            <a:ext cx="8077200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11ax ER solution is complex and 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UORA, MU-BAR/BFRP with single user, TB PPDU with single user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only adds MCS14 for PSD limited channels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11bn (UHR) to define an UHR long range PPDU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 STA’s UL range due to DL/UL power asymmetry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association request, sounding feedback, BA/ACK, UL SU data</a:t>
            </a:r>
          </a:p>
          <a:p>
            <a:pPr marL="747713" lvl="1" indent="-233363">
              <a:buFont typeface="Arial" panose="020B0604020202020204" pitchFamily="34" charset="0"/>
              <a:buChar char="•"/>
            </a:pPr>
            <a:r>
              <a:rPr lang="en-US" dirty="0"/>
              <a:t>Improve coex and throughput in 2.4GHz, both DL/UL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C2216-A49A-1024-F41C-5C43B47E68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E4EB7-9CCE-72EF-6F23-D22CC5524E2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A7808-F52A-45E2-938F-7BB521C1C1E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68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822C-A903-3A4B-C0ED-A03112F5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Target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88863-88C6-9CD8-E652-D54C49C24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48" y="1739626"/>
            <a:ext cx="8222652" cy="45849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DL/UL link budget difference: ~6 dB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MCS0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2.4GHz: typical 11b sensitivity is ~6dB better than 11a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10.4dB spreading gain, ~6dB coding loss, 1~2dB Tx power gain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 target to define lowest data rate about ¼ of 6mpbs </a:t>
            </a:r>
            <a:r>
              <a:rPr lang="en-US" dirty="0">
                <a:sym typeface="Wingdings" panose="05000000000000000000" pitchFamily="2" charset="2"/>
              </a:rPr>
              <a:t> 1.5 Mbps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57CC1-3145-E177-B784-E5E6AF4054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89193D3-0E28-6739-5CC6-9EF2C841BC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245062"/>
              </p:ext>
            </p:extLst>
          </p:nvPr>
        </p:nvGraphicFramePr>
        <p:xfrm>
          <a:off x="1337468" y="2590800"/>
          <a:ext cx="6543675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724341" imgH="1455315" progId="Excel.Sheet.12">
                  <p:embed/>
                </p:oleObj>
              </mc:Choice>
              <mc:Fallback>
                <p:oleObj name="Worksheet" r:id="rId2" imgW="4724341" imgH="1455315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89193D3-0E28-6739-5CC6-9EF2C841BC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37468" y="2590800"/>
                        <a:ext cx="6543675" cy="190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31F314-6E8B-71A2-00FE-35CEDD50622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7B7C1-2B3E-F02F-220F-DC04556B0D5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10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E1B30-2F4F-7BFF-E4B1-19B49CEC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C0D65-D41F-D592-808E-6DFFCCDC7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Evaluated the need for range enhancement for UHR.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DL/UL link budget imbalance for all bands (2.4/5/6GHz)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of better coex and throughput in 2.4GHz band at the longest range for Mobile AP and P2P applications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Analyzed the target for UHR enhanced long range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definition of a long range PPDU that supports a minimum data rate of 1.5Mbps or slightly higher.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BB766-D318-EE5F-4BE9-2581F96EA4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8F0F9-8F88-27DD-6108-F0E27E92C2E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AE7F6-7A58-4A8C-DC3D-B0E73B5BB83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05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756</Words>
  <Application>Microsoft Office PowerPoint</Application>
  <PresentationFormat>On-screen Show (4:3)</PresentationFormat>
  <Paragraphs>119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Microsoft Excel Worksheet</vt:lpstr>
      <vt:lpstr>UHR Enhanced Long Range Support</vt:lpstr>
      <vt:lpstr>Introduction</vt:lpstr>
      <vt:lpstr>Long Range Needs</vt:lpstr>
      <vt:lpstr>BSS range with power asymmetry</vt:lpstr>
      <vt:lpstr>Devices up to 802.11ac support</vt:lpstr>
      <vt:lpstr>11ax solutions</vt:lpstr>
      <vt:lpstr>11bn Response</vt:lpstr>
      <vt:lpstr>Design Target</vt:lpstr>
      <vt:lpstr>Summary</vt:lpstr>
      <vt:lpstr>Reference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2346</cp:revision>
  <cp:lastPrinted>1601-01-01T00:00:00Z</cp:lastPrinted>
  <dcterms:created xsi:type="dcterms:W3CDTF">2015-10-31T00:33:08Z</dcterms:created>
  <dcterms:modified xsi:type="dcterms:W3CDTF">2024-05-16T07:23:37Z</dcterms:modified>
</cp:coreProperties>
</file>