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69" r:id="rId2"/>
    <p:sldId id="257" r:id="rId3"/>
    <p:sldId id="607" r:id="rId4"/>
    <p:sldId id="602" r:id="rId5"/>
    <p:sldId id="608" r:id="rId6"/>
    <p:sldId id="609" r:id="rId7"/>
    <p:sldId id="610" r:id="rId8"/>
    <p:sldId id="611" r:id="rId9"/>
    <p:sldId id="612" r:id="rId10"/>
    <p:sldId id="613" r:id="rId11"/>
    <p:sldId id="588" r:id="rId12"/>
    <p:sldId id="50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3875" autoAdjust="0"/>
  </p:normalViewPr>
  <p:slideViewPr>
    <p:cSldViewPr>
      <p:cViewPr varScale="1">
        <p:scale>
          <a:sx n="114" d="100"/>
          <a:sy n="114" d="100"/>
        </p:scale>
        <p:origin x="17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3725097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120911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177196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514724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224335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719678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2763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01504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MAC aspects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2024-05-11</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449231848"/>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1200" b="0" dirty="0">
                          <a:effectLst/>
                          <a:latin typeface="Times New Roman" panose="02020603050405020304" pitchFamily="18" charset="0"/>
                          <a:ea typeface="+mn-ea"/>
                          <a:cs typeface="Times New Roman" panose="02020603050405020304" pitchFamily="18" charset="0"/>
                        </a:rPr>
                        <a:t>Chuanfeng He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lvl="0" indent="0" algn="ctr" defTabSz="914400" rtl="0" eaLnBrk="1" fontAlgn="auto" latinLnBrk="0" hangingPunct="1">
                        <a:lnSpc>
                          <a:spcPct val="100000"/>
                        </a:lnSpc>
                        <a:spcBef>
                          <a:spcPts val="0"/>
                        </a:spcBef>
                        <a:spcAft>
                          <a:spcPts val="120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238502" cy="369332"/>
          </a:xfrm>
          <a:prstGeom prst="rect">
            <a:avLst/>
          </a:prstGeom>
        </p:spPr>
        <p:txBody>
          <a:bodyPr wrap="square">
            <a:spAutoFit/>
          </a:bodyPr>
          <a:lstStyle/>
          <a:p>
            <a:r>
              <a:rPr lang="en-SG" sz="1800" b="1" dirty="0">
                <a:solidFill>
                  <a:srgbClr val="000000"/>
                </a:solidFill>
                <a:latin typeface="+mn-lt"/>
              </a:rPr>
              <a:t>Doc.: IEEE 802.11-24/</a:t>
            </a:r>
            <a:r>
              <a:rPr lang="en-US" altLang="zh-CN" sz="1800" b="1" dirty="0">
                <a:solidFill>
                  <a:srgbClr val="000000"/>
                </a:solidFill>
                <a:latin typeface="+mn-lt"/>
              </a:rPr>
              <a:t>0872r0</a:t>
            </a:r>
            <a:endParaRPr lang="en-SG" sz="1800" b="1" dirty="0">
              <a:solidFill>
                <a:srgbClr val="000000"/>
              </a:solidFill>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846948" cy="424731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Security</a:t>
            </a:r>
          </a:p>
          <a:p>
            <a:pPr marL="800100" lvl="2" indent="-342900" algn="just">
              <a:spcBef>
                <a:spcPts val="0"/>
              </a:spcBef>
              <a:spcAft>
                <a:spcPts val="600"/>
              </a:spcAft>
              <a:buFont typeface="Wingdings" panose="05000000000000000000" pitchFamily="2" charset="2"/>
              <a:buChar char="Ø"/>
            </a:pPr>
            <a:r>
              <a:rPr lang="en-US" altLang="zh-CN" sz="2000" dirty="0"/>
              <a:t>Legacy 4-Way Handshake is required to generate and exchange  key between AP and STA for security, after authentication and association procedure.</a:t>
            </a:r>
            <a:r>
              <a:rPr lang="en-US" altLang="zh-CN" sz="2000" dirty="0">
                <a:cs typeface="Times New Roman" panose="02020603050405020304" pitchFamily="18" charset="0"/>
              </a:rPr>
              <a:t> </a:t>
            </a:r>
          </a:p>
          <a:p>
            <a:pPr marL="800100" lvl="2" indent="-342900" algn="just">
              <a:spcBef>
                <a:spcPts val="0"/>
              </a:spcBef>
              <a:spcAft>
                <a:spcPts val="600"/>
              </a:spcAft>
              <a:buFont typeface="Wingdings" panose="05000000000000000000" pitchFamily="2" charset="2"/>
              <a:buChar char="Ø"/>
            </a:pPr>
            <a:r>
              <a:rPr lang="en-US" altLang="zh-CN" sz="2000" dirty="0"/>
              <a:t>It is challenging and costly for AMP STA to establish conventional secure association, with limited power and instant small volume data.  </a:t>
            </a:r>
          </a:p>
          <a:p>
            <a:pPr marL="800100" lvl="2" indent="-342900" algn="just">
              <a:spcBef>
                <a:spcPts val="0"/>
              </a:spcBef>
              <a:spcAft>
                <a:spcPts val="600"/>
              </a:spcAft>
              <a:buFont typeface="Wingdings" panose="05000000000000000000" pitchFamily="2" charset="2"/>
              <a:buChar char="Ø"/>
            </a:pPr>
            <a:r>
              <a:rPr lang="en-US" altLang="zh-CN" sz="2000" dirty="0"/>
              <a:t>For AMP communication, the establishing and maintaining secure association can be simplified, considering the procedure</a:t>
            </a:r>
          </a:p>
          <a:p>
            <a:pPr marL="1257300" lvl="3" indent="-342900" algn="just">
              <a:spcBef>
                <a:spcPts val="0"/>
              </a:spcBef>
              <a:spcAft>
                <a:spcPts val="600"/>
              </a:spcAft>
              <a:buFont typeface="Wingdings" panose="05000000000000000000" pitchFamily="2" charset="2"/>
              <a:buChar char="ü"/>
            </a:pPr>
            <a:r>
              <a:rPr lang="en-US" altLang="zh-CN" sz="2000" dirty="0"/>
              <a:t>without authentication and association</a:t>
            </a:r>
          </a:p>
          <a:p>
            <a:pPr marL="1257300" lvl="3" indent="-342900" algn="just">
              <a:spcBef>
                <a:spcPts val="0"/>
              </a:spcBef>
              <a:spcAft>
                <a:spcPts val="600"/>
              </a:spcAft>
              <a:buFont typeface="Wingdings" panose="05000000000000000000" pitchFamily="2" charset="2"/>
              <a:buChar char="ü"/>
            </a:pPr>
            <a:r>
              <a:rPr lang="en-US" altLang="zh-CN" sz="2000" dirty="0"/>
              <a:t>with authentication and association</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40821015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609600" y="1338393"/>
            <a:ext cx="7934260" cy="437664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400" dirty="0">
                <a:cs typeface="Times New Roman" panose="02020603050405020304" pitchFamily="18" charset="0"/>
              </a:rPr>
              <a:t>In this submission, </a:t>
            </a:r>
            <a:r>
              <a:rPr lang="en-GB" altLang="zh-CN" sz="2400" dirty="0">
                <a:cs typeface="Times New Roman" panose="02020603050405020304" pitchFamily="18" charset="0"/>
              </a:rPr>
              <a:t>potential MAC issues for AMP operation are observed and generally discussed on the following aspects</a:t>
            </a:r>
            <a:endParaRPr lang="zh-CN" altLang="en-US" sz="24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Frame format</a:t>
            </a:r>
          </a:p>
          <a:p>
            <a:pPr marL="800100" lvl="2" indent="-342900" algn="just">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Channel access</a:t>
            </a:r>
          </a:p>
          <a:p>
            <a:pPr marL="800100" lvl="2" indent="-342900" algn="just">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Synchronization</a:t>
            </a:r>
          </a:p>
          <a:p>
            <a:pPr marL="800100" lvl="2" indent="-342900" algn="just">
              <a:spcBef>
                <a:spcPts val="0"/>
              </a:spcBef>
              <a:spcAft>
                <a:spcPts val="600"/>
              </a:spcAft>
              <a:buFont typeface="Wingdings" panose="05000000000000000000" pitchFamily="2" charset="2"/>
              <a:buChar char="Ø"/>
            </a:pPr>
            <a:r>
              <a:rPr lang="en-US" altLang="zh-CN" sz="2000" dirty="0"/>
              <a:t>Authentication and association</a:t>
            </a:r>
          </a:p>
          <a:p>
            <a:pPr marL="800100" lvl="2" indent="-342900" algn="just">
              <a:spcBef>
                <a:spcPts val="0"/>
              </a:spcBef>
              <a:spcAft>
                <a:spcPts val="600"/>
              </a:spcAft>
              <a:buFont typeface="Wingdings" panose="05000000000000000000" pitchFamily="2" charset="2"/>
              <a:buChar char="Ø"/>
            </a:pPr>
            <a:r>
              <a:rPr lang="en-GB" altLang="zh-CN" sz="2000" kern="0" dirty="0">
                <a:solidFill>
                  <a:srgbClr val="000000"/>
                </a:solidFill>
                <a:ea typeface="OPPOSans M" panose="00020600040101010101" pitchFamily="18" charset="-122"/>
              </a:rPr>
              <a:t>Scanning</a:t>
            </a:r>
          </a:p>
          <a:p>
            <a:pPr marL="800100" lvl="2" indent="-342900" algn="just">
              <a:spcBef>
                <a:spcPts val="0"/>
              </a:spcBef>
              <a:spcAft>
                <a:spcPts val="600"/>
              </a:spcAft>
              <a:buFont typeface="Wingdings" panose="05000000000000000000" pitchFamily="2" charset="2"/>
              <a:buChar char="Ø"/>
            </a:pPr>
            <a:r>
              <a:rPr lang="en-GB" altLang="zh-CN" sz="2000" kern="0" dirty="0">
                <a:solidFill>
                  <a:srgbClr val="000000"/>
                </a:solidFill>
                <a:ea typeface="OPPOSans M" panose="00020600040101010101" pitchFamily="18" charset="-122"/>
              </a:rPr>
              <a:t>Power management</a:t>
            </a:r>
          </a:p>
          <a:p>
            <a:pPr marL="800100" lvl="2" indent="-342900" algn="just">
              <a:spcBef>
                <a:spcPts val="0"/>
              </a:spcBef>
              <a:spcAft>
                <a:spcPts val="600"/>
              </a:spcAft>
              <a:buFont typeface="Wingdings" panose="05000000000000000000" pitchFamily="2" charset="2"/>
              <a:buChar char="Ø"/>
            </a:pPr>
            <a:r>
              <a:rPr lang="en-US" altLang="zh-CN" sz="2000" dirty="0">
                <a:cs typeface="Times New Roman" panose="02020603050405020304" pitchFamily="18" charset="0"/>
              </a:rPr>
              <a:t>Security</a:t>
            </a: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endParaRPr lang="zh-CN" altLang="zh-CN" sz="1600" dirty="0"/>
          </a:p>
          <a:p>
            <a:pPr marL="457200" indent="-457200">
              <a:buFont typeface="+mj-lt"/>
              <a:buAutoNum type="arabicPeriod"/>
            </a:pPr>
            <a:r>
              <a:rPr lang="en-US" altLang="zh-CN" sz="1800" b="0" dirty="0">
                <a:latin typeface="Times New Roman" panose="02020603050405020304" pitchFamily="18" charset="0"/>
                <a:cs typeface="Times New Roman" panose="02020603050405020304" pitchFamily="18" charset="0"/>
              </a:rPr>
              <a:t>https://development.standards.ieee.org/myproject-web/app#viewpar/11414</a:t>
            </a: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12</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Chuanfeng He </a:t>
            </a:r>
            <a:r>
              <a:rPr lang="en-GB" dirty="0"/>
              <a:t>(OPPO)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MAC aspects for AMP generally.</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a:t>
            </a:r>
            <a:r>
              <a:rPr lang="en-SG" altLang="zh-CN" sz="1800" b="1" dirty="0">
                <a:solidFill>
                  <a:srgbClr val="000000"/>
                </a:solidFill>
                <a:latin typeface="+mn-lt"/>
              </a:rPr>
              <a:t>IEEE 802.11-24/</a:t>
            </a:r>
            <a:r>
              <a:rPr lang="en-US" altLang="zh-CN" sz="1800" b="1" dirty="0">
                <a:solidFill>
                  <a:srgbClr val="000000"/>
                </a:solidFill>
                <a:latin typeface="+mn-lt"/>
              </a:rPr>
              <a:t>0872r0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Background</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846948" cy="401648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400" dirty="0">
                <a:cs typeface="Times New Roman" panose="02020603050405020304" pitchFamily="18" charset="0"/>
              </a:rPr>
              <a:t>Project 802.11bp was approved by IEEE SA standards Board on 21 Mar 2024.</a:t>
            </a:r>
          </a:p>
          <a:p>
            <a:pPr marL="342900" lvl="1" indent="-342900" algn="just">
              <a:spcBef>
                <a:spcPts val="0"/>
              </a:spcBef>
              <a:spcAft>
                <a:spcPts val="600"/>
              </a:spcAft>
              <a:buFont typeface="Arial" panose="020B0604020202020204" pitchFamily="34" charset="0"/>
              <a:buChar char="•"/>
            </a:pPr>
            <a:r>
              <a:rPr lang="en-US" altLang="zh-CN" sz="2400" dirty="0">
                <a:cs typeface="Times New Roman" panose="02020603050405020304" pitchFamily="18" charset="0"/>
              </a:rPr>
              <a:t>The TG of 802.11bp will kick off during 2024 July IEEE 802 Plenary Session.</a:t>
            </a:r>
          </a:p>
          <a:p>
            <a:pPr marL="342900" lvl="1" indent="-342900" algn="just">
              <a:spcBef>
                <a:spcPts val="0"/>
              </a:spcBef>
              <a:spcAft>
                <a:spcPts val="600"/>
              </a:spcAft>
              <a:buFont typeface="Arial" panose="020B0604020202020204" pitchFamily="34" charset="0"/>
              <a:buChar char="•"/>
            </a:pPr>
            <a:r>
              <a:rPr lang="en-US" altLang="zh-CN" sz="2400" dirty="0">
                <a:cs typeface="Times New Roman" panose="02020603050405020304" pitchFamily="18" charset="0"/>
              </a:rPr>
              <a:t>The scope of the project is to define modifications to both the IEEE 802.11 Medium Access Control layer (MAC) and Physical Layers (PHY) to enable the operation of an Ambient Power communication (AMP) station (STA) that is powered using energy harvesting.</a:t>
            </a:r>
          </a:p>
          <a:p>
            <a:pPr marL="342900" lvl="1" indent="-342900" algn="just">
              <a:spcBef>
                <a:spcPts val="0"/>
              </a:spcBef>
              <a:spcAft>
                <a:spcPts val="600"/>
              </a:spcAft>
              <a:buFont typeface="Arial" panose="020B0604020202020204" pitchFamily="34" charset="0"/>
              <a:buChar char="•"/>
            </a:pPr>
            <a:endParaRPr lang="en-GB"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a:t>
            </a:r>
            <a:r>
              <a:rPr lang="en-SG" altLang="zh-CN" sz="1800" b="1" dirty="0">
                <a:solidFill>
                  <a:srgbClr val="000000"/>
                </a:solidFill>
                <a:latin typeface="+mn-lt"/>
              </a:rPr>
              <a:t>IEEE 802.11-24/</a:t>
            </a:r>
            <a:r>
              <a:rPr lang="en-US" altLang="zh-CN" sz="1800" b="1" dirty="0">
                <a:solidFill>
                  <a:srgbClr val="000000"/>
                </a:solidFill>
                <a:latin typeface="+mn-lt"/>
              </a:rPr>
              <a:t>0872r0</a:t>
            </a:r>
            <a:r>
              <a:rPr lang="en-SG" altLang="zh-CN" sz="1800" b="1" dirty="0">
                <a:solidFill>
                  <a:srgbClr val="000000"/>
                </a:solidFill>
                <a:latin typeface="+mn-lt"/>
              </a:rPr>
              <a:t> </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200187113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846948" cy="509370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Frame format</a:t>
            </a:r>
          </a:p>
          <a:p>
            <a:pPr marL="800100" lvl="2" indent="-342900" algn="just">
              <a:spcBef>
                <a:spcPts val="0"/>
              </a:spcBef>
              <a:spcAft>
                <a:spcPts val="600"/>
              </a:spcAft>
              <a:buFont typeface="Wingdings" panose="05000000000000000000" pitchFamily="2" charset="2"/>
              <a:buChar char="Ø"/>
            </a:pPr>
            <a:r>
              <a:rPr lang="en-GB" sz="2000" dirty="0">
                <a:cs typeface="Times New Roman" panose="02020603050405020304" pitchFamily="18" charset="0"/>
              </a:rPr>
              <a:t>Legacy frame format includes MAC header, frame body and FCS. For AMP operation, legacy frame format can be reused with some potential optimization, e.g.:</a:t>
            </a:r>
          </a:p>
          <a:p>
            <a:pPr marL="1257300" lvl="3" indent="-342900" algn="just">
              <a:spcBef>
                <a:spcPts val="0"/>
              </a:spcBef>
              <a:spcAft>
                <a:spcPts val="600"/>
              </a:spcAft>
              <a:buFont typeface="Wingdings" panose="05000000000000000000" pitchFamily="2" charset="2"/>
              <a:buChar char="ü"/>
            </a:pPr>
            <a:r>
              <a:rPr lang="en-GB" sz="2000" dirty="0">
                <a:cs typeface="Times New Roman" panose="02020603050405020304" pitchFamily="18" charset="0"/>
              </a:rPr>
              <a:t>Short MAC header, e.g. short identity of AMP STA</a:t>
            </a:r>
          </a:p>
          <a:p>
            <a:pPr marL="1257300" lvl="3" indent="-342900" algn="just">
              <a:spcBef>
                <a:spcPts val="0"/>
              </a:spcBef>
              <a:spcAft>
                <a:spcPts val="600"/>
              </a:spcAft>
              <a:buFont typeface="Wingdings" panose="05000000000000000000" pitchFamily="2" charset="2"/>
              <a:buChar char="ü"/>
            </a:pPr>
            <a:r>
              <a:rPr lang="en-GB" sz="2000" dirty="0">
                <a:cs typeface="Times New Roman" panose="02020603050405020304" pitchFamily="18" charset="0"/>
              </a:rPr>
              <a:t>Short management frame, e.g. Short Beacon </a:t>
            </a:r>
          </a:p>
          <a:p>
            <a:pPr marL="800100" lvl="2" indent="-342900" algn="just">
              <a:spcBef>
                <a:spcPts val="0"/>
              </a:spcBef>
              <a:spcAft>
                <a:spcPts val="600"/>
              </a:spcAft>
              <a:buFont typeface="Wingdings" panose="05000000000000000000" pitchFamily="2" charset="2"/>
              <a:buChar char="Ø"/>
            </a:pPr>
            <a:r>
              <a:rPr lang="en-GB" sz="2000" dirty="0">
                <a:cs typeface="Times New Roman" panose="02020603050405020304" pitchFamily="18" charset="0"/>
              </a:rPr>
              <a:t>New fields and elements are to be studied to support AMP operation, e.g.</a:t>
            </a:r>
          </a:p>
          <a:p>
            <a:pPr marL="1257300" lvl="3" indent="-342900" algn="just">
              <a:spcBef>
                <a:spcPts val="0"/>
              </a:spcBef>
              <a:spcAft>
                <a:spcPts val="600"/>
              </a:spcAft>
              <a:buFont typeface="Wingdings" panose="05000000000000000000" pitchFamily="2" charset="2"/>
              <a:buChar char="ü"/>
            </a:pPr>
            <a:r>
              <a:rPr lang="en-GB" sz="2000" dirty="0">
                <a:cs typeface="Times New Roman" panose="02020603050405020304" pitchFamily="18" charset="0"/>
              </a:rPr>
              <a:t>Capability of uplink transmission, backscatter or active transmission</a:t>
            </a:r>
          </a:p>
          <a:p>
            <a:pPr marL="1257300" lvl="3" indent="-342900" algn="just">
              <a:spcBef>
                <a:spcPts val="0"/>
              </a:spcBef>
              <a:spcAft>
                <a:spcPts val="600"/>
              </a:spcAft>
              <a:buFont typeface="Wingdings" panose="05000000000000000000" pitchFamily="2" charset="2"/>
              <a:buChar char="ü"/>
            </a:pPr>
            <a:r>
              <a:rPr lang="en-GB" sz="2000" dirty="0">
                <a:cs typeface="Times New Roman" panose="02020603050405020304" pitchFamily="18" charset="0"/>
              </a:rPr>
              <a:t>Power management related fields and elements</a:t>
            </a:r>
          </a:p>
          <a:p>
            <a:pPr marL="342900" lvl="1" indent="-342900" algn="just">
              <a:spcBef>
                <a:spcPts val="0"/>
              </a:spcBef>
              <a:spcAft>
                <a:spcPts val="600"/>
              </a:spcAft>
              <a:buFont typeface="Arial" panose="020B0604020202020204" pitchFamily="34" charset="0"/>
              <a:buChar char="•"/>
            </a:pPr>
            <a:endParaRPr lang="en-GB" altLang="zh-CN" sz="2000" b="0" i="0" u="none" strike="noStrike" baseline="0" dirty="0">
              <a:latin typeface="TimesNewRoman"/>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altLang="zh-CN" sz="2000" dirty="0">
              <a:latin typeface="TimesNewRoman"/>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a:t>
            </a:r>
            <a:r>
              <a:rPr lang="en-SG" altLang="zh-CN" sz="1800" b="1" dirty="0">
                <a:solidFill>
                  <a:srgbClr val="000000"/>
                </a:solidFill>
                <a:latin typeface="+mn-lt"/>
              </a:rPr>
              <a:t>802.11-24/</a:t>
            </a:r>
            <a:r>
              <a:rPr lang="en-US" altLang="zh-CN" sz="1800" b="1" dirty="0">
                <a:solidFill>
                  <a:srgbClr val="000000"/>
                </a:solidFill>
                <a:latin typeface="+mn-lt"/>
              </a:rPr>
              <a:t>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73362022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696912" y="1466433"/>
            <a:ext cx="7846948" cy="418576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b="0" i="0" u="none" strike="noStrike" baseline="0" dirty="0">
                <a:latin typeface="TimesNewRoman"/>
              </a:rPr>
              <a:t>Channel access</a:t>
            </a:r>
          </a:p>
          <a:p>
            <a:pPr marL="800100" lvl="2" indent="-342900" algn="just">
              <a:spcBef>
                <a:spcPts val="0"/>
              </a:spcBef>
              <a:spcAft>
                <a:spcPts val="600"/>
              </a:spcAft>
              <a:buFont typeface="Wingdings" panose="05000000000000000000" pitchFamily="2" charset="2"/>
              <a:buChar char="Ø"/>
            </a:pPr>
            <a:r>
              <a:rPr lang="en-US" altLang="zh-CN" sz="2000" dirty="0">
                <a:latin typeface="TimesNewRoman"/>
                <a:cs typeface="Times New Roman" panose="02020603050405020304" pitchFamily="18" charset="0"/>
              </a:rPr>
              <a:t>AMP non-AP STA can not perform legacy </a:t>
            </a:r>
            <a:r>
              <a:rPr lang="en-US" altLang="zh-CN" sz="2000" dirty="0">
                <a:latin typeface="TimesNewRoman"/>
              </a:rPr>
              <a:t>CSMA/CA based </a:t>
            </a:r>
            <a:r>
              <a:rPr lang="en-US" altLang="zh-CN" sz="2000" dirty="0">
                <a:latin typeface="TimesNewRoman"/>
                <a:cs typeface="Times New Roman" panose="02020603050405020304" pitchFamily="18" charset="0"/>
              </a:rPr>
              <a:t>channel access before transmission, since it can not demodulate legacy preamble and MAC header, which are modulated using OFDM.  </a:t>
            </a:r>
          </a:p>
          <a:p>
            <a:pPr marL="800100" lvl="2" indent="-342900" algn="just">
              <a:spcBef>
                <a:spcPts val="0"/>
              </a:spcBef>
              <a:spcAft>
                <a:spcPts val="600"/>
              </a:spcAft>
              <a:buFont typeface="Wingdings" panose="05000000000000000000" pitchFamily="2" charset="2"/>
              <a:buChar char="Ø"/>
            </a:pPr>
            <a:r>
              <a:rPr lang="en-US" altLang="zh-CN" sz="2000" dirty="0">
                <a:latin typeface="TimesNewRoman"/>
              </a:rPr>
              <a:t>TXOP holder, such as AP, can protect the channel and allocate service periods to AMP STAs for UL transmission.</a:t>
            </a:r>
          </a:p>
          <a:p>
            <a:pPr marL="800100" lvl="2" indent="-342900" algn="just">
              <a:spcBef>
                <a:spcPts val="0"/>
              </a:spcBef>
              <a:spcAft>
                <a:spcPts val="600"/>
              </a:spcAft>
              <a:buFont typeface="Wingdings" panose="05000000000000000000" pitchFamily="2" charset="2"/>
              <a:buChar char="Ø"/>
            </a:pPr>
            <a:r>
              <a:rPr lang="en-US" altLang="zh-CN" sz="2000" dirty="0">
                <a:latin typeface="TimesNewRoman"/>
              </a:rPr>
              <a:t>At least AC_BK is defined for AMP communication access category (AC).</a:t>
            </a:r>
          </a:p>
          <a:p>
            <a:pPr marL="457200" lvl="2" algn="just">
              <a:spcBef>
                <a:spcPts val="0"/>
              </a:spcBef>
              <a:spcAft>
                <a:spcPts val="600"/>
              </a:spcAft>
            </a:pPr>
            <a:endParaRPr lang="en-US" altLang="zh-CN" sz="2000" b="0" i="0" u="none" strike="noStrike" baseline="0" dirty="0">
              <a:latin typeface="TimesNewRoman"/>
            </a:endParaRPr>
          </a:p>
          <a:p>
            <a:pPr marL="1257300" lvl="3" indent="-342900" algn="just">
              <a:spcBef>
                <a:spcPts val="0"/>
              </a:spcBef>
              <a:spcAft>
                <a:spcPts val="600"/>
              </a:spcAft>
              <a:buFont typeface="Arial" panose="020B0604020202020204" pitchFamily="34" charset="0"/>
              <a:buChar char="•"/>
            </a:pPr>
            <a:endParaRPr lang="en-GB" altLang="zh-CN" sz="18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US" altLang="zh-CN" sz="1800" b="0" i="0" u="none" strike="noStrike" baseline="0" dirty="0">
              <a:latin typeface="TimesNewRoman"/>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a:t>
            </a:r>
            <a:r>
              <a:rPr lang="en-SG" altLang="zh-CN" sz="1800" b="1" dirty="0">
                <a:solidFill>
                  <a:srgbClr val="000000"/>
                </a:solidFill>
                <a:latin typeface="+mn-lt"/>
              </a:rPr>
              <a:t>802.11-24/</a:t>
            </a:r>
            <a:r>
              <a:rPr lang="en-US" altLang="zh-CN" sz="1800" b="1" dirty="0">
                <a:solidFill>
                  <a:srgbClr val="000000"/>
                </a:solidFill>
                <a:latin typeface="+mn-lt"/>
              </a:rPr>
              <a:t>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267304217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687452" y="1410087"/>
            <a:ext cx="7846948" cy="432426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Synchronization</a:t>
            </a:r>
          </a:p>
          <a:p>
            <a:pPr marL="1057275" lvl="2" indent="-342900" algn="just" defTabSz="449580">
              <a:spcAft>
                <a:spcPts val="600"/>
              </a:spcAft>
              <a:buClr>
                <a:srgbClr val="000000"/>
              </a:buClr>
              <a:buSzPct val="100000"/>
              <a:buFont typeface="Wingdings" panose="05000000000000000000" pitchFamily="2" charset="2"/>
              <a:buChar char="Ø"/>
            </a:pPr>
            <a:r>
              <a:rPr lang="en-GB" altLang="zh-CN" sz="2000" kern="0" dirty="0">
                <a:solidFill>
                  <a:srgbClr val="000000"/>
                </a:solidFill>
                <a:ea typeface="OPPOSans M" panose="00020600040101010101" pitchFamily="18" charset="-122"/>
              </a:rPr>
              <a:t>Short timestamp for less power consumption of AMP STA</a:t>
            </a:r>
          </a:p>
          <a:p>
            <a:pPr marL="1514475" lvl="3" indent="-342900" algn="just" defTabSz="449580">
              <a:spcAft>
                <a:spcPts val="600"/>
              </a:spcAft>
              <a:buClr>
                <a:srgbClr val="000000"/>
              </a:buClr>
              <a:buSzPct val="100000"/>
              <a:buFont typeface="Wingdings" panose="05000000000000000000" pitchFamily="2" charset="2"/>
              <a:buChar char="ü"/>
            </a:pPr>
            <a:r>
              <a:rPr lang="en-GB" altLang="zh-CN" sz="2000" kern="0" dirty="0">
                <a:solidFill>
                  <a:srgbClr val="000000"/>
                </a:solidFill>
                <a:ea typeface="OPPOSans M" panose="00020600040101010101" pitchFamily="18" charset="-122"/>
              </a:rPr>
              <a:t>64bits-&gt;32bits(S1G)-&gt;?bits(AMP)</a:t>
            </a:r>
          </a:p>
          <a:p>
            <a:pPr marL="1057275" lvl="2" indent="-342900" algn="just" defTabSz="449580">
              <a:spcAft>
                <a:spcPts val="600"/>
              </a:spcAft>
              <a:buClr>
                <a:srgbClr val="000000"/>
              </a:buClr>
              <a:buSzPct val="100000"/>
              <a:buFont typeface="Wingdings" panose="05000000000000000000" pitchFamily="2" charset="2"/>
              <a:buChar char="Ø"/>
            </a:pPr>
            <a:r>
              <a:rPr lang="en-GB" altLang="zh-CN" sz="2000" kern="0" dirty="0">
                <a:solidFill>
                  <a:srgbClr val="000000"/>
                </a:solidFill>
                <a:ea typeface="OPPOSans M" panose="00020600040101010101" pitchFamily="18" charset="-122"/>
              </a:rPr>
              <a:t>The time span of TSF timer for AMP STA</a:t>
            </a:r>
          </a:p>
          <a:p>
            <a:pPr marL="1514475" lvl="3" indent="-342900" algn="just" defTabSz="449580">
              <a:spcAft>
                <a:spcPts val="600"/>
              </a:spcAft>
              <a:buClr>
                <a:srgbClr val="000000"/>
              </a:buClr>
              <a:buSzPct val="100000"/>
              <a:buFont typeface="Wingdings" panose="05000000000000000000" pitchFamily="2" charset="2"/>
              <a:buChar char="ü"/>
            </a:pPr>
            <a:r>
              <a:rPr lang="en-GB" altLang="zh-CN" sz="2000" kern="0" dirty="0">
                <a:solidFill>
                  <a:srgbClr val="000000"/>
                </a:solidFill>
                <a:ea typeface="OPPOSans M" panose="00020600040101010101" pitchFamily="18" charset="-122"/>
              </a:rPr>
              <a:t>Considering the working time is limited by power storage, TSF timer may only need to cover working time after each wake up.  </a:t>
            </a:r>
          </a:p>
          <a:p>
            <a:pPr marL="1057275" lvl="2" indent="-342900" algn="just" defTabSz="449580">
              <a:spcAft>
                <a:spcPts val="600"/>
              </a:spcAft>
              <a:buClr>
                <a:srgbClr val="000000"/>
              </a:buClr>
              <a:buSzPct val="100000"/>
              <a:buFont typeface="Wingdings" panose="05000000000000000000" pitchFamily="2" charset="2"/>
              <a:buChar char="Ø"/>
            </a:pPr>
            <a:r>
              <a:rPr lang="en-GB" altLang="zh-CN" sz="2000" kern="0" dirty="0">
                <a:solidFill>
                  <a:srgbClr val="000000"/>
                </a:solidFill>
                <a:ea typeface="OPPOSans M" panose="00020600040101010101" pitchFamily="18" charset="-122"/>
              </a:rPr>
              <a:t>Periodical or triggered timestamp </a:t>
            </a:r>
            <a:r>
              <a:rPr lang="en-US" altLang="zh-CN" sz="2000" dirty="0"/>
              <a:t>acquisition</a:t>
            </a:r>
            <a:endParaRPr lang="en-GB" altLang="zh-CN" sz="2000" kern="0" dirty="0">
              <a:solidFill>
                <a:srgbClr val="000000"/>
              </a:solidFill>
              <a:ea typeface="OPPOSans M" panose="00020600040101010101" pitchFamily="18" charset="-122"/>
            </a:endParaRPr>
          </a:p>
          <a:p>
            <a:pPr marL="1514475" lvl="3" indent="-342900" algn="just" defTabSz="449580">
              <a:spcAft>
                <a:spcPts val="600"/>
              </a:spcAft>
              <a:buClr>
                <a:srgbClr val="000000"/>
              </a:buClr>
              <a:buSzPct val="100000"/>
              <a:buFont typeface="Wingdings" panose="05000000000000000000" pitchFamily="2" charset="2"/>
              <a:buChar char="ü"/>
            </a:pPr>
            <a:r>
              <a:rPr lang="en-GB" altLang="zh-CN" sz="2000" kern="0" dirty="0">
                <a:solidFill>
                  <a:srgbClr val="000000"/>
                </a:solidFill>
                <a:ea typeface="OPPOSans M" panose="00020600040101010101" pitchFamily="18" charset="-122"/>
              </a:rPr>
              <a:t>Power efficient timestamp </a:t>
            </a:r>
            <a:r>
              <a:rPr lang="en-US" altLang="zh-CN" sz="2000" dirty="0"/>
              <a:t>acquisition is needed. Maintenance of TSF timer by periodical </a:t>
            </a:r>
            <a:r>
              <a:rPr lang="en-GB" altLang="zh-CN" sz="2000" kern="0" dirty="0">
                <a:solidFill>
                  <a:srgbClr val="000000"/>
                </a:solidFill>
                <a:ea typeface="OPPOSans M" panose="00020600040101010101" pitchFamily="18" charset="-122"/>
              </a:rPr>
              <a:t>timestamp </a:t>
            </a:r>
            <a:r>
              <a:rPr lang="en-US" altLang="zh-CN" sz="2000" dirty="0"/>
              <a:t>acquisition has a little bit more power consumption. </a:t>
            </a:r>
            <a:endParaRPr lang="en-GB"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zh-CN" altLang="en-US" sz="2000" dirty="0">
              <a:cs typeface="Times New Roman" panose="02020603050405020304" pitchFamily="18" charset="0"/>
              <a:sym typeface="OPPOSans B"/>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5398497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712292" y="1295400"/>
            <a:ext cx="7846948" cy="532453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dirty="0"/>
              <a:t>Authentication and association</a:t>
            </a:r>
          </a:p>
          <a:p>
            <a:pPr marL="800100" lvl="2" indent="-342900" algn="just">
              <a:spcBef>
                <a:spcPts val="0"/>
              </a:spcBef>
              <a:spcAft>
                <a:spcPts val="600"/>
              </a:spcAft>
              <a:buFont typeface="Wingdings" panose="05000000000000000000" pitchFamily="2" charset="2"/>
              <a:buChar char="Ø"/>
            </a:pPr>
            <a:r>
              <a:rPr lang="en-US" altLang="zh-CN" sz="2000" dirty="0">
                <a:sym typeface="OPPOSans B"/>
              </a:rPr>
              <a:t>Without </a:t>
            </a:r>
            <a:r>
              <a:rPr lang="en-US" altLang="zh-CN" sz="2000" dirty="0"/>
              <a:t>authentication and association</a:t>
            </a:r>
          </a:p>
          <a:p>
            <a:pPr marL="1257300" lvl="3" indent="-342900" algn="just">
              <a:spcBef>
                <a:spcPts val="0"/>
              </a:spcBef>
              <a:spcAft>
                <a:spcPts val="600"/>
              </a:spcAft>
              <a:buFont typeface="Wingdings" panose="05000000000000000000" pitchFamily="2" charset="2"/>
              <a:buChar char="ü"/>
            </a:pPr>
            <a:r>
              <a:rPr lang="en-US" altLang="zh-CN" sz="2000" dirty="0">
                <a:sym typeface="OPPOSans B"/>
              </a:rPr>
              <a:t>For inventory use case, f</a:t>
            </a:r>
            <a:r>
              <a:rPr lang="en-US" altLang="zh-CN" sz="2000" dirty="0"/>
              <a:t>ast label identification of the items is required. AMP STA may have no sufficient power and time to perform authentication and association. </a:t>
            </a:r>
          </a:p>
          <a:p>
            <a:pPr marL="1257300" lvl="3" indent="-342900" algn="just">
              <a:spcBef>
                <a:spcPts val="0"/>
              </a:spcBef>
              <a:spcAft>
                <a:spcPts val="600"/>
              </a:spcAft>
              <a:buFont typeface="Wingdings" panose="05000000000000000000" pitchFamily="2" charset="2"/>
              <a:buChar char="ü"/>
            </a:pPr>
            <a:r>
              <a:rPr lang="en-US" altLang="zh-CN" sz="2000" dirty="0"/>
              <a:t>AMP STA can deliver instant UL traffic without being associated with a BSS. </a:t>
            </a:r>
          </a:p>
          <a:p>
            <a:pPr marL="800100" lvl="2" indent="-342900" algn="just">
              <a:spcBef>
                <a:spcPts val="0"/>
              </a:spcBef>
              <a:spcAft>
                <a:spcPts val="600"/>
              </a:spcAft>
              <a:buFont typeface="Wingdings" panose="05000000000000000000" pitchFamily="2" charset="2"/>
              <a:buChar char="Ø"/>
            </a:pPr>
            <a:r>
              <a:rPr lang="en-US" altLang="zh-CN" sz="2000" dirty="0">
                <a:sym typeface="OPPOSans B"/>
              </a:rPr>
              <a:t>With </a:t>
            </a:r>
            <a:r>
              <a:rPr lang="en-US" altLang="zh-CN" sz="2000" dirty="0"/>
              <a:t>authentication and association</a:t>
            </a:r>
          </a:p>
          <a:p>
            <a:pPr marL="1257300" lvl="3" indent="-342900" algn="just">
              <a:spcBef>
                <a:spcPts val="0"/>
              </a:spcBef>
              <a:spcAft>
                <a:spcPts val="600"/>
              </a:spcAft>
              <a:buFont typeface="Wingdings" panose="05000000000000000000" pitchFamily="2" charset="2"/>
              <a:buChar char="ü"/>
            </a:pPr>
            <a:r>
              <a:rPr lang="en-US" altLang="zh-CN" sz="2000" dirty="0">
                <a:sym typeface="OPPOSans B"/>
              </a:rPr>
              <a:t>For e</a:t>
            </a:r>
            <a:r>
              <a:rPr lang="en-US" altLang="zh-CN" sz="2000" dirty="0"/>
              <a:t>nvironmental monitoring </a:t>
            </a:r>
            <a:r>
              <a:rPr lang="en-US" altLang="zh-CN" sz="2000" dirty="0">
                <a:sym typeface="OPPOSans B"/>
              </a:rPr>
              <a:t>use case, the data of a sensor may be reported frequently. </a:t>
            </a:r>
          </a:p>
          <a:p>
            <a:pPr marL="1257300" lvl="3" indent="-342900" algn="just">
              <a:spcBef>
                <a:spcPts val="0"/>
              </a:spcBef>
              <a:spcAft>
                <a:spcPts val="600"/>
              </a:spcAft>
              <a:buFont typeface="Wingdings" panose="05000000000000000000" pitchFamily="2" charset="2"/>
              <a:buChar char="ü"/>
            </a:pPr>
            <a:r>
              <a:rPr lang="en-US" altLang="zh-CN" sz="2000" dirty="0">
                <a:sym typeface="OPPOSans B"/>
              </a:rPr>
              <a:t>AMP STA can associate with a BSS by </a:t>
            </a:r>
            <a:r>
              <a:rPr lang="en-US" altLang="zh-CN" sz="2000" dirty="0"/>
              <a:t>authentication and association, and deliver </a:t>
            </a:r>
            <a:r>
              <a:rPr lang="en-US" altLang="zh-CN" sz="2000" dirty="0">
                <a:sym typeface="OPPOSans B"/>
              </a:rPr>
              <a:t>frequent </a:t>
            </a:r>
            <a:r>
              <a:rPr lang="en-US" altLang="zh-CN" sz="2000" dirty="0"/>
              <a:t>UL traffic.</a:t>
            </a:r>
          </a:p>
          <a:p>
            <a:pPr marL="342900" lvl="1" indent="-342900" algn="just">
              <a:spcBef>
                <a:spcPts val="0"/>
              </a:spcBef>
              <a:spcAft>
                <a:spcPts val="600"/>
              </a:spcAft>
              <a:buFont typeface="Arial" panose="020B0604020202020204" pitchFamily="34" charset="0"/>
              <a:buChar char="•"/>
            </a:pPr>
            <a:r>
              <a:rPr lang="en-US" altLang="zh-CN" sz="2000" dirty="0"/>
              <a:t>The requirement of authentication and association can be use case specific.</a:t>
            </a:r>
          </a:p>
          <a:p>
            <a:pPr lvl="1" indent="-457200" algn="just">
              <a:spcBef>
                <a:spcPts val="0"/>
              </a:spcBef>
              <a:spcAft>
                <a:spcPts val="600"/>
              </a:spcAft>
              <a:buFont typeface="Arial" panose="020B0604020202020204" pitchFamily="34" charset="0"/>
              <a:buChar char="•"/>
            </a:pPr>
            <a:endParaRPr lang="zh-CN" altLang="en-US" sz="2000" dirty="0">
              <a:sym typeface="OPPOSans B"/>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58892432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846948" cy="293926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altLang="zh-CN" sz="2000" kern="0" dirty="0">
                <a:solidFill>
                  <a:srgbClr val="000000"/>
                </a:solidFill>
                <a:ea typeface="OPPOSans M" panose="00020600040101010101" pitchFamily="18" charset="-122"/>
              </a:rPr>
              <a:t>Legacy scanning to </a:t>
            </a:r>
            <a:r>
              <a:rPr lang="en-US" altLang="zh-CN" sz="2000" kern="0" dirty="0">
                <a:solidFill>
                  <a:srgbClr val="000000"/>
                </a:solidFill>
                <a:ea typeface="OPPOSans M" panose="00020600040101010101" pitchFamily="18" charset="-122"/>
              </a:rPr>
              <a:t>discover a BSS</a:t>
            </a:r>
            <a:endParaRPr lang="en-GB"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Wingdings" panose="05000000000000000000" pitchFamily="2" charset="2"/>
              <a:buChar char="Ø"/>
            </a:pPr>
            <a:r>
              <a:rPr lang="en-GB" altLang="zh-CN" sz="2000" kern="0" dirty="0">
                <a:solidFill>
                  <a:srgbClr val="000000"/>
                </a:solidFill>
                <a:ea typeface="OPPOSans M" panose="00020600040101010101" pitchFamily="18" charset="-122"/>
              </a:rPr>
              <a:t>Passive scanning: AMP beacon, discovery frame</a:t>
            </a:r>
          </a:p>
          <a:p>
            <a:pPr marL="800100" lvl="2" indent="-342900" algn="just">
              <a:spcBef>
                <a:spcPts val="0"/>
              </a:spcBef>
              <a:spcAft>
                <a:spcPts val="600"/>
              </a:spcAft>
              <a:buFont typeface="Wingdings" panose="05000000000000000000" pitchFamily="2" charset="2"/>
              <a:buChar char="Ø"/>
            </a:pPr>
            <a:r>
              <a:rPr lang="en-GB" altLang="zh-CN" sz="2000" kern="0" dirty="0">
                <a:solidFill>
                  <a:srgbClr val="000000"/>
                </a:solidFill>
                <a:ea typeface="OPPOSans M" panose="00020600040101010101" pitchFamily="18" charset="-122"/>
              </a:rPr>
              <a:t>Active scanning: Probe request/response</a:t>
            </a:r>
          </a:p>
          <a:p>
            <a:pPr marL="342900" lvl="1" indent="-342900" algn="just">
              <a:spcBef>
                <a:spcPts val="0"/>
              </a:spcBef>
              <a:spcAft>
                <a:spcPts val="600"/>
              </a:spcAft>
              <a:buFont typeface="Arial" panose="020B0604020202020204" pitchFamily="34" charset="0"/>
              <a:buChar char="•"/>
            </a:pPr>
            <a:r>
              <a:rPr lang="en-GB" altLang="zh-CN" sz="2000" kern="0" dirty="0">
                <a:solidFill>
                  <a:srgbClr val="000000"/>
                </a:solidFill>
                <a:ea typeface="OPPOSans M" panose="00020600040101010101" pitchFamily="18" charset="-122"/>
              </a:rPr>
              <a:t>Power efficient scanning is needed for AMP STA, such as</a:t>
            </a:r>
          </a:p>
          <a:p>
            <a:pPr marL="800100" lvl="2" indent="-342900" algn="just">
              <a:spcBef>
                <a:spcPts val="0"/>
              </a:spcBef>
              <a:spcAft>
                <a:spcPts val="600"/>
              </a:spcAft>
              <a:buFont typeface="Wingdings" panose="05000000000000000000" pitchFamily="2" charset="2"/>
              <a:buChar char="Ø"/>
            </a:pPr>
            <a:r>
              <a:rPr lang="en-GB" altLang="zh-CN" sz="2000" kern="0" dirty="0">
                <a:solidFill>
                  <a:srgbClr val="000000"/>
                </a:solidFill>
                <a:ea typeface="OPPOSans M" panose="00020600040101010101" pitchFamily="18" charset="-122"/>
              </a:rPr>
              <a:t>Use case specific scanning, e.g. passive scanning on pre-determined channels.</a:t>
            </a:r>
          </a:p>
          <a:p>
            <a:pPr marL="800100" lvl="2" indent="-342900" algn="just">
              <a:spcBef>
                <a:spcPts val="0"/>
              </a:spcBef>
              <a:spcAft>
                <a:spcPts val="600"/>
              </a:spcAft>
              <a:buFont typeface="Wingdings" panose="05000000000000000000" pitchFamily="2" charset="2"/>
              <a:buChar char="Ø"/>
            </a:pPr>
            <a:r>
              <a:rPr lang="en-GB" altLang="zh-CN" sz="2000" kern="0" dirty="0">
                <a:solidFill>
                  <a:srgbClr val="000000"/>
                </a:solidFill>
                <a:ea typeface="OPPOSans M" panose="00020600040101010101" pitchFamily="18" charset="-122"/>
              </a:rPr>
              <a:t>Passive scanning assisted by discovery frame on pre-determined channels.</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218483207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Potential MAC aspects for AMP</a:t>
            </a:r>
            <a:endParaRPr lang="zh-CN" altLang="en-US" sz="2700" b="1" dirty="0">
              <a:solidFill>
                <a:schemeClr val="tx2"/>
              </a:solidFill>
              <a:latin typeface="+mj-lt"/>
              <a:ea typeface="+mj-ea"/>
              <a:cs typeface="+mj-cs"/>
            </a:endParaRPr>
          </a:p>
        </p:txBody>
      </p:sp>
      <p:sp>
        <p:nvSpPr>
          <p:cNvPr id="18" name="文本框 17"/>
          <p:cNvSpPr txBox="1"/>
          <p:nvPr/>
        </p:nvSpPr>
        <p:spPr>
          <a:xfrm>
            <a:off x="696912" y="1282312"/>
            <a:ext cx="7846948" cy="470898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altLang="zh-CN" sz="2000" kern="0" dirty="0">
                <a:solidFill>
                  <a:srgbClr val="000000"/>
                </a:solidFill>
                <a:ea typeface="OPPOSans M" panose="00020600040101010101" pitchFamily="18" charset="-122"/>
              </a:rPr>
              <a:t>Power management</a:t>
            </a:r>
          </a:p>
          <a:p>
            <a:pPr marL="800100" lvl="2" indent="-342900" algn="just" defTabSz="449580">
              <a:spcBef>
                <a:spcPts val="0"/>
              </a:spcBef>
              <a:spcAft>
                <a:spcPts val="600"/>
              </a:spcAft>
              <a:buClr>
                <a:srgbClr val="000000"/>
              </a:buClr>
              <a:buSzPct val="100000"/>
              <a:buFont typeface="Wingdings" panose="05000000000000000000" pitchFamily="2" charset="2"/>
              <a:buChar char="Ø"/>
            </a:pPr>
            <a:r>
              <a:rPr lang="en-GB" altLang="zh-CN" sz="2000" kern="0" dirty="0">
                <a:solidFill>
                  <a:srgbClr val="000000"/>
                </a:solidFill>
                <a:ea typeface="OPPOSans M" panose="00020600040101010101" pitchFamily="18" charset="-122"/>
              </a:rPr>
              <a:t>Several power management modes have been developed in 802.11, e.g. </a:t>
            </a:r>
          </a:p>
          <a:p>
            <a:pPr marL="1257300" lvl="3" indent="-342900" algn="just" defTabSz="449580">
              <a:spcBef>
                <a:spcPts val="0"/>
              </a:spcBef>
              <a:spcAft>
                <a:spcPts val="600"/>
              </a:spcAft>
              <a:buClr>
                <a:srgbClr val="000000"/>
              </a:buClr>
              <a:buSzPct val="100000"/>
              <a:buFont typeface="Wingdings" panose="05000000000000000000" pitchFamily="2" charset="2"/>
              <a:buChar char="ü"/>
            </a:pPr>
            <a:r>
              <a:rPr lang="en-US" altLang="zh-CN" sz="2000" kern="0" dirty="0">
                <a:solidFill>
                  <a:srgbClr val="000000"/>
                </a:solidFill>
                <a:ea typeface="OPPOSans M" panose="00020600040101010101" pitchFamily="18" charset="-122"/>
              </a:rPr>
              <a:t>PS-poll</a:t>
            </a:r>
          </a:p>
          <a:p>
            <a:pPr marL="1714500" lvl="4" indent="-342900" algn="just" defTabSz="449580">
              <a:spcBef>
                <a:spcPts val="0"/>
              </a:spcBef>
              <a:spcAft>
                <a:spcPts val="600"/>
              </a:spcAft>
              <a:buClr>
                <a:srgbClr val="000000"/>
              </a:buClr>
              <a:buSzPct val="100000"/>
              <a:buFont typeface="Arial" panose="020B0604020202020204" pitchFamily="34" charset="0"/>
              <a:buChar char="•"/>
            </a:pPr>
            <a:r>
              <a:rPr lang="en-US" altLang="zh-CN" sz="2000" kern="0" dirty="0">
                <a:solidFill>
                  <a:srgbClr val="000000"/>
                </a:solidFill>
                <a:ea typeface="OPPOSans M" panose="00020600040101010101" pitchFamily="18" charset="-122"/>
              </a:rPr>
              <a:t>Page slicing(802.11ah)</a:t>
            </a:r>
          </a:p>
          <a:p>
            <a:pPr marL="1257300" lvl="3" indent="-342900" algn="just" defTabSz="449580">
              <a:spcBef>
                <a:spcPts val="0"/>
              </a:spcBef>
              <a:spcAft>
                <a:spcPts val="600"/>
              </a:spcAft>
              <a:buClr>
                <a:srgbClr val="000000"/>
              </a:buClr>
              <a:buSzPct val="100000"/>
              <a:buFont typeface="Wingdings" panose="05000000000000000000" pitchFamily="2" charset="2"/>
              <a:buChar char="ü"/>
            </a:pPr>
            <a:r>
              <a:rPr lang="en-US" altLang="zh-CN" sz="2000" kern="0" dirty="0">
                <a:solidFill>
                  <a:srgbClr val="000000"/>
                </a:solidFill>
                <a:ea typeface="OPPOSans M" panose="00020600040101010101" pitchFamily="18" charset="-122"/>
              </a:rPr>
              <a:t>TWT(802.11ah,ax)</a:t>
            </a:r>
          </a:p>
          <a:p>
            <a:pPr marL="1714500" lvl="4" indent="-342900" algn="just" defTabSz="449580">
              <a:spcBef>
                <a:spcPts val="0"/>
              </a:spcBef>
              <a:spcAft>
                <a:spcPts val="600"/>
              </a:spcAft>
              <a:buClr>
                <a:srgbClr val="000000"/>
              </a:buClr>
              <a:buSzPct val="100000"/>
              <a:buFont typeface="Arial" panose="020B0604020202020204" pitchFamily="34" charset="0"/>
              <a:buChar char="•"/>
            </a:pPr>
            <a:r>
              <a:rPr lang="en-US" altLang="zh-CN" sz="2000" kern="0" dirty="0">
                <a:solidFill>
                  <a:srgbClr val="000000"/>
                </a:solidFill>
                <a:ea typeface="OPPOSans M" panose="00020600040101010101" pitchFamily="18" charset="-122"/>
              </a:rPr>
              <a:t>NDP paging</a:t>
            </a:r>
          </a:p>
          <a:p>
            <a:pPr marL="1257300" lvl="3" indent="-342900" algn="just" defTabSz="449580">
              <a:spcBef>
                <a:spcPts val="0"/>
              </a:spcBef>
              <a:spcAft>
                <a:spcPts val="600"/>
              </a:spcAft>
              <a:buClr>
                <a:srgbClr val="000000"/>
              </a:buClr>
              <a:buSzPct val="100000"/>
              <a:buFont typeface="Wingdings" panose="05000000000000000000" pitchFamily="2" charset="2"/>
              <a:buChar char="ü"/>
            </a:pPr>
            <a:r>
              <a:rPr lang="en-US" altLang="zh-CN" sz="2000" kern="0" dirty="0">
                <a:solidFill>
                  <a:srgbClr val="000000"/>
                </a:solidFill>
                <a:ea typeface="OPPOSans M" panose="00020600040101010101" pitchFamily="18" charset="-122"/>
              </a:rPr>
              <a:t>APSD(802.11e)</a:t>
            </a:r>
          </a:p>
          <a:p>
            <a:pPr marL="1257300" lvl="3" indent="-342900" algn="just" defTabSz="449580">
              <a:spcBef>
                <a:spcPts val="0"/>
              </a:spcBef>
              <a:spcAft>
                <a:spcPts val="600"/>
              </a:spcAft>
              <a:buClr>
                <a:srgbClr val="000000"/>
              </a:buClr>
              <a:buSzPct val="100000"/>
              <a:buFont typeface="Wingdings" panose="05000000000000000000" pitchFamily="2" charset="2"/>
              <a:buChar char="ü"/>
            </a:pPr>
            <a:r>
              <a:rPr lang="en-US" altLang="zh-CN" sz="2000" kern="0" dirty="0">
                <a:solidFill>
                  <a:srgbClr val="000000"/>
                </a:solidFill>
                <a:ea typeface="OPPOSans M" panose="00020600040101010101" pitchFamily="18" charset="-122"/>
              </a:rPr>
              <a:t>PSMP(802.11n)</a:t>
            </a:r>
          </a:p>
          <a:p>
            <a:pPr marL="800100" lvl="2" indent="-342900" algn="just">
              <a:spcBef>
                <a:spcPts val="0"/>
              </a:spcBef>
              <a:spcAft>
                <a:spcPts val="600"/>
              </a:spcAft>
              <a:buFont typeface="Wingdings" panose="05000000000000000000" pitchFamily="2" charset="2"/>
              <a:buChar char="Ø"/>
            </a:pPr>
            <a:r>
              <a:rPr lang="en-US" altLang="zh-CN" sz="2000" dirty="0"/>
              <a:t>Power management is important for AMP STA to use limited power storage to guarantee UL traffic from AMP STA . Efficient power management mode is needed for AMP operation, if legacy ones do not work well for AMP communication.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802.11-24/0872r0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8940748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3334</TotalTime>
  <Words>960</Words>
  <Application>Microsoft Office PowerPoint</Application>
  <PresentationFormat>全屏显示(4:3)</PresentationFormat>
  <Paragraphs>156</Paragraphs>
  <Slides>12</Slides>
  <Notes>12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TimesNewRoman</vt:lpstr>
      <vt:lpstr>Arial</vt:lpstr>
      <vt:lpstr>Calibri</vt:lpstr>
      <vt:lpstr>Times New Roman</vt:lpstr>
      <vt:lpstr>Wingdings</vt:lpstr>
      <vt:lpstr>ACcord Submission Template</vt:lpstr>
      <vt:lpstr>MAC aspects for AMP</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贺传峰(Chuanfeng HE)</cp:lastModifiedBy>
  <cp:revision>1977</cp:revision>
  <cp:lastPrinted>1998-02-10T13:28:00Z</cp:lastPrinted>
  <dcterms:created xsi:type="dcterms:W3CDTF">2009-12-02T19:05:00Z</dcterms:created>
  <dcterms:modified xsi:type="dcterms:W3CDTF">2024-05-11T02:08:36Z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