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2" r:id="rId3"/>
    <p:sldId id="290" r:id="rId4"/>
    <p:sldId id="329" r:id="rId5"/>
    <p:sldId id="330" r:id="rId6"/>
    <p:sldId id="333" r:id="rId7"/>
    <p:sldId id="334" r:id="rId8"/>
    <p:sldId id="335" r:id="rId9"/>
    <p:sldId id="336" r:id="rId10"/>
    <p:sldId id="328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8D9C666-8142-42C1-9EDA-3B312161E1AB}">
          <p14:sldIdLst>
            <p14:sldId id="256"/>
            <p14:sldId id="332"/>
            <p14:sldId id="290"/>
            <p14:sldId id="329"/>
            <p14:sldId id="330"/>
            <p14:sldId id="333"/>
            <p14:sldId id="334"/>
            <p14:sldId id="335"/>
            <p14:sldId id="336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82" autoAdjust="0"/>
    <p:restoredTop sz="94453" autoAdjust="0"/>
  </p:normalViewPr>
  <p:slideViewPr>
    <p:cSldViewPr>
      <p:cViewPr varScale="1">
        <p:scale>
          <a:sx n="57" d="100"/>
          <a:sy n="57" d="100"/>
        </p:scale>
        <p:origin x="368" y="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802.11-23/0003r38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56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2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4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150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45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6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543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https://unit42.paloaltonetworks.com/iot-threat-report-2020/ 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802.11-23/0003r38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39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38199"/>
          </a:xfrm>
        </p:spPr>
        <p:txBody>
          <a:bodyPr/>
          <a:lstStyle>
            <a:lvl1pPr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572000"/>
          </a:xfrm>
        </p:spPr>
        <p:txBody>
          <a:bodyPr/>
          <a:lstStyle>
            <a:lvl1pPr marL="252000" indent="-288000">
              <a:buFont typeface="Wingdings" panose="05000000000000000000" pitchFamily="2" charset="2"/>
              <a:buChar char="§"/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6000" indent="-2880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64000" indent="-288000"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7350" indent="-285750">
              <a:buFont typeface="Wingdings" panose="05000000000000000000" pitchFamily="2" charset="2"/>
              <a:buChar char="§"/>
              <a:defRPr/>
            </a:lvl4pPr>
            <a:lvl5pPr marL="2114550" indent="-28575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lang="en-US" sz="1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0871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159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/>
              <a:t>AMP Device-Initiated Secure Transaction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69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2024-5-10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553464"/>
              </p:ext>
            </p:extLst>
          </p:nvPr>
        </p:nvGraphicFramePr>
        <p:xfrm>
          <a:off x="927100" y="3395663"/>
          <a:ext cx="9953625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080018" imgH="2109441" progId="Word.Document.8">
                  <p:embed/>
                </p:oleObj>
              </mc:Choice>
              <mc:Fallback>
                <p:oleObj name="Document" r:id="rId3" imgW="8080018" imgH="210944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3395663"/>
                        <a:ext cx="9953625" cy="2600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89571" y="301783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DBE0923-EDF1-45FA-891B-45E6C163CAE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52600"/>
            <a:ext cx="10460567" cy="3581400"/>
          </a:xfrm>
        </p:spPr>
        <p:txBody>
          <a:bodyPr/>
          <a:lstStyle/>
          <a:p>
            <a:r>
              <a:rPr lang="en-US" dirty="0"/>
              <a:t>Four AMP-initiated secure transaction methods are presented for the combination of these conditions: (1) whether a server is used to dynamically manage a reading device’s right to access an AMP device; and (2) whether an AMP device has sufficient power to send the first message containing more information (thus reducing the number of frame exchanges).</a:t>
            </a:r>
          </a:p>
          <a:p>
            <a:endParaRPr lang="en-US" dirty="0"/>
          </a:p>
          <a:p>
            <a:r>
              <a:rPr lang="en-US" dirty="0"/>
              <a:t>These AMP-initiated secure transaction methods are necessary complement for reading device-initiated secure transaction methods. Now we have a complete set of compact transaction-based secure AMP device communication methods.</a:t>
            </a:r>
          </a:p>
          <a:p>
            <a:endParaRPr lang="en-US" dirty="0"/>
          </a:p>
          <a:p>
            <a:r>
              <a:rPr lang="en-US" dirty="0"/>
              <a:t>All these compact transaction-based secure AMP device communications methods can co-exist with existing layered networking model over current Wi-Fi MAC.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23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16" y="685801"/>
            <a:ext cx="10627784" cy="838199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133600"/>
            <a:ext cx="10515599" cy="4267200"/>
          </a:xfrm>
        </p:spPr>
        <p:txBody>
          <a:bodyPr/>
          <a:lstStyle/>
          <a:p>
            <a:r>
              <a:rPr lang="en-US" dirty="0"/>
              <a:t>The basic secure transaction model (11-24/0178r0) and server-managed secure transaction model (11-24/0526r0) for AMP devices are briefly reviewed.</a:t>
            </a:r>
          </a:p>
          <a:p>
            <a:endParaRPr lang="en-US" sz="800" dirty="0"/>
          </a:p>
          <a:p>
            <a:pPr marL="288000"/>
            <a:r>
              <a:rPr lang="en-US" dirty="0"/>
              <a:t>In above models, the transaction is initiated by a reading device with normal power, and the AMP device is in a responding role.</a:t>
            </a:r>
            <a:endParaRPr lang="en-US" sz="1000" dirty="0"/>
          </a:p>
          <a:p>
            <a:pPr marL="0" indent="0">
              <a:buNone/>
            </a:pPr>
            <a:endParaRPr lang="en-US" sz="900" dirty="0"/>
          </a:p>
          <a:p>
            <a:pPr marL="288000"/>
            <a:r>
              <a:rPr lang="en-US" dirty="0"/>
              <a:t>AMP device-initiated secure transaction models (with and without server) are proposed.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735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16" y="685801"/>
            <a:ext cx="10627784" cy="838199"/>
          </a:xfrm>
        </p:spPr>
        <p:txBody>
          <a:bodyPr/>
          <a:lstStyle/>
          <a:p>
            <a:r>
              <a:rPr lang="en-US" dirty="0"/>
              <a:t>What is a suitable communication model for AMP devices?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217" y="1600200"/>
            <a:ext cx="7274984" cy="4800600"/>
          </a:xfrm>
        </p:spPr>
        <p:txBody>
          <a:bodyPr/>
          <a:lstStyle/>
          <a:p>
            <a:r>
              <a:rPr lang="en-US" b="1" dirty="0"/>
              <a:t>If an AMP device follows current Wi-Fi MAC (maintaining a secure link for layered networking model)</a:t>
            </a:r>
          </a:p>
          <a:p>
            <a:pPr lvl="1"/>
            <a:r>
              <a:rPr lang="en-US" sz="1600" dirty="0"/>
              <a:t>It will take 10+ frames to establish a secure association.</a:t>
            </a:r>
          </a:p>
          <a:p>
            <a:pPr lvl="1"/>
            <a:r>
              <a:rPr lang="en-US" sz="1600" dirty="0"/>
              <a:t>The AMP device needs to have sufficient power to maintain the secure association and low power operating mode (e.g., TSF timer).</a:t>
            </a:r>
          </a:p>
          <a:p>
            <a:endParaRPr lang="en-US" sz="800" dirty="0"/>
          </a:p>
          <a:p>
            <a:pPr marL="288000"/>
            <a:r>
              <a:rPr lang="en-US" b="1" dirty="0"/>
              <a:t>Questions</a:t>
            </a:r>
            <a:endParaRPr lang="en-US" sz="1000" b="1" dirty="0"/>
          </a:p>
          <a:p>
            <a:pPr lvl="1"/>
            <a:r>
              <a:rPr lang="en-US" sz="1600" dirty="0"/>
              <a:t>Do AMP devices have sufficient power for such overhead?</a:t>
            </a:r>
          </a:p>
          <a:p>
            <a:pPr lvl="1"/>
            <a:r>
              <a:rPr lang="en-US" sz="1600" dirty="0"/>
              <a:t>The layered networking model was designed to support multiple applications and large-volume data exchanges. Do AMP devices need this?</a:t>
            </a:r>
          </a:p>
          <a:p>
            <a:pPr marL="0" indent="0">
              <a:buNone/>
            </a:pPr>
            <a:endParaRPr lang="en-US" sz="900" dirty="0"/>
          </a:p>
          <a:p>
            <a:pPr marL="288000"/>
            <a:r>
              <a:rPr lang="en-US" b="1" dirty="0"/>
              <a:t>Arguments</a:t>
            </a:r>
            <a:endParaRPr lang="en-US" sz="1000" b="1" dirty="0"/>
          </a:p>
          <a:p>
            <a:pPr lvl="1"/>
            <a:r>
              <a:rPr lang="en-US" sz="1600" dirty="0"/>
              <a:t>Layered networking model over conventional Wi-Fi MAC may not be the best fit for AMP devices that are often designed for a single application.</a:t>
            </a:r>
          </a:p>
          <a:p>
            <a:pPr lvl="1"/>
            <a:r>
              <a:rPr lang="en-US" sz="1600" dirty="0"/>
              <a:t>Compact transaction-based communication model may be better.</a:t>
            </a:r>
          </a:p>
          <a:p>
            <a:pPr marL="0" indent="0">
              <a:buNone/>
            </a:pPr>
            <a:endParaRPr lang="en-US" sz="1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9D92ED-5A60-4C59-7EB9-85C35E28F2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0288" y="1603376"/>
            <a:ext cx="3159496" cy="4721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285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 secure transaction model for AMP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6705599" cy="4800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Assumptions</a:t>
            </a:r>
          </a:p>
          <a:p>
            <a:pPr lvl="1"/>
            <a:r>
              <a:rPr lang="en-US" sz="1400" dirty="0"/>
              <a:t>AMP devices typically support one application (function).</a:t>
            </a:r>
          </a:p>
          <a:p>
            <a:pPr lvl="1"/>
            <a:r>
              <a:rPr lang="en-US" sz="1400" dirty="0"/>
              <a:t>AMP devices do not have large data volume to exchange at each transaction.</a:t>
            </a:r>
          </a:p>
          <a:p>
            <a:pPr lvl="1"/>
            <a:r>
              <a:rPr lang="en-US" sz="1400" dirty="0"/>
              <a:t>AMP devices do not need to maintain association and/or low power mode (they can simply power off or lose the power after communication).</a:t>
            </a:r>
          </a:p>
          <a:p>
            <a:endParaRPr lang="en-US" sz="800" dirty="0"/>
          </a:p>
          <a:p>
            <a:pPr marL="0" indent="0">
              <a:buNone/>
            </a:pPr>
            <a:r>
              <a:rPr lang="en-US" b="1" dirty="0"/>
              <a:t>Initial ideas</a:t>
            </a:r>
            <a:endParaRPr lang="en-US" sz="1000" b="1" dirty="0"/>
          </a:p>
          <a:p>
            <a:pPr lvl="1"/>
            <a:r>
              <a:rPr lang="en-US" sz="1400" dirty="0"/>
              <a:t>A simple Request (by regular STA) + Response (by AMP device) transaction model.</a:t>
            </a:r>
          </a:p>
          <a:p>
            <a:pPr lvl="1"/>
            <a:r>
              <a:rPr lang="en-US" sz="1400" dirty="0"/>
              <a:t>Integrated security based on a shared secret between the requester (regular STA) and the respondent (AMP device).</a:t>
            </a:r>
          </a:p>
          <a:p>
            <a:pPr lvl="1"/>
            <a:r>
              <a:rPr lang="en-US" sz="1400" dirty="0"/>
              <a:t>Absolutely minimize exchanged messages during the aforementioned secure data transaction.</a:t>
            </a:r>
            <a:endParaRPr lang="en-US" dirty="0"/>
          </a:p>
          <a:p>
            <a:endParaRPr lang="en-US" sz="800" dirty="0"/>
          </a:p>
          <a:p>
            <a:pPr marL="0" indent="0">
              <a:buNone/>
            </a:pPr>
            <a:r>
              <a:rPr lang="en-US" b="1" dirty="0"/>
              <a:t>Solution</a:t>
            </a:r>
            <a:endParaRPr lang="en-US" sz="1000" b="1" dirty="0"/>
          </a:p>
          <a:p>
            <a:pPr lvl="1"/>
            <a:r>
              <a:rPr lang="en-US" sz="1400" dirty="0"/>
              <a:t>Only 4 message exchanges are needed to finish secure transaction.</a:t>
            </a:r>
          </a:p>
          <a:p>
            <a:pPr lvl="1"/>
            <a:r>
              <a:rPr lang="en-US" sz="1400" dirty="0"/>
              <a:t>Can co-exist with layered networking model over conventional MAC.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52D6EA-CC3A-8AB6-C19D-5567B07FBD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1751014"/>
            <a:ext cx="4731170" cy="4334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66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dirty="0"/>
              <a:t>A server-managed secure transaction model for AMP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376" y="1524000"/>
            <a:ext cx="4477024" cy="4724400"/>
          </a:xfrm>
        </p:spPr>
        <p:txBody>
          <a:bodyPr/>
          <a:lstStyle/>
          <a:p>
            <a:r>
              <a:rPr lang="en-US" sz="1600" b="1" dirty="0"/>
              <a:t>Use case</a:t>
            </a:r>
          </a:p>
          <a:p>
            <a:pPr lvl="1"/>
            <a:r>
              <a:rPr lang="en-US" sz="1400" dirty="0"/>
              <a:t>An entity owning many deployed AMP devices may want to dynamically allow/disallow reading devices to access deployed AMP devices.</a:t>
            </a:r>
          </a:p>
          <a:p>
            <a:pPr lvl="1"/>
            <a:r>
              <a:rPr lang="en-US" sz="1400" dirty="0"/>
              <a:t>Example: a contractor’s reading device may need the access, and the access right should be removed after finishing the contract.</a:t>
            </a:r>
          </a:p>
          <a:p>
            <a:endParaRPr lang="en-US" sz="1600" dirty="0"/>
          </a:p>
          <a:p>
            <a:r>
              <a:rPr lang="en-US" sz="1600" b="1" dirty="0"/>
              <a:t>Shared secret between a reading device and an AMP device is no longer suitable.</a:t>
            </a:r>
          </a:p>
          <a:p>
            <a:pPr lvl="1"/>
            <a:r>
              <a:rPr lang="en-US" sz="1400" dirty="0"/>
              <a:t>It is impractical to maintain and update identifiers and shared secrets for different reading devices on every AMP device, especially deployed AMP devices.</a:t>
            </a:r>
          </a:p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Gothic"/>
              <a:cs typeface="Arial" panose="020B0604020202020204" pitchFamily="34" charset="0"/>
            </a:endParaRP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sz="1600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sz="1400" dirty="0">
                <a:ea typeface="MS Gothic"/>
              </a:rPr>
              <a:t>L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et a server manage access rights dynamically without touching deployed AMP devices.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5A7EFB-FFB3-A5B9-2FAE-DA237918EA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4426" y="1603376"/>
            <a:ext cx="7100198" cy="456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20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dirty="0"/>
              <a:t>A basic AMP device-initiated secure transaction model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524000"/>
            <a:ext cx="6553201" cy="4724400"/>
          </a:xfrm>
        </p:spPr>
        <p:txBody>
          <a:bodyPr/>
          <a:lstStyle/>
          <a:p>
            <a:r>
              <a:rPr lang="en-US" b="1" dirty="0"/>
              <a:t>Use case</a:t>
            </a:r>
          </a:p>
          <a:p>
            <a:pPr lvl="1"/>
            <a:r>
              <a:rPr lang="en-US" dirty="0"/>
              <a:t>The AMP device could be a glass breaking sensor, must initiate the communication to report an alarm.</a:t>
            </a:r>
          </a:p>
          <a:p>
            <a:endParaRPr lang="en-US" dirty="0"/>
          </a:p>
          <a:p>
            <a:r>
              <a:rPr lang="en-US" b="1" dirty="0"/>
              <a:t>Assumptions</a:t>
            </a:r>
          </a:p>
          <a:p>
            <a:pPr lvl="1"/>
            <a:r>
              <a:rPr lang="en-US" dirty="0"/>
              <a:t>The Wi-Fi reading device and the AMP device share a secret code, which is the foundation of the secure transaction.</a:t>
            </a:r>
          </a:p>
          <a:p>
            <a:pPr lvl="1"/>
            <a:r>
              <a:rPr lang="en-US" dirty="0"/>
              <a:t>The AMP device can afford the energy of repeatedly sending a “complicated” </a:t>
            </a:r>
            <a:r>
              <a:rPr lang="en-US" dirty="0" err="1"/>
              <a:t>Init_Request</a:t>
            </a:r>
            <a:r>
              <a:rPr lang="en-US" dirty="0"/>
              <a:t> message until the message is detected by the reading device.</a:t>
            </a:r>
          </a:p>
          <a:p>
            <a:endParaRPr lang="en-US" dirty="0"/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Only 3 message </a:t>
            </a:r>
            <a:r>
              <a:rPr lang="en-US" dirty="0">
                <a:ea typeface="MS Gothic"/>
              </a:rPr>
              <a:t>exchanges are needed to finish mutual authentication and encrypted data exchange.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E46563-556D-F6C5-79CC-0AE68D83FD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200" y="1603376"/>
            <a:ext cx="4822314" cy="4606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301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dirty="0"/>
              <a:t>A basic AMP device-initiated secure transaction model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6248400" cy="4724400"/>
          </a:xfrm>
        </p:spPr>
        <p:txBody>
          <a:bodyPr/>
          <a:lstStyle/>
          <a:p>
            <a:r>
              <a:rPr lang="en-US" b="1" dirty="0"/>
              <a:t>Assumptions</a:t>
            </a:r>
          </a:p>
          <a:p>
            <a:pPr lvl="1"/>
            <a:r>
              <a:rPr lang="en-US" dirty="0"/>
              <a:t>The Wi-Fi reading device and the AMP device share a secret code, which is the foundation of the secure transaction.</a:t>
            </a:r>
          </a:p>
          <a:p>
            <a:pPr lvl="1"/>
            <a:r>
              <a:rPr lang="en-US" dirty="0"/>
              <a:t>The AMP device has very limited power, needing to preserve energy as long as possible while sending the </a:t>
            </a:r>
            <a:r>
              <a:rPr lang="en-US" dirty="0" err="1"/>
              <a:t>Init_Request</a:t>
            </a:r>
            <a:r>
              <a:rPr lang="en-US" dirty="0"/>
              <a:t> message.</a:t>
            </a:r>
          </a:p>
          <a:p>
            <a:endParaRPr lang="en-US" dirty="0"/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dirty="0">
                <a:ea typeface="MS Gothic"/>
              </a:rPr>
              <a:t>5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message </a:t>
            </a:r>
            <a:r>
              <a:rPr lang="en-US" dirty="0">
                <a:ea typeface="MS Gothic"/>
              </a:rPr>
              <a:t>exchanges are needed to finish mutual authentication and encrypted data exchange, with the first </a:t>
            </a:r>
            <a:r>
              <a:rPr lang="en-US" dirty="0" err="1">
                <a:ea typeface="MS Gothic"/>
              </a:rPr>
              <a:t>Init_Request</a:t>
            </a:r>
            <a:r>
              <a:rPr lang="en-US" dirty="0">
                <a:ea typeface="MS Gothic"/>
              </a:rPr>
              <a:t> message being very simple using a special PHY/MAC method to preserve energy.</a:t>
            </a:r>
            <a:endParaRPr lang="en-US" sz="1600" dirty="0">
              <a:ea typeface="MS Gothic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18AB8F-D839-4E2E-60A6-DEB6E3F1AA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6051" y="1524000"/>
            <a:ext cx="4654476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782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dirty="0"/>
              <a:t>Server-managed AMP device-initiated secure transaction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4572001" cy="4724400"/>
          </a:xfrm>
        </p:spPr>
        <p:txBody>
          <a:bodyPr/>
          <a:lstStyle/>
          <a:p>
            <a:r>
              <a:rPr lang="en-US" sz="1200" b="1" dirty="0"/>
              <a:t>Use case</a:t>
            </a:r>
          </a:p>
          <a:p>
            <a:pPr lvl="1"/>
            <a:r>
              <a:rPr lang="en-US" sz="1200" dirty="0"/>
              <a:t>An entity (e.g., a mall) owning many deployed AMP sensors may want to dynamically allow/disallow reading devices (e.g., stores’ reading devices) to access those AMP devices based on contract terms, without changing anything in the deployed AMP devices.</a:t>
            </a:r>
          </a:p>
          <a:p>
            <a:r>
              <a:rPr lang="en-US" sz="1200" b="1" dirty="0"/>
              <a:t>Assumptions</a:t>
            </a:r>
          </a:p>
          <a:p>
            <a:pPr lvl="1"/>
            <a:r>
              <a:rPr lang="en-US" sz="1200" dirty="0"/>
              <a:t>The owner’s server and every AMP device share a secret code, which is the foundation of the secure transaction. The reading device cannot know the secret code.</a:t>
            </a:r>
          </a:p>
          <a:p>
            <a:pPr lvl="1"/>
            <a:r>
              <a:rPr lang="en-US" sz="1200" dirty="0"/>
              <a:t>Every reading device has a user id and a credential managed by the server. The server determines if a reading device can access any AMP device based on such information.</a:t>
            </a:r>
          </a:p>
          <a:p>
            <a:pPr lvl="1"/>
            <a:r>
              <a:rPr lang="en-US" sz="1200" dirty="0"/>
              <a:t>An AMP device can afford the energy of repeatedly sending a “complicated” </a:t>
            </a:r>
            <a:r>
              <a:rPr lang="en-US" sz="1200" dirty="0" err="1"/>
              <a:t>Init_Request</a:t>
            </a:r>
            <a:r>
              <a:rPr lang="en-US" sz="1200" dirty="0"/>
              <a:t> message until the message is detected by the reading device.</a:t>
            </a: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sz="1200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sz="1200" dirty="0">
                <a:ea typeface="MS Gothic"/>
              </a:rPr>
              <a:t>O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nly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3 message </a:t>
            </a:r>
            <a:r>
              <a:rPr lang="en-US" sz="1200" dirty="0">
                <a:ea typeface="MS Gothic"/>
              </a:rPr>
              <a:t>exchanges are needed to finish mutual authentication and encrypted data exchange between an authorized reading device and an AMP device.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335055-9524-6D4F-7A2A-CA400969E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9373" y="1676400"/>
            <a:ext cx="714375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53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2D735-1475-42AC-9C9B-BDFA03B4C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5" y="685801"/>
            <a:ext cx="10589685" cy="838199"/>
          </a:xfrm>
        </p:spPr>
        <p:txBody>
          <a:bodyPr/>
          <a:lstStyle/>
          <a:p>
            <a:r>
              <a:rPr lang="en-US" dirty="0"/>
              <a:t>Server-managed AMP device-initiated secure transaction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A6FD-19C5-46A7-9617-B4EA189DD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524000"/>
            <a:ext cx="4343401" cy="4724400"/>
          </a:xfrm>
        </p:spPr>
        <p:txBody>
          <a:bodyPr/>
          <a:lstStyle/>
          <a:p>
            <a:r>
              <a:rPr lang="en-US" sz="1400" b="1" dirty="0"/>
              <a:t>Assumptions</a:t>
            </a:r>
          </a:p>
          <a:p>
            <a:pPr lvl="1"/>
            <a:r>
              <a:rPr lang="en-US" sz="1400" dirty="0"/>
              <a:t>The owner’s server and every AMP device share a secret code, which is the foundation of the secure transaction. The reading device cannot know the secret code.</a:t>
            </a:r>
          </a:p>
          <a:p>
            <a:pPr lvl="1"/>
            <a:r>
              <a:rPr lang="en-US" sz="1400" dirty="0"/>
              <a:t>Every reading device has a user id and a credential managed by the server. The server determines if a reading device can access any AMP device based on such information.</a:t>
            </a:r>
          </a:p>
          <a:p>
            <a:pPr lvl="1"/>
            <a:r>
              <a:rPr lang="en-US" sz="1400" dirty="0"/>
              <a:t>An AMP device has very limited power, needing to preserve energy as long as possible while sending the </a:t>
            </a:r>
            <a:r>
              <a:rPr lang="en-US" sz="1400" dirty="0" err="1"/>
              <a:t>Init_Request</a:t>
            </a:r>
            <a:r>
              <a:rPr lang="en-US" sz="1400" dirty="0"/>
              <a:t> message.</a:t>
            </a:r>
          </a:p>
          <a:p>
            <a:pPr marL="252000" marR="0" lvl="0" indent="-2880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Solution</a:t>
            </a:r>
            <a:endParaRPr lang="en-US" sz="1400" b="1" dirty="0">
              <a:ea typeface="MS Gothic"/>
            </a:endParaRPr>
          </a:p>
          <a:p>
            <a:pPr lvl="1">
              <a:spcBef>
                <a:spcPts val="600"/>
              </a:spcBef>
              <a:defRPr/>
            </a:pPr>
            <a:r>
              <a:rPr lang="en-US" sz="1400" dirty="0">
                <a:ea typeface="MS Gothic"/>
              </a:rPr>
              <a:t>5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/>
                <a:cs typeface="Arial" panose="020B0604020202020204" pitchFamily="34" charset="0"/>
              </a:rPr>
              <a:t> message </a:t>
            </a:r>
            <a:r>
              <a:rPr lang="en-US" sz="1400" dirty="0">
                <a:ea typeface="MS Gothic"/>
              </a:rPr>
              <a:t>exchanges are needed to finish mutual authentication and encrypted data exchange, with the first </a:t>
            </a:r>
            <a:r>
              <a:rPr lang="en-US" sz="1400" dirty="0" err="1">
                <a:ea typeface="MS Gothic"/>
              </a:rPr>
              <a:t>Init_Request</a:t>
            </a:r>
            <a:r>
              <a:rPr lang="en-US" sz="1400" dirty="0">
                <a:ea typeface="MS Gothic"/>
              </a:rPr>
              <a:t> message being very simple using a special PHY/MAC method to preserve energy.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12EC11-5386-4313-9F39-44FF5552C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2A63-61F1-48EB-9F06-413447F3EA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Luo and Rakesh </a:t>
            </a:r>
            <a:r>
              <a:rPr lang="en-GB" dirty="0" err="1"/>
              <a:t>Taori</a:t>
            </a:r>
            <a:r>
              <a:rPr lang="en-GB" dirty="0"/>
              <a:t>, Infineon Technologies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6A89C8-7D15-464F-BC14-6DC0CAA070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D5A1EE-6AC2-6D08-D108-E465454F8A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712" y="1676400"/>
            <a:ext cx="7109124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34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42505</TotalTime>
  <Words>1393</Words>
  <Application>Microsoft Office PowerPoint</Application>
  <PresentationFormat>Widescreen</PresentationFormat>
  <Paragraphs>163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MS Gothic</vt:lpstr>
      <vt:lpstr>Arial</vt:lpstr>
      <vt:lpstr>Arial Unicode MS</vt:lpstr>
      <vt:lpstr>Times New Roman</vt:lpstr>
      <vt:lpstr>Verdana</vt:lpstr>
      <vt:lpstr>Wingdings</vt:lpstr>
      <vt:lpstr>Office Theme</vt:lpstr>
      <vt:lpstr>Document</vt:lpstr>
      <vt:lpstr>AMP Device-Initiated Secure Transaction</vt:lpstr>
      <vt:lpstr>Summary</vt:lpstr>
      <vt:lpstr>What is a suitable communication model for AMP devices?</vt:lpstr>
      <vt:lpstr>The basic secure transaction model for AMP devices</vt:lpstr>
      <vt:lpstr>A server-managed secure transaction model for AMP devices</vt:lpstr>
      <vt:lpstr>A basic AMP device-initiated secure transaction model (1)</vt:lpstr>
      <vt:lpstr>A basic AMP device-initiated secure transaction model (2)</vt:lpstr>
      <vt:lpstr>Server-managed AMP device-initiated secure transaction (1)</vt:lpstr>
      <vt:lpstr>Server-managed AMP device-initiated secure transaction (2)</vt:lpstr>
      <vt:lpstr>Conclusions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Hui</cp:lastModifiedBy>
  <cp:revision>1855</cp:revision>
  <cp:lastPrinted>1601-01-01T00:00:00Z</cp:lastPrinted>
  <dcterms:created xsi:type="dcterms:W3CDTF">2018-05-10T16:45:22Z</dcterms:created>
  <dcterms:modified xsi:type="dcterms:W3CDTF">2024-05-14T04:33:51Z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  <property fmtid="{D5CDD505-2E9C-101B-9397-08002B2CF9AE}" pid="12" name="MSIP_Label_a15a25aa-e944-415d-b7a7-40f6b9180b6b_Enabled">
    <vt:lpwstr>true</vt:lpwstr>
  </property>
  <property fmtid="{D5CDD505-2E9C-101B-9397-08002B2CF9AE}" pid="13" name="MSIP_Label_a15a25aa-e944-415d-b7a7-40f6b9180b6b_SetDate">
    <vt:lpwstr>2023-11-10T16:16:14Z</vt:lpwstr>
  </property>
  <property fmtid="{D5CDD505-2E9C-101B-9397-08002B2CF9AE}" pid="14" name="MSIP_Label_a15a25aa-e944-415d-b7a7-40f6b9180b6b_Method">
    <vt:lpwstr>Standard</vt:lpwstr>
  </property>
  <property fmtid="{D5CDD505-2E9C-101B-9397-08002B2CF9AE}" pid="15" name="MSIP_Label_a15a25aa-e944-415d-b7a7-40f6b9180b6b_Name">
    <vt:lpwstr>a15a25aa-e944-415d-b7a7-40f6b9180b6b</vt:lpwstr>
  </property>
  <property fmtid="{D5CDD505-2E9C-101B-9397-08002B2CF9AE}" pid="16" name="MSIP_Label_a15a25aa-e944-415d-b7a7-40f6b9180b6b_SiteId">
    <vt:lpwstr>eeb8d0e8-3544-41d3-aac6-934c309faf5a</vt:lpwstr>
  </property>
  <property fmtid="{D5CDD505-2E9C-101B-9397-08002B2CF9AE}" pid="17" name="MSIP_Label_a15a25aa-e944-415d-b7a7-40f6b9180b6b_ActionId">
    <vt:lpwstr>bbcf7fd4-b9cf-4de5-a228-f6afc2b37aac</vt:lpwstr>
  </property>
  <property fmtid="{D5CDD505-2E9C-101B-9397-08002B2CF9AE}" pid="18" name="MSIP_Label_a15a25aa-e944-415d-b7a7-40f6b9180b6b_ContentBits">
    <vt:lpwstr>0</vt:lpwstr>
  </property>
</Properties>
</file>