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390" r:id="rId4"/>
    <p:sldId id="265" r:id="rId5"/>
    <p:sldId id="2389" r:id="rId6"/>
    <p:sldId id="2387" r:id="rId7"/>
    <p:sldId id="2391" r:id="rId8"/>
    <p:sldId id="2377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08-00-00bn-triggered-beamforming-in-tgbn-follow-up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725-00-0uhr-uplink-mu-mimo-precoding-follow-up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Beamforming Feedback for UL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95002"/>
              </p:ext>
            </p:extLst>
          </p:nvPr>
        </p:nvGraphicFramePr>
        <p:xfrm>
          <a:off x="995363" y="2417763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UL Beamforming has been discussed as a potential feature in 802.11bn [1-4]. In [1,2], it was shown that STAs applying beamforming using both SU PPDUs or UL MU-MIMO can have considerable throughput gains.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In [3], it was shown that a coordinated precoding approach can provide even higher throughput gains by designing the  precoding matrix independently.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In [4],  a protocol design for UL Beamforming was discussed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how to support multiple types of beamforming approaches in the UL.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HE/EHT TB sounding for DL MU-MIMO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23877C9-172E-ECB7-911B-52762F03085D}"/>
              </a:ext>
            </a:extLst>
          </p:cNvPr>
          <p:cNvCxnSpPr/>
          <p:nvPr/>
        </p:nvCxnSpPr>
        <p:spPr bwMode="auto">
          <a:xfrm>
            <a:off x="1579558" y="24384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1488E7-EB8B-74D6-86A9-F8CDB284A75B}"/>
              </a:ext>
            </a:extLst>
          </p:cNvPr>
          <p:cNvCxnSpPr/>
          <p:nvPr/>
        </p:nvCxnSpPr>
        <p:spPr bwMode="auto">
          <a:xfrm>
            <a:off x="1619776" y="30480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67890DD-9A76-C07B-C926-7EC11BAF16CD}"/>
              </a:ext>
            </a:extLst>
          </p:cNvPr>
          <p:cNvCxnSpPr/>
          <p:nvPr/>
        </p:nvCxnSpPr>
        <p:spPr bwMode="auto">
          <a:xfrm>
            <a:off x="1619776" y="36576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993710-D97D-3367-CEAD-C32A02388F56}"/>
              </a:ext>
            </a:extLst>
          </p:cNvPr>
          <p:cNvSpPr txBox="1"/>
          <p:nvPr/>
        </p:nvSpPr>
        <p:spPr>
          <a:xfrm>
            <a:off x="1122359" y="2217414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812988-2A9F-1DC5-DE4E-6CF2A0753059}"/>
              </a:ext>
            </a:extLst>
          </p:cNvPr>
          <p:cNvSpPr txBox="1"/>
          <p:nvPr/>
        </p:nvSpPr>
        <p:spPr>
          <a:xfrm>
            <a:off x="893758" y="2798803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DE451B-059B-F32C-AAB5-22F9949FE461}"/>
              </a:ext>
            </a:extLst>
          </p:cNvPr>
          <p:cNvSpPr txBox="1"/>
          <p:nvPr/>
        </p:nvSpPr>
        <p:spPr>
          <a:xfrm>
            <a:off x="893758" y="3417332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887D24-BE66-6EC3-6195-F7ECFE4C53EA}"/>
              </a:ext>
            </a:extLst>
          </p:cNvPr>
          <p:cNvSpPr/>
          <p:nvPr/>
        </p:nvSpPr>
        <p:spPr bwMode="auto">
          <a:xfrm>
            <a:off x="2719075" y="2135759"/>
            <a:ext cx="709906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3D2D4-CFCA-2C34-1866-5D7FD02368DC}"/>
              </a:ext>
            </a:extLst>
          </p:cNvPr>
          <p:cNvSpPr/>
          <p:nvPr/>
        </p:nvSpPr>
        <p:spPr bwMode="auto">
          <a:xfrm>
            <a:off x="3543473" y="2131157"/>
            <a:ext cx="762000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363A7F-6E07-B0E1-4613-1CB5A652D5BB}"/>
              </a:ext>
            </a:extLst>
          </p:cNvPr>
          <p:cNvSpPr txBox="1"/>
          <p:nvPr/>
        </p:nvSpPr>
        <p:spPr>
          <a:xfrm>
            <a:off x="2719075" y="213808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NDPA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D05E70-FADA-27DF-01F8-C9353D3D55B9}"/>
              </a:ext>
            </a:extLst>
          </p:cNvPr>
          <p:cNvSpPr txBox="1"/>
          <p:nvPr/>
        </p:nvSpPr>
        <p:spPr>
          <a:xfrm>
            <a:off x="3659101" y="2143885"/>
            <a:ext cx="55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NDP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05982A-4124-A6DB-62A6-73C652ACCC32}"/>
              </a:ext>
            </a:extLst>
          </p:cNvPr>
          <p:cNvSpPr/>
          <p:nvPr/>
        </p:nvSpPr>
        <p:spPr bwMode="auto">
          <a:xfrm>
            <a:off x="8836317" y="2733708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1E0B2D-C161-D445-6A0A-02C87C89B870}"/>
              </a:ext>
            </a:extLst>
          </p:cNvPr>
          <p:cNvSpPr/>
          <p:nvPr/>
        </p:nvSpPr>
        <p:spPr bwMode="auto">
          <a:xfrm>
            <a:off x="6916108" y="2125481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F2D33F-221C-42A7-9F5E-EE737870A33F}"/>
              </a:ext>
            </a:extLst>
          </p:cNvPr>
          <p:cNvSpPr txBox="1"/>
          <p:nvPr/>
        </p:nvSpPr>
        <p:spPr>
          <a:xfrm>
            <a:off x="8874817" y="2755300"/>
            <a:ext cx="397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ECEA17-3508-C308-5BE0-DD22F61F08FB}"/>
              </a:ext>
            </a:extLst>
          </p:cNvPr>
          <p:cNvSpPr txBox="1"/>
          <p:nvPr/>
        </p:nvSpPr>
        <p:spPr>
          <a:xfrm>
            <a:off x="7384122" y="2122499"/>
            <a:ext cx="115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 PPDU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3D3DB8-2FD1-48E7-B745-BAA6024109AB}"/>
              </a:ext>
            </a:extLst>
          </p:cNvPr>
          <p:cNvSpPr/>
          <p:nvPr/>
        </p:nvSpPr>
        <p:spPr bwMode="auto">
          <a:xfrm>
            <a:off x="5371281" y="2741865"/>
            <a:ext cx="432373" cy="300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1EA1C7-6C0A-2BF0-6C22-54FE813466CC}"/>
              </a:ext>
            </a:extLst>
          </p:cNvPr>
          <p:cNvSpPr txBox="1"/>
          <p:nvPr/>
        </p:nvSpPr>
        <p:spPr>
          <a:xfrm>
            <a:off x="5371281" y="2769760"/>
            <a:ext cx="651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BFR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90E9EAC8-E61B-429D-21EB-366F61D99F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4000909"/>
            <a:ext cx="10361084" cy="224749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HE/EHT TB sounding  for DL MU-MIMO transmission is shown above.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1. The AP sounds the composite DL channel to multiple STAs.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2. The STAs generates beamforming feedback reports and send back to the AP.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3. The AP generates steering matrices and link parameters (</a:t>
            </a:r>
            <a:r>
              <a:rPr lang="en-GB" sz="2000" dirty="0" err="1"/>
              <a:t>Nss</a:t>
            </a:r>
            <a:r>
              <a:rPr lang="en-GB" sz="2000" dirty="0"/>
              <a:t>, MCS, RU) for the following MU PPDU.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7B3499-2B9C-61C8-145A-5588BBB1FFD2}"/>
              </a:ext>
            </a:extLst>
          </p:cNvPr>
          <p:cNvSpPr txBox="1"/>
          <p:nvPr/>
        </p:nvSpPr>
        <p:spPr>
          <a:xfrm>
            <a:off x="7900657" y="2393618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58F201-A5E2-A49E-2F03-B67782BAA928}"/>
              </a:ext>
            </a:extLst>
          </p:cNvPr>
          <p:cNvSpPr/>
          <p:nvPr/>
        </p:nvSpPr>
        <p:spPr bwMode="auto">
          <a:xfrm>
            <a:off x="4418031" y="2123566"/>
            <a:ext cx="867791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6A3057-A1B5-9961-DA5C-3761E79BC638}"/>
              </a:ext>
            </a:extLst>
          </p:cNvPr>
          <p:cNvSpPr txBox="1"/>
          <p:nvPr/>
        </p:nvSpPr>
        <p:spPr>
          <a:xfrm>
            <a:off x="4545320" y="2151769"/>
            <a:ext cx="75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BFRP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893608-8E3D-A509-01C1-281162B89EEF}"/>
              </a:ext>
            </a:extLst>
          </p:cNvPr>
          <p:cNvSpPr/>
          <p:nvPr/>
        </p:nvSpPr>
        <p:spPr bwMode="auto">
          <a:xfrm>
            <a:off x="5362776" y="3366352"/>
            <a:ext cx="432373" cy="300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8722D7-479D-C3D3-08B6-B45C7FAC62B2}"/>
              </a:ext>
            </a:extLst>
          </p:cNvPr>
          <p:cNvSpPr txBox="1"/>
          <p:nvPr/>
        </p:nvSpPr>
        <p:spPr>
          <a:xfrm>
            <a:off x="5362776" y="3394247"/>
            <a:ext cx="6510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BFR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F7B1BAC-233D-385D-5FEB-79145E9718C3}"/>
              </a:ext>
            </a:extLst>
          </p:cNvPr>
          <p:cNvSpPr/>
          <p:nvPr/>
        </p:nvSpPr>
        <p:spPr bwMode="auto">
          <a:xfrm>
            <a:off x="8836317" y="3341154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3D1455-7CBF-BF2A-01C6-4839824718E2}"/>
              </a:ext>
            </a:extLst>
          </p:cNvPr>
          <p:cNvSpPr txBox="1"/>
          <p:nvPr/>
        </p:nvSpPr>
        <p:spPr>
          <a:xfrm>
            <a:off x="8844716" y="3351186"/>
            <a:ext cx="397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3727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UL sounding for UL TB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23877C9-172E-ECB7-911B-52762F03085D}"/>
              </a:ext>
            </a:extLst>
          </p:cNvPr>
          <p:cNvCxnSpPr/>
          <p:nvPr/>
        </p:nvCxnSpPr>
        <p:spPr bwMode="auto">
          <a:xfrm>
            <a:off x="1579558" y="24384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1488E7-EB8B-74D6-86A9-F8CDB284A75B}"/>
              </a:ext>
            </a:extLst>
          </p:cNvPr>
          <p:cNvCxnSpPr/>
          <p:nvPr/>
        </p:nvCxnSpPr>
        <p:spPr bwMode="auto">
          <a:xfrm>
            <a:off x="1619776" y="30480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67890DD-9A76-C07B-C926-7EC11BAF16CD}"/>
              </a:ext>
            </a:extLst>
          </p:cNvPr>
          <p:cNvCxnSpPr/>
          <p:nvPr/>
        </p:nvCxnSpPr>
        <p:spPr bwMode="auto">
          <a:xfrm>
            <a:off x="1619776" y="3657600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993710-D97D-3367-CEAD-C32A02388F56}"/>
              </a:ext>
            </a:extLst>
          </p:cNvPr>
          <p:cNvSpPr txBox="1"/>
          <p:nvPr/>
        </p:nvSpPr>
        <p:spPr>
          <a:xfrm>
            <a:off x="1122359" y="2217414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812988-2A9F-1DC5-DE4E-6CF2A0753059}"/>
              </a:ext>
            </a:extLst>
          </p:cNvPr>
          <p:cNvSpPr txBox="1"/>
          <p:nvPr/>
        </p:nvSpPr>
        <p:spPr>
          <a:xfrm>
            <a:off x="893758" y="2798803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DE451B-059B-F32C-AAB5-22F9949FE461}"/>
              </a:ext>
            </a:extLst>
          </p:cNvPr>
          <p:cNvSpPr txBox="1"/>
          <p:nvPr/>
        </p:nvSpPr>
        <p:spPr>
          <a:xfrm>
            <a:off x="893758" y="3417332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D887D24-BE66-6EC3-6195-F7ECFE4C53EA}"/>
              </a:ext>
            </a:extLst>
          </p:cNvPr>
          <p:cNvSpPr/>
          <p:nvPr/>
        </p:nvSpPr>
        <p:spPr bwMode="auto">
          <a:xfrm>
            <a:off x="2719075" y="2135759"/>
            <a:ext cx="381000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3D2D4-CFCA-2C34-1866-5D7FD02368DC}"/>
              </a:ext>
            </a:extLst>
          </p:cNvPr>
          <p:cNvSpPr/>
          <p:nvPr/>
        </p:nvSpPr>
        <p:spPr bwMode="auto">
          <a:xfrm>
            <a:off x="3137107" y="2745364"/>
            <a:ext cx="381000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0A6744-378D-2FEE-884D-184C4F7FE716}"/>
              </a:ext>
            </a:extLst>
          </p:cNvPr>
          <p:cNvSpPr/>
          <p:nvPr/>
        </p:nvSpPr>
        <p:spPr bwMode="auto">
          <a:xfrm>
            <a:off x="3137107" y="3374894"/>
            <a:ext cx="381000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363A7F-6E07-B0E1-4613-1CB5A652D5BB}"/>
              </a:ext>
            </a:extLst>
          </p:cNvPr>
          <p:cNvSpPr txBox="1"/>
          <p:nvPr/>
        </p:nvSpPr>
        <p:spPr>
          <a:xfrm>
            <a:off x="2695436" y="212856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D05E70-FADA-27DF-01F8-C9353D3D55B9}"/>
              </a:ext>
            </a:extLst>
          </p:cNvPr>
          <p:cNvSpPr txBox="1"/>
          <p:nvPr/>
        </p:nvSpPr>
        <p:spPr>
          <a:xfrm>
            <a:off x="3076436" y="2726337"/>
            <a:ext cx="55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NDP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C979B2-175B-3A12-10F0-5202F3A66053}"/>
              </a:ext>
            </a:extLst>
          </p:cNvPr>
          <p:cNvSpPr txBox="1"/>
          <p:nvPr/>
        </p:nvSpPr>
        <p:spPr>
          <a:xfrm>
            <a:off x="3051867" y="3379667"/>
            <a:ext cx="55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05982A-4124-A6DB-62A6-73C652ACCC32}"/>
              </a:ext>
            </a:extLst>
          </p:cNvPr>
          <p:cNvSpPr/>
          <p:nvPr/>
        </p:nvSpPr>
        <p:spPr bwMode="auto">
          <a:xfrm>
            <a:off x="4751458" y="2129504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1E0B2D-C161-D445-6A0A-02C87C89B870}"/>
              </a:ext>
            </a:extLst>
          </p:cNvPr>
          <p:cNvSpPr/>
          <p:nvPr/>
        </p:nvSpPr>
        <p:spPr bwMode="auto">
          <a:xfrm>
            <a:off x="5791200" y="2743205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49E2EA9-D400-E16D-2EA0-0CE7D7B989AB}"/>
              </a:ext>
            </a:extLst>
          </p:cNvPr>
          <p:cNvSpPr/>
          <p:nvPr/>
        </p:nvSpPr>
        <p:spPr bwMode="auto">
          <a:xfrm>
            <a:off x="5791200" y="3372735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F2D33F-221C-42A7-9F5E-EE737870A33F}"/>
              </a:ext>
            </a:extLst>
          </p:cNvPr>
          <p:cNvSpPr txBox="1"/>
          <p:nvPr/>
        </p:nvSpPr>
        <p:spPr>
          <a:xfrm>
            <a:off x="4764582" y="2135662"/>
            <a:ext cx="397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ECEA17-3508-C308-5BE0-DD22F61F08FB}"/>
              </a:ext>
            </a:extLst>
          </p:cNvPr>
          <p:cNvSpPr txBox="1"/>
          <p:nvPr/>
        </p:nvSpPr>
        <p:spPr>
          <a:xfrm>
            <a:off x="6256616" y="2740223"/>
            <a:ext cx="139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807D56-5CE2-E1DB-1936-0C9B41F13265}"/>
              </a:ext>
            </a:extLst>
          </p:cNvPr>
          <p:cNvSpPr txBox="1"/>
          <p:nvPr/>
        </p:nvSpPr>
        <p:spPr>
          <a:xfrm>
            <a:off x="6284949" y="3385992"/>
            <a:ext cx="1249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3D3DB8-2FD1-48E7-B745-BAA6024109AB}"/>
              </a:ext>
            </a:extLst>
          </p:cNvPr>
          <p:cNvSpPr/>
          <p:nvPr/>
        </p:nvSpPr>
        <p:spPr bwMode="auto">
          <a:xfrm>
            <a:off x="7698415" y="2132581"/>
            <a:ext cx="432373" cy="300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91EA1C7-6C0A-2BF0-6C22-54FE813466CC}"/>
              </a:ext>
            </a:extLst>
          </p:cNvPr>
          <p:cNvSpPr txBox="1"/>
          <p:nvPr/>
        </p:nvSpPr>
        <p:spPr>
          <a:xfrm>
            <a:off x="7698415" y="2135662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90E9EAC8-E61B-429D-21EB-366F61D99F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4000909"/>
            <a:ext cx="10361084" cy="224749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A possible procedure for UHR UL sounding for UL TB transmission is shown above.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1. The AP sounds the composite UL channel from multiple STAs.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2. The AP generates beamforming feedback for use by the STAs during UL TB transmissions.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3. The AP sends the beamforming feedback to the STAs and associated link parameters (</a:t>
            </a:r>
            <a:r>
              <a:rPr lang="en-GB" sz="1800" dirty="0" err="1"/>
              <a:t>Nss</a:t>
            </a:r>
            <a:r>
              <a:rPr lang="en-GB" sz="1800" dirty="0"/>
              <a:t>, MCS, RU)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Each STA then uses the indicated beamforming feedback and link parameters to transmit the TB PPDU.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6C1EB7-E3F3-C505-A08B-3C7503151D7D}"/>
              </a:ext>
            </a:extLst>
          </p:cNvPr>
          <p:cNvSpPr txBox="1"/>
          <p:nvPr/>
        </p:nvSpPr>
        <p:spPr>
          <a:xfrm>
            <a:off x="6729671" y="3636273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7B3499-2B9C-61C8-145A-5588BBB1FFD2}"/>
              </a:ext>
            </a:extLst>
          </p:cNvPr>
          <p:cNvSpPr txBox="1"/>
          <p:nvPr/>
        </p:nvSpPr>
        <p:spPr>
          <a:xfrm>
            <a:off x="6775749" y="3011342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58F201-A5E2-A49E-2F03-B67782BAA928}"/>
              </a:ext>
            </a:extLst>
          </p:cNvPr>
          <p:cNvSpPr/>
          <p:nvPr/>
        </p:nvSpPr>
        <p:spPr bwMode="auto">
          <a:xfrm>
            <a:off x="5174759" y="2128532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6A3057-A1B5-9961-DA5C-3761E79BC638}"/>
              </a:ext>
            </a:extLst>
          </p:cNvPr>
          <p:cNvSpPr txBox="1"/>
          <p:nvPr/>
        </p:nvSpPr>
        <p:spPr>
          <a:xfrm>
            <a:off x="5112562" y="2135662"/>
            <a:ext cx="600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BFR</a:t>
            </a:r>
          </a:p>
        </p:txBody>
      </p:sp>
    </p:spTree>
    <p:extLst>
      <p:ext uri="{BB962C8B-B14F-4D97-AF65-F5344CB8AC3E}">
        <p14:creationId xmlns:p14="http://schemas.microsoft.com/office/powerpoint/2010/main" val="365003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D4E3-98D7-EA37-EC39-06AB4063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Beamforming Feedback in UL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484F9-5036-D576-8F27-F88EEB11C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2209799"/>
          </a:xfrm>
        </p:spPr>
        <p:txBody>
          <a:bodyPr/>
          <a:lstStyle/>
          <a:p>
            <a:r>
              <a:rPr lang="en-US" sz="1800" dirty="0"/>
              <a:t>As mentioned in [2], non-AP STAs during UL TB PPDU simply follows the indications by the AP (e.g. MCS, NSS in the trigger frame). This includes whether the non-AP STAs should apply beamforming or not.</a:t>
            </a:r>
          </a:p>
          <a:p>
            <a:r>
              <a:rPr lang="en-US" sz="1800" dirty="0"/>
              <a:t>Thus, it is possible for an AP to generate custom steering matrices and send this to the non-AP STAs instead of the V matrices (e.g. AP coordinated precoding matrices in [3]).</a:t>
            </a:r>
          </a:p>
          <a:p>
            <a:r>
              <a:rPr lang="en-US" sz="1800" dirty="0"/>
              <a:t>In contrast, if we restrict the AP from generating custom steering matrices (i.e. only regular V matrix support), the non-AP STA may reuse the V matrix feedback when transmitting beamformed SU PPDUs.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90E7-88B7-385E-F090-5A20DC954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AD987-55A8-1487-E75B-3B9E525CC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0ECDF6-0038-DCA7-4CFF-89B5EF4FA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70E5E5-BFBD-B95D-73EC-7A1EA34D0B5E}"/>
              </a:ext>
            </a:extLst>
          </p:cNvPr>
          <p:cNvCxnSpPr/>
          <p:nvPr/>
        </p:nvCxnSpPr>
        <p:spPr bwMode="auto">
          <a:xfrm>
            <a:off x="2241287" y="471271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0942DA9-3D5D-15CF-7622-E85318F0A7DE}"/>
              </a:ext>
            </a:extLst>
          </p:cNvPr>
          <p:cNvCxnSpPr/>
          <p:nvPr/>
        </p:nvCxnSpPr>
        <p:spPr bwMode="auto">
          <a:xfrm>
            <a:off x="2281505" y="532231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838593-FB68-0F9E-A105-9C3E81C42838}"/>
              </a:ext>
            </a:extLst>
          </p:cNvPr>
          <p:cNvCxnSpPr/>
          <p:nvPr/>
        </p:nvCxnSpPr>
        <p:spPr bwMode="auto">
          <a:xfrm>
            <a:off x="2281505" y="593191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F8F0A8E-02EE-1000-D4F1-B1801A6CB0A6}"/>
              </a:ext>
            </a:extLst>
          </p:cNvPr>
          <p:cNvSpPr txBox="1"/>
          <p:nvPr/>
        </p:nvSpPr>
        <p:spPr>
          <a:xfrm>
            <a:off x="1784088" y="4491730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EAAEDA-870B-E3C0-12B8-EFBDEEB10F9C}"/>
              </a:ext>
            </a:extLst>
          </p:cNvPr>
          <p:cNvSpPr txBox="1"/>
          <p:nvPr/>
        </p:nvSpPr>
        <p:spPr>
          <a:xfrm>
            <a:off x="1555487" y="5073119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64523D-8E53-FDED-8209-CE970A19280C}"/>
              </a:ext>
            </a:extLst>
          </p:cNvPr>
          <p:cNvSpPr txBox="1"/>
          <p:nvPr/>
        </p:nvSpPr>
        <p:spPr>
          <a:xfrm>
            <a:off x="1555487" y="5691648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26F53D-D311-CF7C-4A01-BDA2CC0F2704}"/>
              </a:ext>
            </a:extLst>
          </p:cNvPr>
          <p:cNvSpPr/>
          <p:nvPr/>
        </p:nvSpPr>
        <p:spPr bwMode="auto">
          <a:xfrm>
            <a:off x="3132301" y="4412329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1D759C-49D7-0FE0-9FD1-A38F14C2ECA5}"/>
              </a:ext>
            </a:extLst>
          </p:cNvPr>
          <p:cNvSpPr/>
          <p:nvPr/>
        </p:nvSpPr>
        <p:spPr bwMode="auto">
          <a:xfrm>
            <a:off x="4172043" y="5026030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5FC5BD-B202-1B04-0893-9DBC7A5C0E47}"/>
              </a:ext>
            </a:extLst>
          </p:cNvPr>
          <p:cNvSpPr/>
          <p:nvPr/>
        </p:nvSpPr>
        <p:spPr bwMode="auto">
          <a:xfrm>
            <a:off x="4172043" y="5655560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8276A5-77C9-A5E9-29E2-9F0562585C5F}"/>
              </a:ext>
            </a:extLst>
          </p:cNvPr>
          <p:cNvSpPr txBox="1"/>
          <p:nvPr/>
        </p:nvSpPr>
        <p:spPr>
          <a:xfrm>
            <a:off x="3149960" y="4411808"/>
            <a:ext cx="397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D600A9-063F-66D7-7E83-C16E043FA826}"/>
              </a:ext>
            </a:extLst>
          </p:cNvPr>
          <p:cNvSpPr txBox="1"/>
          <p:nvPr/>
        </p:nvSpPr>
        <p:spPr>
          <a:xfrm>
            <a:off x="4706643" y="5035824"/>
            <a:ext cx="1211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EDA3F8-1919-A859-90F8-C88B6EA76476}"/>
              </a:ext>
            </a:extLst>
          </p:cNvPr>
          <p:cNvSpPr txBox="1"/>
          <p:nvPr/>
        </p:nvSpPr>
        <p:spPr>
          <a:xfrm>
            <a:off x="4706643" y="5645423"/>
            <a:ext cx="1325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577E46-A88F-66F0-B487-D32010ED6E6D}"/>
              </a:ext>
            </a:extLst>
          </p:cNvPr>
          <p:cNvSpPr/>
          <p:nvPr/>
        </p:nvSpPr>
        <p:spPr bwMode="auto">
          <a:xfrm>
            <a:off x="6079258" y="4415406"/>
            <a:ext cx="432373" cy="300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DA3627-16A5-031F-9E49-5875D7C2441F}"/>
              </a:ext>
            </a:extLst>
          </p:cNvPr>
          <p:cNvSpPr txBox="1"/>
          <p:nvPr/>
        </p:nvSpPr>
        <p:spPr>
          <a:xfrm>
            <a:off x="6077888" y="4407019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006AED-0C8A-22BF-7C54-02593192F126}"/>
              </a:ext>
            </a:extLst>
          </p:cNvPr>
          <p:cNvSpPr txBox="1"/>
          <p:nvPr/>
        </p:nvSpPr>
        <p:spPr>
          <a:xfrm>
            <a:off x="5110514" y="5919098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748178-0B0B-4D61-769E-DFBB6D9C586C}"/>
              </a:ext>
            </a:extLst>
          </p:cNvPr>
          <p:cNvSpPr txBox="1"/>
          <p:nvPr/>
        </p:nvSpPr>
        <p:spPr>
          <a:xfrm>
            <a:off x="5156592" y="5294167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B3BE5C2-F8FE-30D7-24FD-93BFD77B020A}"/>
              </a:ext>
            </a:extLst>
          </p:cNvPr>
          <p:cNvSpPr/>
          <p:nvPr/>
        </p:nvSpPr>
        <p:spPr bwMode="auto">
          <a:xfrm>
            <a:off x="3555602" y="4411357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F420088-BC39-6D73-56DA-688033875B25}"/>
              </a:ext>
            </a:extLst>
          </p:cNvPr>
          <p:cNvSpPr txBox="1"/>
          <p:nvPr/>
        </p:nvSpPr>
        <p:spPr>
          <a:xfrm>
            <a:off x="3501585" y="4409995"/>
            <a:ext cx="600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BFR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6D763E-E0F8-0BEF-2157-6B8A1B8D0A41}"/>
              </a:ext>
            </a:extLst>
          </p:cNvPr>
          <p:cNvSpPr/>
          <p:nvPr/>
        </p:nvSpPr>
        <p:spPr bwMode="auto">
          <a:xfrm>
            <a:off x="8142127" y="5017521"/>
            <a:ext cx="1828800" cy="30479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94916BE-DBAA-BE17-391F-D26F5B4FF291}"/>
              </a:ext>
            </a:extLst>
          </p:cNvPr>
          <p:cNvSpPr txBox="1"/>
          <p:nvPr/>
        </p:nvSpPr>
        <p:spPr>
          <a:xfrm>
            <a:off x="8680261" y="5002850"/>
            <a:ext cx="1071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SU PPDU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F86B877-CC80-2268-1D1F-A306791E9ACC}"/>
              </a:ext>
            </a:extLst>
          </p:cNvPr>
          <p:cNvSpPr txBox="1"/>
          <p:nvPr/>
        </p:nvSpPr>
        <p:spPr>
          <a:xfrm>
            <a:off x="8884007" y="5294916"/>
            <a:ext cx="1151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Not beamformed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AAD9CE1-AC88-82DA-0F45-75E1B6784CF9}"/>
              </a:ext>
            </a:extLst>
          </p:cNvPr>
          <p:cNvSpPr/>
          <p:nvPr/>
        </p:nvSpPr>
        <p:spPr bwMode="auto">
          <a:xfrm>
            <a:off x="8077200" y="520578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3A3BB5D-BDA2-8AD4-AED0-D114E3138AF5}"/>
              </a:ext>
            </a:extLst>
          </p:cNvPr>
          <p:cNvSpPr/>
          <p:nvPr/>
        </p:nvSpPr>
        <p:spPr bwMode="auto">
          <a:xfrm>
            <a:off x="8012273" y="520578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1F50BA-C9E3-4D23-6233-245AABB872A6}"/>
              </a:ext>
            </a:extLst>
          </p:cNvPr>
          <p:cNvSpPr/>
          <p:nvPr/>
        </p:nvSpPr>
        <p:spPr bwMode="auto">
          <a:xfrm>
            <a:off x="7947346" y="520578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3BA148C-BBC9-9D44-D2EB-34AA7E05A85B}"/>
              </a:ext>
            </a:extLst>
          </p:cNvPr>
          <p:cNvSpPr/>
          <p:nvPr/>
        </p:nvSpPr>
        <p:spPr bwMode="auto">
          <a:xfrm>
            <a:off x="7882419" y="520578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C69485-A877-1358-821A-FCC737C9A942}"/>
              </a:ext>
            </a:extLst>
          </p:cNvPr>
          <p:cNvSpPr/>
          <p:nvPr/>
        </p:nvSpPr>
        <p:spPr bwMode="auto">
          <a:xfrm>
            <a:off x="3072914" y="459562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214EFA-04ED-950A-EE29-D3A958BF7A34}"/>
              </a:ext>
            </a:extLst>
          </p:cNvPr>
          <p:cNvSpPr/>
          <p:nvPr/>
        </p:nvSpPr>
        <p:spPr bwMode="auto">
          <a:xfrm>
            <a:off x="3007987" y="459562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9E94CC9-2F9A-D266-091B-707D26A1A30C}"/>
              </a:ext>
            </a:extLst>
          </p:cNvPr>
          <p:cNvSpPr/>
          <p:nvPr/>
        </p:nvSpPr>
        <p:spPr bwMode="auto">
          <a:xfrm>
            <a:off x="2943060" y="459562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12E299F-801D-D597-D39E-A39ECD843479}"/>
              </a:ext>
            </a:extLst>
          </p:cNvPr>
          <p:cNvSpPr/>
          <p:nvPr/>
        </p:nvSpPr>
        <p:spPr bwMode="auto">
          <a:xfrm>
            <a:off x="2878133" y="459562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4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C4-6BAF-7701-F64C-F7E12BBA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of Multiple UL Beamforming Codebooks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23CA6-F1ED-7592-E29E-9FC11B81A3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9F47-43B5-03A2-7B40-4E632A5BA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97B69-BA2F-4F6E-D826-C637C35220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3" name="Rectangle 2">
            <a:extLst>
              <a:ext uri="{FF2B5EF4-FFF2-40B4-BE49-F238E27FC236}">
                <a16:creationId xmlns:a16="http://schemas.microsoft.com/office/drawing/2014/main" id="{328C8DEB-933D-E66C-3FAB-8A0D84801F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5200" y="1739697"/>
            <a:ext cx="10361084" cy="2204645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enable STAs to perform both UL SU and UL MU beamforming robustly, the AP may send two or more sets of UL beamforming feedback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	- one set can be the set of right singular V matrices used for SU PPDU or in non-MU-MIMO UL TB PPDU transmission.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	- another set can be for AP coordinated precoding or any implementation dependent precoding.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E775E58-90F9-0D60-6A0F-CB0B1C21ED46}"/>
              </a:ext>
            </a:extLst>
          </p:cNvPr>
          <p:cNvCxnSpPr/>
          <p:nvPr/>
        </p:nvCxnSpPr>
        <p:spPr bwMode="auto">
          <a:xfrm>
            <a:off x="2170277" y="437503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7AE55EC-1645-1299-5534-6386EBD6D6AB}"/>
              </a:ext>
            </a:extLst>
          </p:cNvPr>
          <p:cNvCxnSpPr/>
          <p:nvPr/>
        </p:nvCxnSpPr>
        <p:spPr bwMode="auto">
          <a:xfrm>
            <a:off x="2210495" y="498463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EF38B7-83FB-2D28-73F9-495AAF9A9C62}"/>
              </a:ext>
            </a:extLst>
          </p:cNvPr>
          <p:cNvCxnSpPr/>
          <p:nvPr/>
        </p:nvCxnSpPr>
        <p:spPr bwMode="auto">
          <a:xfrm>
            <a:off x="2210495" y="5594236"/>
            <a:ext cx="8763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95409BB-7BB4-67B8-FD12-344436EA9EAA}"/>
              </a:ext>
            </a:extLst>
          </p:cNvPr>
          <p:cNvSpPr txBox="1"/>
          <p:nvPr/>
        </p:nvSpPr>
        <p:spPr>
          <a:xfrm>
            <a:off x="1713078" y="4154050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EA1294-5B26-EBFB-8F31-116006606151}"/>
              </a:ext>
            </a:extLst>
          </p:cNvPr>
          <p:cNvSpPr txBox="1"/>
          <p:nvPr/>
        </p:nvSpPr>
        <p:spPr>
          <a:xfrm>
            <a:off x="1484477" y="4735439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EAE9041-90D8-08CE-EB78-59580DC956FA}"/>
              </a:ext>
            </a:extLst>
          </p:cNvPr>
          <p:cNvSpPr txBox="1"/>
          <p:nvPr/>
        </p:nvSpPr>
        <p:spPr>
          <a:xfrm>
            <a:off x="1484477" y="5353968"/>
            <a:ext cx="853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B835C71-B6D7-BBB9-C9CE-FE1D92942CCC}"/>
              </a:ext>
            </a:extLst>
          </p:cNvPr>
          <p:cNvSpPr/>
          <p:nvPr/>
        </p:nvSpPr>
        <p:spPr bwMode="auto">
          <a:xfrm>
            <a:off x="3061291" y="4074649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4E37D92-0634-932A-E118-4D60E0BF3C9F}"/>
              </a:ext>
            </a:extLst>
          </p:cNvPr>
          <p:cNvSpPr/>
          <p:nvPr/>
        </p:nvSpPr>
        <p:spPr bwMode="auto">
          <a:xfrm>
            <a:off x="4471729" y="4678540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BCDAF9A-5D88-60EF-0165-935C8DACC05E}"/>
              </a:ext>
            </a:extLst>
          </p:cNvPr>
          <p:cNvSpPr/>
          <p:nvPr/>
        </p:nvSpPr>
        <p:spPr bwMode="auto">
          <a:xfrm>
            <a:off x="4471729" y="5308070"/>
            <a:ext cx="1828800" cy="3047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AB0DEB-D0EA-A8E3-74E8-244580CFD5D8}"/>
              </a:ext>
            </a:extLst>
          </p:cNvPr>
          <p:cNvSpPr txBox="1"/>
          <p:nvPr/>
        </p:nvSpPr>
        <p:spPr>
          <a:xfrm>
            <a:off x="3078950" y="4095641"/>
            <a:ext cx="397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E667F04-A93E-9CEB-69BC-8290FEFEEF27}"/>
              </a:ext>
            </a:extLst>
          </p:cNvPr>
          <p:cNvSpPr txBox="1"/>
          <p:nvPr/>
        </p:nvSpPr>
        <p:spPr>
          <a:xfrm>
            <a:off x="4908300" y="4663353"/>
            <a:ext cx="1298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32257AA-00D5-9BDF-EC3D-DEB7BBEB3FCA}"/>
              </a:ext>
            </a:extLst>
          </p:cNvPr>
          <p:cNvSpPr txBox="1"/>
          <p:nvPr/>
        </p:nvSpPr>
        <p:spPr>
          <a:xfrm>
            <a:off x="4894685" y="5291295"/>
            <a:ext cx="1325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84E37A1-9437-9004-197D-7C36BC68D85E}"/>
              </a:ext>
            </a:extLst>
          </p:cNvPr>
          <p:cNvSpPr/>
          <p:nvPr/>
        </p:nvSpPr>
        <p:spPr bwMode="auto">
          <a:xfrm>
            <a:off x="6378944" y="4067916"/>
            <a:ext cx="432373" cy="3007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B22890-6E3C-21F5-26A8-C91874EBE019}"/>
              </a:ext>
            </a:extLst>
          </p:cNvPr>
          <p:cNvSpPr txBox="1"/>
          <p:nvPr/>
        </p:nvSpPr>
        <p:spPr>
          <a:xfrm>
            <a:off x="6418497" y="409581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24F7180-2EAE-D80C-EB38-BDB11F4E17A3}"/>
              </a:ext>
            </a:extLst>
          </p:cNvPr>
          <p:cNvSpPr txBox="1"/>
          <p:nvPr/>
        </p:nvSpPr>
        <p:spPr>
          <a:xfrm>
            <a:off x="5410200" y="5571608"/>
            <a:ext cx="1151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  <a:p>
            <a:r>
              <a:rPr lang="en-US" sz="1100" dirty="0">
                <a:solidFill>
                  <a:schemeClr val="tx1"/>
                </a:solidFill>
              </a:rPr>
              <a:t>(BFR MU)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DFCB09-A0B9-3F24-3877-9E315CB91414}"/>
              </a:ext>
            </a:extLst>
          </p:cNvPr>
          <p:cNvSpPr txBox="1"/>
          <p:nvPr/>
        </p:nvSpPr>
        <p:spPr>
          <a:xfrm>
            <a:off x="5456278" y="4946677"/>
            <a:ext cx="1151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</a:t>
            </a:r>
          </a:p>
          <a:p>
            <a:r>
              <a:rPr lang="en-US" sz="1100" dirty="0">
                <a:solidFill>
                  <a:schemeClr val="tx1"/>
                </a:solidFill>
              </a:rPr>
              <a:t>(BFR MU)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2951C69-6CAA-A403-A611-5612897C7955}"/>
              </a:ext>
            </a:extLst>
          </p:cNvPr>
          <p:cNvSpPr/>
          <p:nvPr/>
        </p:nvSpPr>
        <p:spPr bwMode="auto">
          <a:xfrm>
            <a:off x="3484592" y="4073677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B8860AC-E70D-7EE3-21FE-B82E2E1316A2}"/>
              </a:ext>
            </a:extLst>
          </p:cNvPr>
          <p:cNvSpPr txBox="1"/>
          <p:nvPr/>
        </p:nvSpPr>
        <p:spPr>
          <a:xfrm>
            <a:off x="3468005" y="3980556"/>
            <a:ext cx="60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BFR</a:t>
            </a:r>
          </a:p>
          <a:p>
            <a:r>
              <a:rPr lang="en-US" sz="1200" dirty="0">
                <a:solidFill>
                  <a:schemeClr val="tx1"/>
                </a:solidFill>
              </a:rPr>
              <a:t>MU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395D929-1B0B-A223-F86D-B2C0169DCD19}"/>
              </a:ext>
            </a:extLst>
          </p:cNvPr>
          <p:cNvSpPr/>
          <p:nvPr/>
        </p:nvSpPr>
        <p:spPr bwMode="auto">
          <a:xfrm>
            <a:off x="8441813" y="4670031"/>
            <a:ext cx="1828800" cy="304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8CCE24-161B-E7CD-876E-DDB81B00474B}"/>
              </a:ext>
            </a:extLst>
          </p:cNvPr>
          <p:cNvSpPr txBox="1"/>
          <p:nvPr/>
        </p:nvSpPr>
        <p:spPr>
          <a:xfrm>
            <a:off x="8913796" y="4670031"/>
            <a:ext cx="989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SU PPDU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43F0ECC-859D-6AA6-8799-BB7292A71847}"/>
              </a:ext>
            </a:extLst>
          </p:cNvPr>
          <p:cNvSpPr txBox="1"/>
          <p:nvPr/>
        </p:nvSpPr>
        <p:spPr>
          <a:xfrm>
            <a:off x="9417443" y="4946677"/>
            <a:ext cx="1151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Beamformed (BFR SU)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1CAB046-25C7-89B2-28F0-A8C558055FB4}"/>
              </a:ext>
            </a:extLst>
          </p:cNvPr>
          <p:cNvSpPr/>
          <p:nvPr/>
        </p:nvSpPr>
        <p:spPr bwMode="auto">
          <a:xfrm>
            <a:off x="8376886" y="485829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B720EE0-542A-BFF7-4256-D12F6A26A0E3}"/>
              </a:ext>
            </a:extLst>
          </p:cNvPr>
          <p:cNvSpPr/>
          <p:nvPr/>
        </p:nvSpPr>
        <p:spPr bwMode="auto">
          <a:xfrm>
            <a:off x="8311959" y="485829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A05F752-B614-368F-10D3-C7EA48E23F93}"/>
              </a:ext>
            </a:extLst>
          </p:cNvPr>
          <p:cNvSpPr/>
          <p:nvPr/>
        </p:nvSpPr>
        <p:spPr bwMode="auto">
          <a:xfrm>
            <a:off x="8247032" y="485829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48C70AC-931D-E7D8-3AC6-C7253A88C928}"/>
              </a:ext>
            </a:extLst>
          </p:cNvPr>
          <p:cNvSpPr/>
          <p:nvPr/>
        </p:nvSpPr>
        <p:spPr bwMode="auto">
          <a:xfrm>
            <a:off x="8182105" y="4858294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84A9E90-9440-A488-5860-F06087B3B86E}"/>
              </a:ext>
            </a:extLst>
          </p:cNvPr>
          <p:cNvSpPr/>
          <p:nvPr/>
        </p:nvSpPr>
        <p:spPr bwMode="auto">
          <a:xfrm>
            <a:off x="3001904" y="425794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DE909A6-BCE5-0C91-634B-21B29ED961E6}"/>
              </a:ext>
            </a:extLst>
          </p:cNvPr>
          <p:cNvSpPr/>
          <p:nvPr/>
        </p:nvSpPr>
        <p:spPr bwMode="auto">
          <a:xfrm>
            <a:off x="2936977" y="425794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CDDE875-13B0-13CB-14F8-3FDBF4D3390A}"/>
              </a:ext>
            </a:extLst>
          </p:cNvPr>
          <p:cNvSpPr/>
          <p:nvPr/>
        </p:nvSpPr>
        <p:spPr bwMode="auto">
          <a:xfrm>
            <a:off x="2872050" y="425794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D356153-4485-4EEC-0E17-C18487C2F076}"/>
              </a:ext>
            </a:extLst>
          </p:cNvPr>
          <p:cNvSpPr/>
          <p:nvPr/>
        </p:nvSpPr>
        <p:spPr bwMode="auto">
          <a:xfrm>
            <a:off x="2807123" y="4257945"/>
            <a:ext cx="64927" cy="1121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F5AD03B-B59F-6572-06D9-CEFC3C1A6BE7}"/>
              </a:ext>
            </a:extLst>
          </p:cNvPr>
          <p:cNvSpPr/>
          <p:nvPr/>
        </p:nvSpPr>
        <p:spPr bwMode="auto">
          <a:xfrm>
            <a:off x="3903426" y="4073677"/>
            <a:ext cx="432373" cy="3047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B939A21-5B08-79E9-71C2-CBAD7A5BCFF6}"/>
              </a:ext>
            </a:extLst>
          </p:cNvPr>
          <p:cNvSpPr txBox="1"/>
          <p:nvPr/>
        </p:nvSpPr>
        <p:spPr>
          <a:xfrm>
            <a:off x="3882586" y="3995743"/>
            <a:ext cx="60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BFR</a:t>
            </a:r>
          </a:p>
          <a:p>
            <a:r>
              <a:rPr lang="en-US" sz="1200" dirty="0">
                <a:solidFill>
                  <a:schemeClr val="tx1"/>
                </a:solidFill>
              </a:rPr>
              <a:t>SU</a:t>
            </a:r>
          </a:p>
        </p:txBody>
      </p:sp>
    </p:spTree>
    <p:extLst>
      <p:ext uri="{BB962C8B-B14F-4D97-AF65-F5344CB8AC3E}">
        <p14:creationId xmlns:p14="http://schemas.microsoft.com/office/powerpoint/2010/main" val="425616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3341B-BC3C-68AB-07E4-FB958C75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solutions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3EC92-C6DC-7376-7CAE-7FE73C7A2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feedback of multiple beamforming codebooks can enable the non-AP STA to perform both SU and TB PPDU beamforming, it is more complex to implement for both APs and non-APs (e.g. memory requirements). Other possible solutions include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Solution 1: Restrict the AP operation to only feedback right singular V matrices during UL sounding.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STA uses the V matrices corresponding as steering matrices regardless of the type of PPDU it transmits.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Solution 2:  The AP indicates to the STA the type of BFR (e.g. whether the BFR comprises right singular V matrices or not).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non-AP STA uses the BFR for beamforming in SU PPDU based on the indication.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C6FC7-1792-45C0-F991-CA75EDB82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113B-4BF3-DAE9-54DA-44C3121EDA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A5436E-F2FA-CA85-B402-8074147451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38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E281-BCAB-0761-E963-E3CFAA2A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EDD4-0644-A27F-BF29-CD595BB47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200" dirty="0"/>
              <a:t>The non-AP STAs may not know when to discard UL BFRs that are no longer useful (e.g. channel aging reasons).</a:t>
            </a:r>
          </a:p>
          <a:p>
            <a:pPr lvl="1">
              <a:buFontTx/>
              <a:buChar char="-"/>
            </a:pPr>
            <a:r>
              <a:rPr lang="en-US" sz="1800" dirty="0"/>
              <a:t>The AP can indicate during a TB PPDU exchange whether the BFR can or will no longer be used after the TB PPDU exchange (e.g. due to channel aging, etc.)</a:t>
            </a:r>
          </a:p>
          <a:p>
            <a:pPr>
              <a:buFontTx/>
              <a:buChar char="-"/>
            </a:pPr>
            <a:r>
              <a:rPr lang="en-US" sz="2200" dirty="0"/>
              <a:t>The non-AP STA may also discard UL BFRs  without telling the AP to free up its memory resources.</a:t>
            </a:r>
          </a:p>
          <a:p>
            <a:pPr lvl="1">
              <a:buFontTx/>
              <a:buChar char="-"/>
            </a:pPr>
            <a:r>
              <a:rPr lang="en-US" sz="1800" dirty="0"/>
              <a:t>The AP/STA can also negotiate  a timeout value for the UL BFRs. Within the timeout value, the non-AP STA will keep a received BFR in its memory.</a:t>
            </a:r>
          </a:p>
          <a:p>
            <a:pPr lvl="1"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72CFC-D8CB-4A27-E2AD-A8C4B70454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3D970-CD74-53C3-0B41-4E359BCF3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065576-18A1-D68F-9D71-7A7685B2E7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[1] https://mentor.ieee.org/802.11/dcn/23/11-23-0263-00-0uhr-triggered-beamforming-in-uhr.pptx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[2]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https://mentor.ieee.org/802.11/dcn/24/11-24-0108-00-00bn-triggered-beamforming-in-tgbn-follow-up.pptx</a:t>
            </a:r>
            <a:endParaRPr lang="en-GB" sz="2400" dirty="0">
              <a:solidFill>
                <a:schemeClr val="tx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[3] </a:t>
            </a:r>
            <a:r>
              <a:rPr lang="en-GB" dirty="0">
                <a:solidFill>
                  <a:schemeClr val="tx1"/>
                </a:solidFill>
                <a:hlinkClick r:id="rId4"/>
              </a:rPr>
              <a:t>https://mentor.ieee.org/802.11/dcn/23/11-23-0725-00-0uhr-uplink-mu-mimo-precoding-follow-up.pptx</a:t>
            </a:r>
            <a:endParaRPr lang="en-GB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[4] https://mentor.ieee.org/802.11/dcn/24/11-24-0243-00-00bn-protocol-design-for-ul-beamforming.pptx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1093</TotalTime>
  <Words>985</Words>
  <Application>Microsoft Office PowerPoint</Application>
  <PresentationFormat>Widescreen</PresentationFormat>
  <Paragraphs>136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Beamforming Feedback for UL Beamforming</vt:lpstr>
      <vt:lpstr>Abstract</vt:lpstr>
      <vt:lpstr>HE/EHT TB sounding for DL MU-MIMO transmission</vt:lpstr>
      <vt:lpstr>UHR UL sounding for UL TB transmission</vt:lpstr>
      <vt:lpstr>Problem with Beamforming Feedback in UL Sounding</vt:lpstr>
      <vt:lpstr>Feedback of Multiple UL Beamforming Codebooks</vt:lpstr>
      <vt:lpstr>Other solutions </vt:lpstr>
      <vt:lpstr>Other issues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177</cp:revision>
  <cp:lastPrinted>1601-01-01T00:00:00Z</cp:lastPrinted>
  <dcterms:created xsi:type="dcterms:W3CDTF">2024-02-06T17:29:42Z</dcterms:created>
  <dcterms:modified xsi:type="dcterms:W3CDTF">2024-05-14T21:18:34Z</dcterms:modified>
  <cp:category>Name, Affiliation</cp:category>
</cp:coreProperties>
</file>