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7" r:id="rId6"/>
    <p:sldId id="271" r:id="rId7"/>
    <p:sldId id="272" r:id="rId8"/>
    <p:sldId id="270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56" d="100"/>
          <a:sy n="156" d="100"/>
        </p:scale>
        <p:origin x="108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Additional Considerations on Non-Primary Channel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2024-04-27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251928"/>
              </p:ext>
            </p:extLst>
          </p:nvPr>
        </p:nvGraphicFramePr>
        <p:xfrm>
          <a:off x="996950" y="2413000"/>
          <a:ext cx="10206038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3000"/>
                        <a:ext cx="10206038" cy="2678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Several contributions has discussed non-primary channel access with generally good alignment[1-9].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After receiving an OBSS PPDU in the primary channel, a STA may switch to a secondary channel and obtain a TXOP.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present additional considerations regarding NPCA.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EDBF6-E496-D955-939B-2388D9D38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Non-Primary Channel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B2C82-BC21-CEE3-0E03-BC019BF7F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721" y="4152679"/>
            <a:ext cx="9309499" cy="2095193"/>
          </a:xfrm>
        </p:spPr>
        <p:txBody>
          <a:bodyPr/>
          <a:lstStyle/>
          <a:p>
            <a:r>
              <a:rPr lang="en-US" dirty="0"/>
              <a:t>Non-primary channel access allows a STA to transmit on secondary channels if the primary channel is busy.</a:t>
            </a:r>
          </a:p>
          <a:p>
            <a:r>
              <a:rPr lang="en-US" dirty="0"/>
              <a:t>A busy primary channel could be from a non-zero NAV or from physical CS.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B4891A-A60D-B712-4517-03E0E9A665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D78AB-C5B3-8D41-FDEE-7F7FB8905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CD4731-A784-BDE4-93A4-C02B93E003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2" name="Trapezoid 51">
            <a:extLst>
              <a:ext uri="{FF2B5EF4-FFF2-40B4-BE49-F238E27FC236}">
                <a16:creationId xmlns:a16="http://schemas.microsoft.com/office/drawing/2014/main" id="{73985B15-03C3-A3A2-682B-416B5EDB5AC0}"/>
              </a:ext>
            </a:extLst>
          </p:cNvPr>
          <p:cNvSpPr/>
          <p:nvPr/>
        </p:nvSpPr>
        <p:spPr>
          <a:xfrm rot="16200000">
            <a:off x="2861328" y="1897327"/>
            <a:ext cx="431409" cy="223926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Intel Clear" panose="020B0604020203020204" pitchFamily="34" charset="0"/>
              </a:rPr>
              <a:t>Busy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30D7471-8397-BDBF-CE8C-9D96683DCE1B}"/>
              </a:ext>
            </a:extLst>
          </p:cNvPr>
          <p:cNvCxnSpPr/>
          <p:nvPr/>
        </p:nvCxnSpPr>
        <p:spPr>
          <a:xfrm>
            <a:off x="3553844" y="3477392"/>
            <a:ext cx="5304053" cy="0"/>
          </a:xfrm>
          <a:prstGeom prst="line">
            <a:avLst/>
          </a:prstGeom>
          <a:ln w="12700">
            <a:solidFill>
              <a:schemeClr val="tx2"/>
            </a:solidFill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8009B4D-18BF-25FA-3054-3AF012A1746D}"/>
              </a:ext>
            </a:extLst>
          </p:cNvPr>
          <p:cNvCxnSpPr/>
          <p:nvPr/>
        </p:nvCxnSpPr>
        <p:spPr>
          <a:xfrm>
            <a:off x="3479623" y="3737346"/>
            <a:ext cx="5501902" cy="0"/>
          </a:xfrm>
          <a:prstGeom prst="line">
            <a:avLst/>
          </a:prstGeom>
          <a:ln>
            <a:solidFill>
              <a:schemeClr val="tx2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721E54A-C2AE-641B-8679-F145C8A47939}"/>
              </a:ext>
            </a:extLst>
          </p:cNvPr>
          <p:cNvSpPr txBox="1"/>
          <p:nvPr/>
        </p:nvSpPr>
        <p:spPr>
          <a:xfrm>
            <a:off x="1534096" y="3265189"/>
            <a:ext cx="1295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  <a:t>Primary 20MHz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877AAFB-219D-E04F-B3E8-D9F612D69350}"/>
              </a:ext>
            </a:extLst>
          </p:cNvPr>
          <p:cNvSpPr txBox="1"/>
          <p:nvPr/>
        </p:nvSpPr>
        <p:spPr>
          <a:xfrm>
            <a:off x="1517270" y="2804320"/>
            <a:ext cx="1281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  <a:t>Secondary 20MHz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6C5301F-9E6A-9BC4-EE20-E57F10DE9727}"/>
              </a:ext>
            </a:extLst>
          </p:cNvPr>
          <p:cNvSpPr txBox="1"/>
          <p:nvPr/>
        </p:nvSpPr>
        <p:spPr>
          <a:xfrm>
            <a:off x="1517270" y="2117530"/>
            <a:ext cx="1281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  <a:t>Secondary 40MHz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E5AFD92-CBD4-5E84-07D0-92D160CFC26B}"/>
              </a:ext>
            </a:extLst>
          </p:cNvPr>
          <p:cNvSpPr txBox="1"/>
          <p:nvPr/>
        </p:nvSpPr>
        <p:spPr>
          <a:xfrm>
            <a:off x="8896213" y="3594655"/>
            <a:ext cx="527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Neo Sans Intel"/>
                <a:cs typeface="Neo Sans Intel"/>
              </a:rPr>
              <a:t>time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1E8E08C-DFB3-1742-E7A6-7B841D0D74EF}"/>
              </a:ext>
            </a:extLst>
          </p:cNvPr>
          <p:cNvSpPr/>
          <p:nvPr/>
        </p:nvSpPr>
        <p:spPr>
          <a:xfrm>
            <a:off x="3562145" y="3265189"/>
            <a:ext cx="1921156" cy="31671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Intel Clear" panose="020B0604020203020204" pitchFamily="34" charset="0"/>
              </a:rPr>
              <a:t>20MHz PPDU</a:t>
            </a:r>
          </a:p>
          <a:p>
            <a:pPr algn="ctr"/>
            <a:r>
              <a:rPr lang="en-US" sz="1000" dirty="0">
                <a:latin typeface="Intel Clear" panose="020B0604020203020204" pitchFamily="34" charset="0"/>
              </a:rPr>
              <a:t>(interference, OBSS)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29D724F-C8C4-FC15-5E10-52EFD8C698E1}"/>
              </a:ext>
            </a:extLst>
          </p:cNvPr>
          <p:cNvCxnSpPr/>
          <p:nvPr/>
        </p:nvCxnSpPr>
        <p:spPr>
          <a:xfrm rot="16200000">
            <a:off x="2141403" y="2670008"/>
            <a:ext cx="2095192" cy="0"/>
          </a:xfrm>
          <a:prstGeom prst="line">
            <a:avLst/>
          </a:prstGeom>
          <a:ln>
            <a:solidFill>
              <a:schemeClr val="tx2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rapezoid 60">
            <a:extLst>
              <a:ext uri="{FF2B5EF4-FFF2-40B4-BE49-F238E27FC236}">
                <a16:creationId xmlns:a16="http://schemas.microsoft.com/office/drawing/2014/main" id="{9E59F51B-2590-088A-8AB3-22DA8F8358EA}"/>
              </a:ext>
            </a:extLst>
          </p:cNvPr>
          <p:cNvSpPr/>
          <p:nvPr/>
        </p:nvSpPr>
        <p:spPr>
          <a:xfrm rot="16200000">
            <a:off x="2861330" y="2819480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2" name="Trapezoid 61">
            <a:extLst>
              <a:ext uri="{FF2B5EF4-FFF2-40B4-BE49-F238E27FC236}">
                <a16:creationId xmlns:a16="http://schemas.microsoft.com/office/drawing/2014/main" id="{7F5613E1-A13F-24C3-2BD9-F13407A43A94}"/>
              </a:ext>
            </a:extLst>
          </p:cNvPr>
          <p:cNvSpPr/>
          <p:nvPr/>
        </p:nvSpPr>
        <p:spPr>
          <a:xfrm rot="16200000">
            <a:off x="2878158" y="3276338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3" name="Trapezoid 62">
            <a:extLst>
              <a:ext uri="{FF2B5EF4-FFF2-40B4-BE49-F238E27FC236}">
                <a16:creationId xmlns:a16="http://schemas.microsoft.com/office/drawing/2014/main" id="{3CAA88E6-A417-7936-BF93-72180C304978}"/>
              </a:ext>
            </a:extLst>
          </p:cNvPr>
          <p:cNvSpPr/>
          <p:nvPr/>
        </p:nvSpPr>
        <p:spPr>
          <a:xfrm rot="16200000">
            <a:off x="2861332" y="2354355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4" name="Trapezoid 63">
            <a:extLst>
              <a:ext uri="{FF2B5EF4-FFF2-40B4-BE49-F238E27FC236}">
                <a16:creationId xmlns:a16="http://schemas.microsoft.com/office/drawing/2014/main" id="{D639E67D-3A17-D22A-7483-53C1249604E1}"/>
              </a:ext>
            </a:extLst>
          </p:cNvPr>
          <p:cNvSpPr/>
          <p:nvPr/>
        </p:nvSpPr>
        <p:spPr>
          <a:xfrm rot="16200000">
            <a:off x="2861329" y="1897155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5C2CF5F-B931-F0E1-0E03-2E3BC2817329}"/>
              </a:ext>
            </a:extLst>
          </p:cNvPr>
          <p:cNvCxnSpPr/>
          <p:nvPr/>
        </p:nvCxnSpPr>
        <p:spPr>
          <a:xfrm flipV="1">
            <a:off x="2888871" y="2715738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AF1DD44-9154-7387-B582-BE7CD3373C54}"/>
              </a:ext>
            </a:extLst>
          </p:cNvPr>
          <p:cNvCxnSpPr/>
          <p:nvPr/>
        </p:nvCxnSpPr>
        <p:spPr>
          <a:xfrm flipV="1">
            <a:off x="2905697" y="3172596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F5593815-80E1-4CED-8C49-17BF3029BC6E}"/>
              </a:ext>
            </a:extLst>
          </p:cNvPr>
          <p:cNvCxnSpPr/>
          <p:nvPr/>
        </p:nvCxnSpPr>
        <p:spPr>
          <a:xfrm flipV="1">
            <a:off x="2888871" y="1794234"/>
            <a:ext cx="0" cy="894359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1EFC66E4-CD04-ED9C-151D-BFE9EC56B193}"/>
              </a:ext>
            </a:extLst>
          </p:cNvPr>
          <p:cNvSpPr/>
          <p:nvPr/>
        </p:nvSpPr>
        <p:spPr>
          <a:xfrm>
            <a:off x="7697891" y="1782009"/>
            <a:ext cx="1453157" cy="182997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Intel Clear" panose="020B0604020203020204" pitchFamily="34" charset="0"/>
              </a:rPr>
              <a:t>80MHz PPDU</a:t>
            </a:r>
          </a:p>
        </p:txBody>
      </p:sp>
      <p:sp>
        <p:nvSpPr>
          <p:cNvPr id="69" name="Trapezoid 68">
            <a:extLst>
              <a:ext uri="{FF2B5EF4-FFF2-40B4-BE49-F238E27FC236}">
                <a16:creationId xmlns:a16="http://schemas.microsoft.com/office/drawing/2014/main" id="{01FAD946-6561-CCA4-6F83-19F661F4764C}"/>
              </a:ext>
            </a:extLst>
          </p:cNvPr>
          <p:cNvSpPr/>
          <p:nvPr/>
        </p:nvSpPr>
        <p:spPr>
          <a:xfrm rot="16200000">
            <a:off x="2878155" y="327633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0" name="Trapezoid 69">
            <a:extLst>
              <a:ext uri="{FF2B5EF4-FFF2-40B4-BE49-F238E27FC236}">
                <a16:creationId xmlns:a16="http://schemas.microsoft.com/office/drawing/2014/main" id="{85AAE98F-1477-0A04-E140-7E51B8C32EAE}"/>
              </a:ext>
            </a:extLst>
          </p:cNvPr>
          <p:cNvSpPr/>
          <p:nvPr/>
        </p:nvSpPr>
        <p:spPr>
          <a:xfrm rot="16200000">
            <a:off x="2861328" y="2819479"/>
            <a:ext cx="431409" cy="22392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71" name="Trapezoid 70">
            <a:extLst>
              <a:ext uri="{FF2B5EF4-FFF2-40B4-BE49-F238E27FC236}">
                <a16:creationId xmlns:a16="http://schemas.microsoft.com/office/drawing/2014/main" id="{498682EE-34B9-8D50-0E78-4D9F8112E231}"/>
              </a:ext>
            </a:extLst>
          </p:cNvPr>
          <p:cNvSpPr/>
          <p:nvPr/>
        </p:nvSpPr>
        <p:spPr>
          <a:xfrm rot="16200000">
            <a:off x="2861333" y="2354355"/>
            <a:ext cx="431409" cy="223926"/>
          </a:xfrm>
          <a:prstGeom prst="trapezoid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72" name="Trapezoid 71">
            <a:extLst>
              <a:ext uri="{FF2B5EF4-FFF2-40B4-BE49-F238E27FC236}">
                <a16:creationId xmlns:a16="http://schemas.microsoft.com/office/drawing/2014/main" id="{0C226D77-D1CC-1AA1-BF47-2C723BB7B76D}"/>
              </a:ext>
            </a:extLst>
          </p:cNvPr>
          <p:cNvSpPr/>
          <p:nvPr/>
        </p:nvSpPr>
        <p:spPr>
          <a:xfrm rot="16200000">
            <a:off x="2878159" y="327633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3" name="Trapezoid 72">
            <a:extLst>
              <a:ext uri="{FF2B5EF4-FFF2-40B4-BE49-F238E27FC236}">
                <a16:creationId xmlns:a16="http://schemas.microsoft.com/office/drawing/2014/main" id="{8BCF48E3-602A-6B70-B0EF-3E55F00F8C88}"/>
              </a:ext>
            </a:extLst>
          </p:cNvPr>
          <p:cNvSpPr/>
          <p:nvPr/>
        </p:nvSpPr>
        <p:spPr>
          <a:xfrm rot="16200000">
            <a:off x="2861336" y="281913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4" name="Trapezoid 73">
            <a:extLst>
              <a:ext uri="{FF2B5EF4-FFF2-40B4-BE49-F238E27FC236}">
                <a16:creationId xmlns:a16="http://schemas.microsoft.com/office/drawing/2014/main" id="{BF6963DB-D59C-DC0F-9D64-F91538E3EEF8}"/>
              </a:ext>
            </a:extLst>
          </p:cNvPr>
          <p:cNvSpPr/>
          <p:nvPr/>
        </p:nvSpPr>
        <p:spPr>
          <a:xfrm rot="16200000">
            <a:off x="2859155" y="1896809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5" name="Trapezoid 74">
            <a:extLst>
              <a:ext uri="{FF2B5EF4-FFF2-40B4-BE49-F238E27FC236}">
                <a16:creationId xmlns:a16="http://schemas.microsoft.com/office/drawing/2014/main" id="{7429A2A8-80BE-BDE1-B5B3-D1ACB549CD19}"/>
              </a:ext>
            </a:extLst>
          </p:cNvPr>
          <p:cNvSpPr/>
          <p:nvPr/>
        </p:nvSpPr>
        <p:spPr>
          <a:xfrm rot="16200000">
            <a:off x="2861335" y="235435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6" name="Trapezoid 75">
            <a:extLst>
              <a:ext uri="{FF2B5EF4-FFF2-40B4-BE49-F238E27FC236}">
                <a16:creationId xmlns:a16="http://schemas.microsoft.com/office/drawing/2014/main" id="{D095419F-D646-D1D1-B801-B353917E36C3}"/>
              </a:ext>
            </a:extLst>
          </p:cNvPr>
          <p:cNvSpPr/>
          <p:nvPr/>
        </p:nvSpPr>
        <p:spPr>
          <a:xfrm rot="16200000">
            <a:off x="2878160" y="3276338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7" name="Trapezoid 76">
            <a:extLst>
              <a:ext uri="{FF2B5EF4-FFF2-40B4-BE49-F238E27FC236}">
                <a16:creationId xmlns:a16="http://schemas.microsoft.com/office/drawing/2014/main" id="{98885111-74DA-D96F-493A-FD2CB5013F2C}"/>
              </a:ext>
            </a:extLst>
          </p:cNvPr>
          <p:cNvSpPr/>
          <p:nvPr/>
        </p:nvSpPr>
        <p:spPr>
          <a:xfrm rot="16200000">
            <a:off x="2861328" y="281913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526B6BE-14EE-39CE-D456-3030DF0FF0E6}"/>
              </a:ext>
            </a:extLst>
          </p:cNvPr>
          <p:cNvGrpSpPr/>
          <p:nvPr/>
        </p:nvGrpSpPr>
        <p:grpSpPr>
          <a:xfrm>
            <a:off x="5513100" y="3346800"/>
            <a:ext cx="307788" cy="126812"/>
            <a:chOff x="2689212" y="5501845"/>
            <a:chExt cx="385509" cy="173850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E9F48FD0-9D40-732E-95AE-42103EF3767C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237E6780-0C3E-9F7F-A3A4-244AF681C491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97939B14-3CE0-4D4B-EA07-B7EC3571FA98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A6D20E2-06E3-F696-B458-18CC13BF47F4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0F53B65-6030-56D8-3DAE-8B45DB0D5C9F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BB90388F-3D64-23BB-15A9-631D5906ED40}"/>
              </a:ext>
            </a:extLst>
          </p:cNvPr>
          <p:cNvGrpSpPr/>
          <p:nvPr/>
        </p:nvGrpSpPr>
        <p:grpSpPr>
          <a:xfrm>
            <a:off x="7360665" y="3345931"/>
            <a:ext cx="307788" cy="126812"/>
            <a:chOff x="2689212" y="5501845"/>
            <a:chExt cx="385509" cy="173850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01481CE7-5DEE-2710-24BD-0B9DE1524A00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F122D31-0323-D8E0-6863-B88469A52FC1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884C5641-04D2-76E9-0ED0-7B18469C003F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9A81C2A4-4F3B-D2DB-F799-D43111416AEE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914BB95-2D78-E654-C5CB-DC28F4E5A900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C9FCB962-A41A-7753-2488-6AADEA4169D4}"/>
              </a:ext>
            </a:extLst>
          </p:cNvPr>
          <p:cNvSpPr txBox="1"/>
          <p:nvPr/>
        </p:nvSpPr>
        <p:spPr>
          <a:xfrm>
            <a:off x="2300847" y="1486407"/>
            <a:ext cx="93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Neo Sans Intel"/>
                <a:cs typeface="Neo Sans Intel"/>
              </a:rPr>
              <a:t>frequency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DC751AC-2950-5338-7F60-5D13EF62D24A}"/>
              </a:ext>
            </a:extLst>
          </p:cNvPr>
          <p:cNvSpPr/>
          <p:nvPr/>
        </p:nvSpPr>
        <p:spPr>
          <a:xfrm>
            <a:off x="5822800" y="2780758"/>
            <a:ext cx="1416447" cy="831222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Intel Clear" panose="020B0604020203020204" pitchFamily="34" charset="0"/>
              </a:rPr>
              <a:t>40MHz PPDU</a:t>
            </a:r>
          </a:p>
          <a:p>
            <a:pPr algn="ctr"/>
            <a:r>
              <a:rPr lang="en-US" sz="1000" dirty="0">
                <a:latin typeface="Intel Clear" panose="020B0604020203020204" pitchFamily="34" charset="0"/>
              </a:rPr>
              <a:t>(interference, OBSS)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0684C23-A1ED-BA7B-E4FE-4DB529012450}"/>
              </a:ext>
            </a:extLst>
          </p:cNvPr>
          <p:cNvSpPr txBox="1"/>
          <p:nvPr/>
        </p:nvSpPr>
        <p:spPr>
          <a:xfrm>
            <a:off x="7918499" y="1877002"/>
            <a:ext cx="9125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  <a:t>(STA to AP or </a:t>
            </a:r>
            <a:br>
              <a:rPr lang="en-US" sz="105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  <a:t>AP to STA)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6AD8ABD-0E47-7BEC-65C2-156B742DFC4D}"/>
              </a:ext>
            </a:extLst>
          </p:cNvPr>
          <p:cNvSpPr/>
          <p:nvPr/>
        </p:nvSpPr>
        <p:spPr>
          <a:xfrm>
            <a:off x="3581400" y="1793067"/>
            <a:ext cx="1901901" cy="1353204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Intel Clear" panose="020B0604020203020204" pitchFamily="34" charset="0"/>
              </a:rPr>
              <a:t>60MHz PPDU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B2C1D04-0FCF-4FEA-C271-3BCBA871DB6F}"/>
              </a:ext>
            </a:extLst>
          </p:cNvPr>
          <p:cNvSpPr/>
          <p:nvPr/>
        </p:nvSpPr>
        <p:spPr>
          <a:xfrm>
            <a:off x="5820888" y="1782009"/>
            <a:ext cx="1418359" cy="933383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Intel Clear" panose="020B0604020203020204" pitchFamily="34" charset="0"/>
              </a:rPr>
              <a:t>40MHz PPDU</a:t>
            </a:r>
          </a:p>
        </p:txBody>
      </p:sp>
    </p:spTree>
    <p:extLst>
      <p:ext uri="{BB962C8B-B14F-4D97-AF65-F5344CB8AC3E}">
        <p14:creationId xmlns:p14="http://schemas.microsoft.com/office/powerpoint/2010/main" val="28799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6C696-BA52-6904-DD55-82BE667F6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CCA in the secondary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0E425-AEBA-DF64-E5E5-EB3C44648B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6A57F-D1E7-3C3F-9261-CAFAF8AF5E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E8A9D4-D3B9-B7D8-2C89-2E4948E5FA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D452ED3E-EEE5-A6F9-9A4C-AB0BE4225E00}"/>
              </a:ext>
            </a:extLst>
          </p:cNvPr>
          <p:cNvSpPr/>
          <p:nvPr/>
        </p:nvSpPr>
        <p:spPr>
          <a:xfrm rot="16200000">
            <a:off x="2861328" y="1897327"/>
            <a:ext cx="431409" cy="223926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EB97146-E501-4B7D-CCA8-4D3E824E0309}"/>
              </a:ext>
            </a:extLst>
          </p:cNvPr>
          <p:cNvCxnSpPr/>
          <p:nvPr/>
        </p:nvCxnSpPr>
        <p:spPr>
          <a:xfrm>
            <a:off x="3479623" y="3737346"/>
            <a:ext cx="5501902" cy="0"/>
          </a:xfrm>
          <a:prstGeom prst="line">
            <a:avLst/>
          </a:prstGeom>
          <a:ln>
            <a:solidFill>
              <a:schemeClr val="tx2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79EB27B-BE36-7F79-E55A-89278FDDC3ED}"/>
              </a:ext>
            </a:extLst>
          </p:cNvPr>
          <p:cNvSpPr txBox="1"/>
          <p:nvPr/>
        </p:nvSpPr>
        <p:spPr>
          <a:xfrm>
            <a:off x="1534096" y="3265189"/>
            <a:ext cx="1295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Primary 20MHz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75941D-6341-701A-C25C-E1A0B6C8A9AA}"/>
              </a:ext>
            </a:extLst>
          </p:cNvPr>
          <p:cNvSpPr txBox="1"/>
          <p:nvPr/>
        </p:nvSpPr>
        <p:spPr>
          <a:xfrm>
            <a:off x="1517270" y="2804320"/>
            <a:ext cx="1281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20MHz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1A36C1-DFB2-A105-95FD-1487DEB63129}"/>
              </a:ext>
            </a:extLst>
          </p:cNvPr>
          <p:cNvSpPr txBox="1"/>
          <p:nvPr/>
        </p:nvSpPr>
        <p:spPr>
          <a:xfrm>
            <a:off x="1517270" y="2117530"/>
            <a:ext cx="1281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40MHz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FAD5A2-4C0D-C4D0-B899-6BF4141B97FE}"/>
              </a:ext>
            </a:extLst>
          </p:cNvPr>
          <p:cNvSpPr/>
          <p:nvPr/>
        </p:nvSpPr>
        <p:spPr>
          <a:xfrm>
            <a:off x="4282721" y="3265189"/>
            <a:ext cx="3718279" cy="31671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Intel Clear" panose="020B0604020203020204" pitchFamily="34" charset="0"/>
              </a:rPr>
              <a:t>OBBS NAV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4B8C4D9-76E0-DC50-0495-06F154E4BE18}"/>
              </a:ext>
            </a:extLst>
          </p:cNvPr>
          <p:cNvCxnSpPr/>
          <p:nvPr/>
        </p:nvCxnSpPr>
        <p:spPr>
          <a:xfrm rot="16200000">
            <a:off x="2141403" y="2670008"/>
            <a:ext cx="2095192" cy="0"/>
          </a:xfrm>
          <a:prstGeom prst="line">
            <a:avLst/>
          </a:prstGeom>
          <a:ln>
            <a:solidFill>
              <a:schemeClr val="tx2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rapezoid 18">
            <a:extLst>
              <a:ext uri="{FF2B5EF4-FFF2-40B4-BE49-F238E27FC236}">
                <a16:creationId xmlns:a16="http://schemas.microsoft.com/office/drawing/2014/main" id="{E20D7F3E-033B-8467-B0EC-1C704C216BC3}"/>
              </a:ext>
            </a:extLst>
          </p:cNvPr>
          <p:cNvSpPr/>
          <p:nvPr/>
        </p:nvSpPr>
        <p:spPr>
          <a:xfrm rot="16200000">
            <a:off x="2861330" y="2819480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0" name="Trapezoid 19">
            <a:extLst>
              <a:ext uri="{FF2B5EF4-FFF2-40B4-BE49-F238E27FC236}">
                <a16:creationId xmlns:a16="http://schemas.microsoft.com/office/drawing/2014/main" id="{AEFBF87B-076D-6646-B18E-B68CA2685E9F}"/>
              </a:ext>
            </a:extLst>
          </p:cNvPr>
          <p:cNvSpPr/>
          <p:nvPr/>
        </p:nvSpPr>
        <p:spPr>
          <a:xfrm rot="16200000">
            <a:off x="2878158" y="3276338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1" name="Trapezoid 20">
            <a:extLst>
              <a:ext uri="{FF2B5EF4-FFF2-40B4-BE49-F238E27FC236}">
                <a16:creationId xmlns:a16="http://schemas.microsoft.com/office/drawing/2014/main" id="{A2299851-EF33-8D3E-3808-26E7A3E9D0CE}"/>
              </a:ext>
            </a:extLst>
          </p:cNvPr>
          <p:cNvSpPr/>
          <p:nvPr/>
        </p:nvSpPr>
        <p:spPr>
          <a:xfrm rot="16200000">
            <a:off x="2861332" y="2354355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1243A11D-E2F7-6FC8-07BD-A1D910FB747A}"/>
              </a:ext>
            </a:extLst>
          </p:cNvPr>
          <p:cNvSpPr/>
          <p:nvPr/>
        </p:nvSpPr>
        <p:spPr>
          <a:xfrm rot="16200000">
            <a:off x="2861329" y="1897155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65EEC4F-D371-7C68-7083-6A4BC93DDB9B}"/>
              </a:ext>
            </a:extLst>
          </p:cNvPr>
          <p:cNvCxnSpPr/>
          <p:nvPr/>
        </p:nvCxnSpPr>
        <p:spPr>
          <a:xfrm flipV="1">
            <a:off x="2888871" y="2715738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2179117-CC47-ED80-8F52-824C3D9188E6}"/>
              </a:ext>
            </a:extLst>
          </p:cNvPr>
          <p:cNvCxnSpPr/>
          <p:nvPr/>
        </p:nvCxnSpPr>
        <p:spPr>
          <a:xfrm flipV="1">
            <a:off x="2905697" y="3172596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EA4ED4D-92DF-0379-B97D-CB59D3088BAD}"/>
              </a:ext>
            </a:extLst>
          </p:cNvPr>
          <p:cNvCxnSpPr/>
          <p:nvPr/>
        </p:nvCxnSpPr>
        <p:spPr>
          <a:xfrm flipV="1">
            <a:off x="2888871" y="1794234"/>
            <a:ext cx="0" cy="894359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rapezoid 26">
            <a:extLst>
              <a:ext uri="{FF2B5EF4-FFF2-40B4-BE49-F238E27FC236}">
                <a16:creationId xmlns:a16="http://schemas.microsoft.com/office/drawing/2014/main" id="{2E233F24-7E7C-3D09-2E14-A8646B096A38}"/>
              </a:ext>
            </a:extLst>
          </p:cNvPr>
          <p:cNvSpPr/>
          <p:nvPr/>
        </p:nvSpPr>
        <p:spPr>
          <a:xfrm rot="16200000">
            <a:off x="2878155" y="327633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56CB52B7-E260-8284-326A-457535B9CE13}"/>
              </a:ext>
            </a:extLst>
          </p:cNvPr>
          <p:cNvSpPr/>
          <p:nvPr/>
        </p:nvSpPr>
        <p:spPr>
          <a:xfrm rot="16200000">
            <a:off x="2861328" y="2819479"/>
            <a:ext cx="431409" cy="22392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9FECF250-B682-97F8-533F-A06BBB9738C0}"/>
              </a:ext>
            </a:extLst>
          </p:cNvPr>
          <p:cNvSpPr/>
          <p:nvPr/>
        </p:nvSpPr>
        <p:spPr>
          <a:xfrm rot="16200000">
            <a:off x="2861333" y="2354355"/>
            <a:ext cx="431409" cy="223926"/>
          </a:xfrm>
          <a:prstGeom prst="trapezoid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3B086768-EDF2-BB8F-26EB-44D65C0F9EBE}"/>
              </a:ext>
            </a:extLst>
          </p:cNvPr>
          <p:cNvSpPr/>
          <p:nvPr/>
        </p:nvSpPr>
        <p:spPr>
          <a:xfrm rot="16200000">
            <a:off x="2878159" y="327633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31" name="Trapezoid 30">
            <a:extLst>
              <a:ext uri="{FF2B5EF4-FFF2-40B4-BE49-F238E27FC236}">
                <a16:creationId xmlns:a16="http://schemas.microsoft.com/office/drawing/2014/main" id="{10972FF8-48A5-B104-4B4D-4F11B99D0722}"/>
              </a:ext>
            </a:extLst>
          </p:cNvPr>
          <p:cNvSpPr/>
          <p:nvPr/>
        </p:nvSpPr>
        <p:spPr>
          <a:xfrm rot="16200000">
            <a:off x="2861336" y="281913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32" name="Trapezoid 31">
            <a:extLst>
              <a:ext uri="{FF2B5EF4-FFF2-40B4-BE49-F238E27FC236}">
                <a16:creationId xmlns:a16="http://schemas.microsoft.com/office/drawing/2014/main" id="{0AB3F733-16C3-E7A9-2EFB-D27D86C560E3}"/>
              </a:ext>
            </a:extLst>
          </p:cNvPr>
          <p:cNvSpPr/>
          <p:nvPr/>
        </p:nvSpPr>
        <p:spPr>
          <a:xfrm rot="16200000">
            <a:off x="2859155" y="1896809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66390DEA-E807-1A05-D137-56BF786B455B}"/>
              </a:ext>
            </a:extLst>
          </p:cNvPr>
          <p:cNvSpPr/>
          <p:nvPr/>
        </p:nvSpPr>
        <p:spPr>
          <a:xfrm rot="16200000">
            <a:off x="2861335" y="235435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7C5F42F3-94A9-AC61-DD06-06ACA12F4FB3}"/>
              </a:ext>
            </a:extLst>
          </p:cNvPr>
          <p:cNvSpPr/>
          <p:nvPr/>
        </p:nvSpPr>
        <p:spPr>
          <a:xfrm rot="16200000">
            <a:off x="2878160" y="3276338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CBF53192-2FD5-FD2B-FB56-A39BC7311399}"/>
              </a:ext>
            </a:extLst>
          </p:cNvPr>
          <p:cNvSpPr/>
          <p:nvPr/>
        </p:nvSpPr>
        <p:spPr>
          <a:xfrm rot="16200000">
            <a:off x="2861328" y="281913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075AFE9-4E44-A8DD-E0AF-7A7A7DDE02FE}"/>
              </a:ext>
            </a:extLst>
          </p:cNvPr>
          <p:cNvSpPr txBox="1"/>
          <p:nvPr/>
        </p:nvSpPr>
        <p:spPr>
          <a:xfrm>
            <a:off x="2300847" y="1486407"/>
            <a:ext cx="93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2"/>
                </a:solidFill>
                <a:latin typeface="Neo Sans Intel"/>
                <a:cs typeface="Neo Sans Intel"/>
              </a:rPr>
              <a:t>frequency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E4C9FC6-4664-6A52-FBB3-5189552EFCA5}"/>
              </a:ext>
            </a:extLst>
          </p:cNvPr>
          <p:cNvGrpSpPr/>
          <p:nvPr/>
        </p:nvGrpSpPr>
        <p:grpSpPr>
          <a:xfrm>
            <a:off x="4804490" y="2413710"/>
            <a:ext cx="307788" cy="126812"/>
            <a:chOff x="2689212" y="5501845"/>
            <a:chExt cx="385509" cy="173850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F02E00F4-9846-4C86-2C05-D3172E62312A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30D8CFA-54D8-D3CB-2DE5-5A28232DAB49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493485B-82CE-BF2B-A314-C52149F08F93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D21765F7-57BA-EE81-FCCA-5D6EDE386D58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1E8BB5E0-AAFE-02BB-0F7A-A53A8CF1658D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53D9E826-C401-904B-8F0B-83E77ED153D4}"/>
              </a:ext>
            </a:extLst>
          </p:cNvPr>
          <p:cNvSpPr txBox="1"/>
          <p:nvPr/>
        </p:nvSpPr>
        <p:spPr>
          <a:xfrm>
            <a:off x="3256677" y="2623582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Medium synchronization</a:t>
            </a:r>
          </a:p>
        </p:txBody>
      </p:sp>
      <p:sp>
        <p:nvSpPr>
          <p:cNvPr id="100" name="Content Placeholder 2">
            <a:extLst>
              <a:ext uri="{FF2B5EF4-FFF2-40B4-BE49-F238E27FC236}">
                <a16:creationId xmlns:a16="http://schemas.microsoft.com/office/drawing/2014/main" id="{2F43F0E6-FD4E-1282-3A26-6469D12A0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721" y="4152679"/>
            <a:ext cx="10912279" cy="2095193"/>
          </a:xfrm>
        </p:spPr>
        <p:txBody>
          <a:bodyPr/>
          <a:lstStyle/>
          <a:p>
            <a:r>
              <a:rPr lang="en-US" sz="2000" dirty="0"/>
              <a:t>After switching to the secondary channel, a STA employs a CCA procedure which may include a medium synchronization procedure followed by a backoff procedure.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medium synchronization procedure can be based on the </a:t>
            </a:r>
            <a:r>
              <a:rPr lang="en-US" sz="1800" dirty="0" err="1"/>
              <a:t>MediumSyncDelay</a:t>
            </a:r>
            <a:r>
              <a:rPr lang="en-US" sz="1800" dirty="0"/>
              <a:t> timer or </a:t>
            </a:r>
            <a:r>
              <a:rPr lang="en-US" sz="1800" b="0" i="0" u="none" strike="noStrike" baseline="0" dirty="0" err="1">
                <a:latin typeface="TimesNewRoman"/>
              </a:rPr>
              <a:t>NAVSyncDelay</a:t>
            </a:r>
            <a:r>
              <a:rPr lang="en-US" sz="1800" dirty="0"/>
              <a:t> mechanisms in the existing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backoff procedure is needed when two or more STAs are allowed to obtain a TXOP in the secondary channel.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7970B31-E968-61A6-3459-544488716ABE}"/>
              </a:ext>
            </a:extLst>
          </p:cNvPr>
          <p:cNvSpPr/>
          <p:nvPr/>
        </p:nvSpPr>
        <p:spPr bwMode="auto">
          <a:xfrm>
            <a:off x="4282721" y="2413080"/>
            <a:ext cx="517218" cy="1256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D1D03173-4464-630E-E4F6-D07323670045}"/>
              </a:ext>
            </a:extLst>
          </p:cNvPr>
          <p:cNvCxnSpPr>
            <a:stCxn id="92" idx="0"/>
            <a:endCxn id="104" idx="1"/>
          </p:cNvCxnSpPr>
          <p:nvPr/>
        </p:nvCxnSpPr>
        <p:spPr bwMode="auto">
          <a:xfrm flipV="1">
            <a:off x="3980577" y="2475927"/>
            <a:ext cx="302144" cy="1476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C0661644-53E3-01BA-6E18-FD9B2EFBA116}"/>
              </a:ext>
            </a:extLst>
          </p:cNvPr>
          <p:cNvSpPr txBox="1"/>
          <p:nvPr/>
        </p:nvSpPr>
        <p:spPr>
          <a:xfrm>
            <a:off x="3483439" y="1546938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Backoff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BBD3BF58-99B9-8CC5-2F89-3C338F14114D}"/>
              </a:ext>
            </a:extLst>
          </p:cNvPr>
          <p:cNvCxnSpPr>
            <a:stCxn id="121" idx="2"/>
          </p:cNvCxnSpPr>
          <p:nvPr/>
        </p:nvCxnSpPr>
        <p:spPr bwMode="auto">
          <a:xfrm>
            <a:off x="4207339" y="1854715"/>
            <a:ext cx="757870" cy="5375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799B2BD-47DD-0422-F8EA-16274FD8F528}"/>
              </a:ext>
            </a:extLst>
          </p:cNvPr>
          <p:cNvSpPr/>
          <p:nvPr/>
        </p:nvSpPr>
        <p:spPr>
          <a:xfrm>
            <a:off x="5128619" y="2183888"/>
            <a:ext cx="433981" cy="385575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Intel Clear" panose="020B0604020203020204" pitchFamily="34" charset="0"/>
              </a:rPr>
              <a:t>RTS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1B8D9B-56DF-D15A-C2C7-CC51DAA6C879}"/>
              </a:ext>
            </a:extLst>
          </p:cNvPr>
          <p:cNvSpPr/>
          <p:nvPr/>
        </p:nvSpPr>
        <p:spPr>
          <a:xfrm>
            <a:off x="5645268" y="2194883"/>
            <a:ext cx="434589" cy="385575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Intel Clear" panose="020B0604020203020204" pitchFamily="34" charset="0"/>
              </a:rPr>
              <a:t>CTS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EEE388-BDFC-7815-E1DE-4FF23EC9C80F}"/>
              </a:ext>
            </a:extLst>
          </p:cNvPr>
          <p:cNvSpPr/>
          <p:nvPr/>
        </p:nvSpPr>
        <p:spPr>
          <a:xfrm>
            <a:off x="6159977" y="2194883"/>
            <a:ext cx="1342239" cy="385575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Intel Clear" panose="020B0604020203020204" pitchFamily="34" charset="0"/>
              </a:rPr>
              <a:t>DATA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C53268-8490-569A-4185-B072D029F9E9}"/>
              </a:ext>
            </a:extLst>
          </p:cNvPr>
          <p:cNvSpPr/>
          <p:nvPr/>
        </p:nvSpPr>
        <p:spPr>
          <a:xfrm>
            <a:off x="7579175" y="2194883"/>
            <a:ext cx="421826" cy="385575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Intel Clear" panose="020B0604020203020204" pitchFamily="34" charset="0"/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9642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A72E7-9E1B-1045-0292-F3564A9F5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reception during backoff (1/3)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4E694-C41B-D4A3-B377-90ACB67D27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59900-DC56-160F-EC92-8AED443E8C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4C6E60-CCD7-52ED-477E-AD0C459AC4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88682E9D-192B-3A10-F87C-A7BE2098A8AC}"/>
              </a:ext>
            </a:extLst>
          </p:cNvPr>
          <p:cNvSpPr/>
          <p:nvPr/>
        </p:nvSpPr>
        <p:spPr>
          <a:xfrm rot="16200000">
            <a:off x="2861328" y="1897327"/>
            <a:ext cx="431409" cy="223926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4EABD48-9FE1-C90C-DE5C-EC04714650A1}"/>
              </a:ext>
            </a:extLst>
          </p:cNvPr>
          <p:cNvCxnSpPr/>
          <p:nvPr/>
        </p:nvCxnSpPr>
        <p:spPr>
          <a:xfrm>
            <a:off x="3479623" y="3737346"/>
            <a:ext cx="5501902" cy="0"/>
          </a:xfrm>
          <a:prstGeom prst="line">
            <a:avLst/>
          </a:prstGeom>
          <a:ln>
            <a:solidFill>
              <a:schemeClr val="tx2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DA93EEE-FEDE-EED5-CFDB-D48E1A8AEDF0}"/>
              </a:ext>
            </a:extLst>
          </p:cNvPr>
          <p:cNvSpPr txBox="1"/>
          <p:nvPr/>
        </p:nvSpPr>
        <p:spPr>
          <a:xfrm>
            <a:off x="1534096" y="3265189"/>
            <a:ext cx="1295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Primary 20MHz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012B6D7-D8B9-FDA0-87CE-7F6935ECA1CA}"/>
              </a:ext>
            </a:extLst>
          </p:cNvPr>
          <p:cNvSpPr txBox="1"/>
          <p:nvPr/>
        </p:nvSpPr>
        <p:spPr>
          <a:xfrm>
            <a:off x="1517270" y="2804320"/>
            <a:ext cx="1281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20MHz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7769F74-0528-F3E1-9BA5-E9231C3B3D5A}"/>
              </a:ext>
            </a:extLst>
          </p:cNvPr>
          <p:cNvSpPr txBox="1"/>
          <p:nvPr/>
        </p:nvSpPr>
        <p:spPr>
          <a:xfrm>
            <a:off x="1517270" y="2117530"/>
            <a:ext cx="1281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40MHz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D24C30B-6121-28D1-AF3D-99622CF18FB8}"/>
              </a:ext>
            </a:extLst>
          </p:cNvPr>
          <p:cNvSpPr/>
          <p:nvPr/>
        </p:nvSpPr>
        <p:spPr>
          <a:xfrm>
            <a:off x="4282721" y="3265189"/>
            <a:ext cx="2538069" cy="31671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Intel Clear" panose="020B0604020203020204" pitchFamily="34" charset="0"/>
              </a:rPr>
              <a:t>OBSS NAV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E81433C-B698-C59F-A2D8-1F1D42F61CDE}"/>
              </a:ext>
            </a:extLst>
          </p:cNvPr>
          <p:cNvCxnSpPr/>
          <p:nvPr/>
        </p:nvCxnSpPr>
        <p:spPr>
          <a:xfrm rot="16200000">
            <a:off x="2141403" y="2670008"/>
            <a:ext cx="2095192" cy="0"/>
          </a:xfrm>
          <a:prstGeom prst="line">
            <a:avLst/>
          </a:prstGeom>
          <a:ln>
            <a:solidFill>
              <a:schemeClr val="tx2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rapezoid 73">
            <a:extLst>
              <a:ext uri="{FF2B5EF4-FFF2-40B4-BE49-F238E27FC236}">
                <a16:creationId xmlns:a16="http://schemas.microsoft.com/office/drawing/2014/main" id="{1555A699-E541-2F7D-3420-732B872E3BC2}"/>
              </a:ext>
            </a:extLst>
          </p:cNvPr>
          <p:cNvSpPr/>
          <p:nvPr/>
        </p:nvSpPr>
        <p:spPr>
          <a:xfrm rot="16200000">
            <a:off x="2861330" y="2819480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5" name="Trapezoid 74">
            <a:extLst>
              <a:ext uri="{FF2B5EF4-FFF2-40B4-BE49-F238E27FC236}">
                <a16:creationId xmlns:a16="http://schemas.microsoft.com/office/drawing/2014/main" id="{15D5BB7D-418A-D781-1BF8-FA712D8EE9D6}"/>
              </a:ext>
            </a:extLst>
          </p:cNvPr>
          <p:cNvSpPr/>
          <p:nvPr/>
        </p:nvSpPr>
        <p:spPr>
          <a:xfrm rot="16200000">
            <a:off x="2878158" y="3276338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7" name="Trapezoid 76">
            <a:extLst>
              <a:ext uri="{FF2B5EF4-FFF2-40B4-BE49-F238E27FC236}">
                <a16:creationId xmlns:a16="http://schemas.microsoft.com/office/drawing/2014/main" id="{47746FCD-8095-A8F2-2561-721F243EF449}"/>
              </a:ext>
            </a:extLst>
          </p:cNvPr>
          <p:cNvSpPr/>
          <p:nvPr/>
        </p:nvSpPr>
        <p:spPr>
          <a:xfrm rot="16200000">
            <a:off x="2861332" y="2354355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9" name="Trapezoid 78">
            <a:extLst>
              <a:ext uri="{FF2B5EF4-FFF2-40B4-BE49-F238E27FC236}">
                <a16:creationId xmlns:a16="http://schemas.microsoft.com/office/drawing/2014/main" id="{0E4117E3-6B6F-CFE8-0A74-FD75B2B2F4A7}"/>
              </a:ext>
            </a:extLst>
          </p:cNvPr>
          <p:cNvSpPr/>
          <p:nvPr/>
        </p:nvSpPr>
        <p:spPr>
          <a:xfrm rot="16200000">
            <a:off x="2861329" y="1897155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C58B764D-9697-90DB-F05C-B23F6639C7D2}"/>
              </a:ext>
            </a:extLst>
          </p:cNvPr>
          <p:cNvCxnSpPr/>
          <p:nvPr/>
        </p:nvCxnSpPr>
        <p:spPr>
          <a:xfrm flipV="1">
            <a:off x="2888871" y="2715738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C7C797B-E468-71B1-59CA-45FA9A79EF1B}"/>
              </a:ext>
            </a:extLst>
          </p:cNvPr>
          <p:cNvCxnSpPr/>
          <p:nvPr/>
        </p:nvCxnSpPr>
        <p:spPr>
          <a:xfrm flipV="1">
            <a:off x="2905697" y="3172596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C84F79DD-70F7-2179-2C13-15D5E253C15A}"/>
              </a:ext>
            </a:extLst>
          </p:cNvPr>
          <p:cNvCxnSpPr/>
          <p:nvPr/>
        </p:nvCxnSpPr>
        <p:spPr>
          <a:xfrm flipV="1">
            <a:off x="2888871" y="1794234"/>
            <a:ext cx="0" cy="894359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rapezoid 82">
            <a:extLst>
              <a:ext uri="{FF2B5EF4-FFF2-40B4-BE49-F238E27FC236}">
                <a16:creationId xmlns:a16="http://schemas.microsoft.com/office/drawing/2014/main" id="{9F7E7685-2F55-C777-14A2-E74CF9FDE42B}"/>
              </a:ext>
            </a:extLst>
          </p:cNvPr>
          <p:cNvSpPr/>
          <p:nvPr/>
        </p:nvSpPr>
        <p:spPr>
          <a:xfrm rot="16200000">
            <a:off x="2878155" y="327633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84" name="Trapezoid 83">
            <a:extLst>
              <a:ext uri="{FF2B5EF4-FFF2-40B4-BE49-F238E27FC236}">
                <a16:creationId xmlns:a16="http://schemas.microsoft.com/office/drawing/2014/main" id="{43020DA1-3A9D-9111-A26D-02460B2CBC4F}"/>
              </a:ext>
            </a:extLst>
          </p:cNvPr>
          <p:cNvSpPr/>
          <p:nvPr/>
        </p:nvSpPr>
        <p:spPr>
          <a:xfrm rot="16200000">
            <a:off x="2861328" y="2819479"/>
            <a:ext cx="431409" cy="22392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85" name="Trapezoid 84">
            <a:extLst>
              <a:ext uri="{FF2B5EF4-FFF2-40B4-BE49-F238E27FC236}">
                <a16:creationId xmlns:a16="http://schemas.microsoft.com/office/drawing/2014/main" id="{21B6A4BC-C8CC-305B-3AD6-714F22D0F74F}"/>
              </a:ext>
            </a:extLst>
          </p:cNvPr>
          <p:cNvSpPr/>
          <p:nvPr/>
        </p:nvSpPr>
        <p:spPr>
          <a:xfrm rot="16200000">
            <a:off x="2861333" y="2354355"/>
            <a:ext cx="431409" cy="223926"/>
          </a:xfrm>
          <a:prstGeom prst="trapezoid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86" name="Trapezoid 85">
            <a:extLst>
              <a:ext uri="{FF2B5EF4-FFF2-40B4-BE49-F238E27FC236}">
                <a16:creationId xmlns:a16="http://schemas.microsoft.com/office/drawing/2014/main" id="{18C9CC1C-7489-64F4-C421-9ACC51AB6193}"/>
              </a:ext>
            </a:extLst>
          </p:cNvPr>
          <p:cNvSpPr/>
          <p:nvPr/>
        </p:nvSpPr>
        <p:spPr>
          <a:xfrm rot="16200000">
            <a:off x="2878159" y="327633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87" name="Trapezoid 86">
            <a:extLst>
              <a:ext uri="{FF2B5EF4-FFF2-40B4-BE49-F238E27FC236}">
                <a16:creationId xmlns:a16="http://schemas.microsoft.com/office/drawing/2014/main" id="{DDA0E241-AC7A-AFA8-94CA-EC7A82CB1644}"/>
              </a:ext>
            </a:extLst>
          </p:cNvPr>
          <p:cNvSpPr/>
          <p:nvPr/>
        </p:nvSpPr>
        <p:spPr>
          <a:xfrm rot="16200000">
            <a:off x="2861336" y="281913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92" name="Trapezoid 91">
            <a:extLst>
              <a:ext uri="{FF2B5EF4-FFF2-40B4-BE49-F238E27FC236}">
                <a16:creationId xmlns:a16="http://schemas.microsoft.com/office/drawing/2014/main" id="{F0634F48-8C52-FF0C-3FF3-CB705515F378}"/>
              </a:ext>
            </a:extLst>
          </p:cNvPr>
          <p:cNvSpPr/>
          <p:nvPr/>
        </p:nvSpPr>
        <p:spPr>
          <a:xfrm rot="16200000">
            <a:off x="2859155" y="1896809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95" name="Trapezoid 94">
            <a:extLst>
              <a:ext uri="{FF2B5EF4-FFF2-40B4-BE49-F238E27FC236}">
                <a16:creationId xmlns:a16="http://schemas.microsoft.com/office/drawing/2014/main" id="{59AF3888-9854-C5D3-67CA-DB58AC3221F2}"/>
              </a:ext>
            </a:extLst>
          </p:cNvPr>
          <p:cNvSpPr/>
          <p:nvPr/>
        </p:nvSpPr>
        <p:spPr>
          <a:xfrm rot="16200000">
            <a:off x="2861335" y="235435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97" name="Trapezoid 96">
            <a:extLst>
              <a:ext uri="{FF2B5EF4-FFF2-40B4-BE49-F238E27FC236}">
                <a16:creationId xmlns:a16="http://schemas.microsoft.com/office/drawing/2014/main" id="{F9A05727-C5D6-FD22-D89F-E7F6FAC191A7}"/>
              </a:ext>
            </a:extLst>
          </p:cNvPr>
          <p:cNvSpPr/>
          <p:nvPr/>
        </p:nvSpPr>
        <p:spPr>
          <a:xfrm rot="16200000">
            <a:off x="2878160" y="3276338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98" name="Trapezoid 97">
            <a:extLst>
              <a:ext uri="{FF2B5EF4-FFF2-40B4-BE49-F238E27FC236}">
                <a16:creationId xmlns:a16="http://schemas.microsoft.com/office/drawing/2014/main" id="{CA2490E2-3732-88AC-389C-4AAC64DFA17D}"/>
              </a:ext>
            </a:extLst>
          </p:cNvPr>
          <p:cNvSpPr/>
          <p:nvPr/>
        </p:nvSpPr>
        <p:spPr>
          <a:xfrm rot="16200000">
            <a:off x="2861328" y="281913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09C98B9-BF3A-005B-2633-F0767ED87F36}"/>
              </a:ext>
            </a:extLst>
          </p:cNvPr>
          <p:cNvSpPr txBox="1"/>
          <p:nvPr/>
        </p:nvSpPr>
        <p:spPr>
          <a:xfrm>
            <a:off x="2300847" y="1486407"/>
            <a:ext cx="93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2"/>
                </a:solidFill>
                <a:latin typeface="Neo Sans Intel"/>
                <a:cs typeface="Neo Sans Intel"/>
              </a:rPr>
              <a:t>frequency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37B552B6-E533-FAD0-3CFB-D4BBA96FB6B0}"/>
              </a:ext>
            </a:extLst>
          </p:cNvPr>
          <p:cNvGrpSpPr/>
          <p:nvPr/>
        </p:nvGrpSpPr>
        <p:grpSpPr>
          <a:xfrm>
            <a:off x="4804490" y="2413710"/>
            <a:ext cx="307788" cy="126812"/>
            <a:chOff x="2689212" y="5501845"/>
            <a:chExt cx="385509" cy="173850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7B4A4CAB-6635-353F-E98C-C3A72F227E5E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48F3459A-8503-9151-8FE7-B29773723D66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FA4DDAC6-8814-E304-F7FD-C0AD82573BA4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574A752-0D3C-3338-6D8B-F7C2740CF0B2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C0F1386A-B5E2-1B9D-A4B2-AF28B8F592C9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extBox 106">
            <a:extLst>
              <a:ext uri="{FF2B5EF4-FFF2-40B4-BE49-F238E27FC236}">
                <a16:creationId xmlns:a16="http://schemas.microsoft.com/office/drawing/2014/main" id="{25423695-5B3A-1841-36F3-FE44E654D78E}"/>
              </a:ext>
            </a:extLst>
          </p:cNvPr>
          <p:cNvSpPr txBox="1"/>
          <p:nvPr/>
        </p:nvSpPr>
        <p:spPr>
          <a:xfrm>
            <a:off x="3256677" y="2623582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Medium synchronization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E2558F4-3F29-8993-52EC-DDE3BE65BFCC}"/>
              </a:ext>
            </a:extLst>
          </p:cNvPr>
          <p:cNvSpPr/>
          <p:nvPr/>
        </p:nvSpPr>
        <p:spPr bwMode="auto">
          <a:xfrm>
            <a:off x="4282721" y="2413080"/>
            <a:ext cx="517218" cy="1256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F0BD9B1-2D2D-F844-6CF1-9D2B91E41726}"/>
              </a:ext>
            </a:extLst>
          </p:cNvPr>
          <p:cNvCxnSpPr>
            <a:stCxn id="107" idx="0"/>
            <a:endCxn id="108" idx="1"/>
          </p:cNvCxnSpPr>
          <p:nvPr/>
        </p:nvCxnSpPr>
        <p:spPr bwMode="auto">
          <a:xfrm flipV="1">
            <a:off x="3980577" y="2475927"/>
            <a:ext cx="302144" cy="1476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A2C554D1-E667-48B0-8662-B91A9400F601}"/>
              </a:ext>
            </a:extLst>
          </p:cNvPr>
          <p:cNvSpPr txBox="1"/>
          <p:nvPr/>
        </p:nvSpPr>
        <p:spPr>
          <a:xfrm>
            <a:off x="3483439" y="1546938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Backoff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749F1AE3-D6A4-C3DD-AE1A-743606FCB66E}"/>
              </a:ext>
            </a:extLst>
          </p:cNvPr>
          <p:cNvCxnSpPr>
            <a:stCxn id="110" idx="2"/>
          </p:cNvCxnSpPr>
          <p:nvPr/>
        </p:nvCxnSpPr>
        <p:spPr bwMode="auto">
          <a:xfrm>
            <a:off x="4207339" y="1854715"/>
            <a:ext cx="757870" cy="5375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9A4DE5B-F031-1869-7F5B-18C805BE84CD}"/>
              </a:ext>
            </a:extLst>
          </p:cNvPr>
          <p:cNvSpPr/>
          <p:nvPr/>
        </p:nvSpPr>
        <p:spPr>
          <a:xfrm>
            <a:off x="5128815" y="2285445"/>
            <a:ext cx="3634185" cy="31671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Intel Clear" panose="020B0604020203020204" pitchFamily="34" charset="0"/>
              </a:rPr>
              <a:t>OBSS NAV</a:t>
            </a:r>
          </a:p>
        </p:txBody>
      </p:sp>
      <p:sp>
        <p:nvSpPr>
          <p:cNvPr id="118" name="Content Placeholder 2">
            <a:extLst>
              <a:ext uri="{FF2B5EF4-FFF2-40B4-BE49-F238E27FC236}">
                <a16:creationId xmlns:a16="http://schemas.microsoft.com/office/drawing/2014/main" id="{632936AF-A051-43D8-2071-2E525EC52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005506"/>
            <a:ext cx="10912279" cy="2503710"/>
          </a:xfrm>
        </p:spPr>
        <p:txBody>
          <a:bodyPr/>
          <a:lstStyle/>
          <a:p>
            <a:r>
              <a:rPr lang="en-US" sz="2000" dirty="0"/>
              <a:t>During medium synchronization or backoff, an OBSS PPDU may be received by a STA. The PPDU duration or NAV can prevent the NPCA transmission from occurring.</a:t>
            </a:r>
          </a:p>
          <a:p>
            <a:r>
              <a:rPr lang="en-US" sz="2000" dirty="0"/>
              <a:t>	- the STA may return immediately to the primary channel whenever this occurs.</a:t>
            </a:r>
          </a:p>
          <a:p>
            <a:r>
              <a:rPr lang="en-US" sz="2000" dirty="0"/>
              <a:t>When the STA is back on the primary channel, a question is whether to allow the STA to ignore the NAV or PPDU duration in the secondary channel.</a:t>
            </a:r>
          </a:p>
          <a:p>
            <a:r>
              <a:rPr lang="en-US" sz="2000" dirty="0"/>
              <a:t>	- Non-NPCA STAs will transmit on the secondary channel if energy detection is less than -72 dBm.</a:t>
            </a:r>
            <a:endParaRPr lang="en-US" sz="1800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ACC9982-A5F4-B7C5-1CD5-F1AFCFEE899F}"/>
              </a:ext>
            </a:extLst>
          </p:cNvPr>
          <p:cNvSpPr/>
          <p:nvPr/>
        </p:nvSpPr>
        <p:spPr>
          <a:xfrm>
            <a:off x="7143757" y="2715392"/>
            <a:ext cx="1619241" cy="873589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Intel Clear" panose="020B0604020203020204" pitchFamily="34" charset="0"/>
              </a:rPr>
              <a:t>DATA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E322EC57-F4F4-75F1-1AC1-17D159E352C7}"/>
              </a:ext>
            </a:extLst>
          </p:cNvPr>
          <p:cNvGrpSpPr/>
          <p:nvPr/>
        </p:nvGrpSpPr>
        <p:grpSpPr>
          <a:xfrm>
            <a:off x="6828379" y="3378668"/>
            <a:ext cx="307788" cy="126812"/>
            <a:chOff x="2689212" y="5501845"/>
            <a:chExt cx="385509" cy="173850"/>
          </a:xfrm>
        </p:grpSpPr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33E3E775-CAFA-CB44-B587-3AD8B745B000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DF3EEEA-E73F-4568-0EB6-5082C48AD745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D542AE30-7AAB-B489-B469-A174E156F12B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8BAFCB19-321A-E3DC-EE73-2630CD305382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28A8EBAA-9D3F-3688-E8B4-90B97058EEDD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0072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1398-AFD1-624B-1A94-B28EDB03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reception during backoff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64226-1029-8A07-CFCD-F4BDDC6BD5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90081-0796-7410-21F7-9B4145124E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32C519-D135-4EE5-6218-FDA4F78535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8D6ED3E0-2FA4-323F-B256-19721D617ED5}"/>
              </a:ext>
            </a:extLst>
          </p:cNvPr>
          <p:cNvSpPr/>
          <p:nvPr/>
        </p:nvSpPr>
        <p:spPr>
          <a:xfrm rot="16200000">
            <a:off x="2861328" y="1897327"/>
            <a:ext cx="431409" cy="223926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B294316-4E5C-B045-B6FE-8E2D7B19F380}"/>
              </a:ext>
            </a:extLst>
          </p:cNvPr>
          <p:cNvCxnSpPr/>
          <p:nvPr/>
        </p:nvCxnSpPr>
        <p:spPr>
          <a:xfrm>
            <a:off x="3479623" y="3737346"/>
            <a:ext cx="5501902" cy="0"/>
          </a:xfrm>
          <a:prstGeom prst="line">
            <a:avLst/>
          </a:prstGeom>
          <a:ln>
            <a:solidFill>
              <a:schemeClr val="tx2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8AC953E-3802-423F-7518-3306F6E21933}"/>
              </a:ext>
            </a:extLst>
          </p:cNvPr>
          <p:cNvSpPr txBox="1"/>
          <p:nvPr/>
        </p:nvSpPr>
        <p:spPr>
          <a:xfrm>
            <a:off x="1534096" y="3265189"/>
            <a:ext cx="1295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Primary 20MHz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861A78-E03E-7627-345B-BA003E39EAFE}"/>
              </a:ext>
            </a:extLst>
          </p:cNvPr>
          <p:cNvSpPr txBox="1"/>
          <p:nvPr/>
        </p:nvSpPr>
        <p:spPr>
          <a:xfrm>
            <a:off x="1517270" y="2804320"/>
            <a:ext cx="1281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20MHz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5A4B56-BF26-83E4-8C4D-6A2312FA9123}"/>
              </a:ext>
            </a:extLst>
          </p:cNvPr>
          <p:cNvSpPr txBox="1"/>
          <p:nvPr/>
        </p:nvSpPr>
        <p:spPr>
          <a:xfrm>
            <a:off x="1517270" y="2117530"/>
            <a:ext cx="1281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40MHz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C8596D-3EF2-E230-8B37-BDDB1CBA708B}"/>
              </a:ext>
            </a:extLst>
          </p:cNvPr>
          <p:cNvSpPr/>
          <p:nvPr/>
        </p:nvSpPr>
        <p:spPr>
          <a:xfrm>
            <a:off x="4282721" y="3265189"/>
            <a:ext cx="2538069" cy="31671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Intel Clear" panose="020B0604020203020204" pitchFamily="34" charset="0"/>
              </a:rPr>
              <a:t>OBSS NAV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593A6D-DB10-33C8-B78B-F2C11FD20310}"/>
              </a:ext>
            </a:extLst>
          </p:cNvPr>
          <p:cNvCxnSpPr/>
          <p:nvPr/>
        </p:nvCxnSpPr>
        <p:spPr>
          <a:xfrm rot="16200000">
            <a:off x="2141403" y="2670008"/>
            <a:ext cx="2095192" cy="0"/>
          </a:xfrm>
          <a:prstGeom prst="line">
            <a:avLst/>
          </a:prstGeom>
          <a:ln>
            <a:solidFill>
              <a:schemeClr val="tx2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rapezoid 13">
            <a:extLst>
              <a:ext uri="{FF2B5EF4-FFF2-40B4-BE49-F238E27FC236}">
                <a16:creationId xmlns:a16="http://schemas.microsoft.com/office/drawing/2014/main" id="{C25A4958-E234-E17A-0DD1-D3E1A3F59385}"/>
              </a:ext>
            </a:extLst>
          </p:cNvPr>
          <p:cNvSpPr/>
          <p:nvPr/>
        </p:nvSpPr>
        <p:spPr>
          <a:xfrm rot="16200000">
            <a:off x="2861330" y="2819480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B621E699-022E-E3D9-FD07-72790F050380}"/>
              </a:ext>
            </a:extLst>
          </p:cNvPr>
          <p:cNvSpPr/>
          <p:nvPr/>
        </p:nvSpPr>
        <p:spPr>
          <a:xfrm rot="16200000">
            <a:off x="2878158" y="3276338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A89E73A3-711D-22ED-CA13-13D686A9735C}"/>
              </a:ext>
            </a:extLst>
          </p:cNvPr>
          <p:cNvSpPr/>
          <p:nvPr/>
        </p:nvSpPr>
        <p:spPr>
          <a:xfrm rot="16200000">
            <a:off x="2861332" y="2354355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CDD87612-1CEF-0703-DC98-71C011F9655C}"/>
              </a:ext>
            </a:extLst>
          </p:cNvPr>
          <p:cNvSpPr/>
          <p:nvPr/>
        </p:nvSpPr>
        <p:spPr>
          <a:xfrm rot="16200000">
            <a:off x="2861329" y="1897155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9100279-7C20-A0A6-8E4C-E8FCC34BB338}"/>
              </a:ext>
            </a:extLst>
          </p:cNvPr>
          <p:cNvCxnSpPr/>
          <p:nvPr/>
        </p:nvCxnSpPr>
        <p:spPr>
          <a:xfrm flipV="1">
            <a:off x="2888871" y="2715738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287B7DA-A183-6F01-BAEC-D778B1F8BCB7}"/>
              </a:ext>
            </a:extLst>
          </p:cNvPr>
          <p:cNvCxnSpPr/>
          <p:nvPr/>
        </p:nvCxnSpPr>
        <p:spPr>
          <a:xfrm flipV="1">
            <a:off x="2905697" y="3172596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9DDB05F-DE24-4CAF-FA47-AEB5038E01D2}"/>
              </a:ext>
            </a:extLst>
          </p:cNvPr>
          <p:cNvCxnSpPr/>
          <p:nvPr/>
        </p:nvCxnSpPr>
        <p:spPr>
          <a:xfrm flipV="1">
            <a:off x="2888871" y="1794234"/>
            <a:ext cx="0" cy="894359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rapezoid 20">
            <a:extLst>
              <a:ext uri="{FF2B5EF4-FFF2-40B4-BE49-F238E27FC236}">
                <a16:creationId xmlns:a16="http://schemas.microsoft.com/office/drawing/2014/main" id="{4419B442-B67A-6EDB-9CA7-179127266CF9}"/>
              </a:ext>
            </a:extLst>
          </p:cNvPr>
          <p:cNvSpPr/>
          <p:nvPr/>
        </p:nvSpPr>
        <p:spPr>
          <a:xfrm rot="16200000">
            <a:off x="2878155" y="327633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28AC19DB-1C62-70C2-C91C-98A4AD1C9B90}"/>
              </a:ext>
            </a:extLst>
          </p:cNvPr>
          <p:cNvSpPr/>
          <p:nvPr/>
        </p:nvSpPr>
        <p:spPr>
          <a:xfrm rot="16200000">
            <a:off x="2861328" y="2819479"/>
            <a:ext cx="431409" cy="22392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95342397-032C-8BBB-9A1F-C2EF5098D7D6}"/>
              </a:ext>
            </a:extLst>
          </p:cNvPr>
          <p:cNvSpPr/>
          <p:nvPr/>
        </p:nvSpPr>
        <p:spPr>
          <a:xfrm rot="16200000">
            <a:off x="2861333" y="2354355"/>
            <a:ext cx="431409" cy="223926"/>
          </a:xfrm>
          <a:prstGeom prst="trapezoid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FB8046A1-532D-D3DC-26CA-7D432167D3F1}"/>
              </a:ext>
            </a:extLst>
          </p:cNvPr>
          <p:cNvSpPr/>
          <p:nvPr/>
        </p:nvSpPr>
        <p:spPr>
          <a:xfrm rot="16200000">
            <a:off x="2878159" y="327633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C8B83EAC-E161-0CD3-7E10-BADC1ECA1268}"/>
              </a:ext>
            </a:extLst>
          </p:cNvPr>
          <p:cNvSpPr/>
          <p:nvPr/>
        </p:nvSpPr>
        <p:spPr>
          <a:xfrm rot="16200000">
            <a:off x="2861336" y="2819135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CCE69A0C-B0FE-37AF-0128-B9FAB7F12EEC}"/>
              </a:ext>
            </a:extLst>
          </p:cNvPr>
          <p:cNvSpPr/>
          <p:nvPr/>
        </p:nvSpPr>
        <p:spPr>
          <a:xfrm rot="16200000">
            <a:off x="2859155" y="1896809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BB1ED6B0-4423-B914-B648-F8FBE94473AB}"/>
              </a:ext>
            </a:extLst>
          </p:cNvPr>
          <p:cNvSpPr/>
          <p:nvPr/>
        </p:nvSpPr>
        <p:spPr>
          <a:xfrm rot="16200000">
            <a:off x="2861335" y="235435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94F237D5-65B9-35AF-5077-2166367640A9}"/>
              </a:ext>
            </a:extLst>
          </p:cNvPr>
          <p:cNvSpPr/>
          <p:nvPr/>
        </p:nvSpPr>
        <p:spPr>
          <a:xfrm rot="16200000">
            <a:off x="2878160" y="3276338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5979EC38-BF11-B272-349C-15DAAD5F0E78}"/>
              </a:ext>
            </a:extLst>
          </p:cNvPr>
          <p:cNvSpPr/>
          <p:nvPr/>
        </p:nvSpPr>
        <p:spPr>
          <a:xfrm rot="16200000">
            <a:off x="2861328" y="2819134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4C7DAB-9C6F-326A-AAC5-3A7E06D45F76}"/>
              </a:ext>
            </a:extLst>
          </p:cNvPr>
          <p:cNvSpPr txBox="1"/>
          <p:nvPr/>
        </p:nvSpPr>
        <p:spPr>
          <a:xfrm>
            <a:off x="2300847" y="1486407"/>
            <a:ext cx="93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2"/>
                </a:solidFill>
                <a:latin typeface="Neo Sans Intel"/>
                <a:cs typeface="Neo Sans Intel"/>
              </a:rPr>
              <a:t>frequency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257E764-922F-0B38-BB16-455B44E8A5DE}"/>
              </a:ext>
            </a:extLst>
          </p:cNvPr>
          <p:cNvGrpSpPr/>
          <p:nvPr/>
        </p:nvGrpSpPr>
        <p:grpSpPr>
          <a:xfrm>
            <a:off x="4804490" y="2413710"/>
            <a:ext cx="307788" cy="126812"/>
            <a:chOff x="2689212" y="5501845"/>
            <a:chExt cx="385509" cy="17385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3027A6B-26C9-5C4F-84B0-BCFACB5905D2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F49B07D-26BA-9E41-F506-203CA4D4F3C1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8334153-3657-C62A-D96C-8D3DB4096260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F1CC0D4-80B5-51AB-CDC1-C9E1A08A8C75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9AA0D97-4A1C-B609-7E45-9D776FC18307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04B7B58F-007D-C0E8-0BF0-433CFBCD7DD0}"/>
              </a:ext>
            </a:extLst>
          </p:cNvPr>
          <p:cNvSpPr txBox="1"/>
          <p:nvPr/>
        </p:nvSpPr>
        <p:spPr>
          <a:xfrm>
            <a:off x="3256677" y="2623582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Medium synchronization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ED5D1D6-A6FC-7317-027B-8B217ECA8D02}"/>
              </a:ext>
            </a:extLst>
          </p:cNvPr>
          <p:cNvSpPr/>
          <p:nvPr/>
        </p:nvSpPr>
        <p:spPr bwMode="auto">
          <a:xfrm>
            <a:off x="4282721" y="2413080"/>
            <a:ext cx="517218" cy="12569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2003480-6260-03D2-DB18-8E5D2B99E5B6}"/>
              </a:ext>
            </a:extLst>
          </p:cNvPr>
          <p:cNvCxnSpPr>
            <a:stCxn id="37" idx="0"/>
            <a:endCxn id="38" idx="1"/>
          </p:cNvCxnSpPr>
          <p:nvPr/>
        </p:nvCxnSpPr>
        <p:spPr bwMode="auto">
          <a:xfrm flipV="1">
            <a:off x="3980577" y="2475927"/>
            <a:ext cx="302144" cy="1476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C7FBC67-BAA5-A235-A621-4BA14CDC4B08}"/>
              </a:ext>
            </a:extLst>
          </p:cNvPr>
          <p:cNvSpPr txBox="1"/>
          <p:nvPr/>
        </p:nvSpPr>
        <p:spPr>
          <a:xfrm>
            <a:off x="3483439" y="1546938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Backoff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4B92C62-B1E7-38FE-C04F-F624BD0021C4}"/>
              </a:ext>
            </a:extLst>
          </p:cNvPr>
          <p:cNvCxnSpPr>
            <a:stCxn id="40" idx="2"/>
          </p:cNvCxnSpPr>
          <p:nvPr/>
        </p:nvCxnSpPr>
        <p:spPr bwMode="auto">
          <a:xfrm>
            <a:off x="4207339" y="1854715"/>
            <a:ext cx="757870" cy="5375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5223AD3-DD8F-ED9F-BE0A-09C65183EFF8}"/>
              </a:ext>
            </a:extLst>
          </p:cNvPr>
          <p:cNvSpPr/>
          <p:nvPr/>
        </p:nvSpPr>
        <p:spPr>
          <a:xfrm>
            <a:off x="5128815" y="2285445"/>
            <a:ext cx="3634185" cy="31671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Intel Clear" panose="020B0604020203020204" pitchFamily="34" charset="0"/>
              </a:rPr>
              <a:t>OBSS NAV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0A1CA0E-5853-1753-B435-62A0A957863F}"/>
              </a:ext>
            </a:extLst>
          </p:cNvPr>
          <p:cNvSpPr/>
          <p:nvPr/>
        </p:nvSpPr>
        <p:spPr>
          <a:xfrm>
            <a:off x="7143757" y="1793068"/>
            <a:ext cx="1619241" cy="1795914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Intel Clear" panose="020B0604020203020204" pitchFamily="34" charset="0"/>
              </a:rPr>
              <a:t>DATA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A1B7D64-A1E7-6CB9-9403-2DED39D3457A}"/>
              </a:ext>
            </a:extLst>
          </p:cNvPr>
          <p:cNvSpPr txBox="1"/>
          <p:nvPr/>
        </p:nvSpPr>
        <p:spPr>
          <a:xfrm>
            <a:off x="5924659" y="1790207"/>
            <a:ext cx="211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Received </a:t>
            </a:r>
          </a:p>
          <a:p>
            <a:r>
              <a:rPr lang="en-US" sz="1200" dirty="0">
                <a:solidFill>
                  <a:schemeClr val="tx1"/>
                </a:solidFill>
              </a:rPr>
              <a:t>Power&lt;-72 dBm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7CDD903-03B2-EB88-6223-A904DEAFB49D}"/>
              </a:ext>
            </a:extLst>
          </p:cNvPr>
          <p:cNvGrpSpPr/>
          <p:nvPr/>
        </p:nvGrpSpPr>
        <p:grpSpPr>
          <a:xfrm>
            <a:off x="6828379" y="3378668"/>
            <a:ext cx="307788" cy="126812"/>
            <a:chOff x="2689212" y="5501845"/>
            <a:chExt cx="385509" cy="17385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0E778CD-161B-8924-AD37-2DDC0E226541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BBDC3EF-12FE-2E38-64DA-D3022EEB43FE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C4D91E7-EC26-10B2-8D4A-16BA59875AB8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D5AEBD-E595-FFB2-E67E-2C1595E66669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62C20BC-99C2-9475-812C-E8682C07ECF7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F9F75FC1-7102-4B8E-74A0-5A69DA86C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721" y="4152679"/>
            <a:ext cx="10912279" cy="2095193"/>
          </a:xfrm>
        </p:spPr>
        <p:txBody>
          <a:bodyPr/>
          <a:lstStyle/>
          <a:p>
            <a:r>
              <a:rPr lang="en-US" sz="2000" dirty="0"/>
              <a:t>When the received power in the NPCA secondary channel is less than -72 dBm, we propose that NPCA STAs are allowed to ignore the NAV (or PPDU duration) in the NPCA secondary channel (similar to Non-NPCA STAs). </a:t>
            </a:r>
          </a:p>
          <a:p>
            <a:r>
              <a:rPr lang="en-US" sz="2000" dirty="0"/>
              <a:t>Whether NPCA STAs will use the secondary channel depends on implementation.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2230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3DC4E-A353-E767-0C3F-3D49FC944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68183"/>
            <a:ext cx="10361084" cy="1065213"/>
          </a:xfrm>
        </p:spPr>
        <p:txBody>
          <a:bodyPr/>
          <a:lstStyle/>
          <a:p>
            <a:r>
              <a:rPr lang="en-US" dirty="0"/>
              <a:t>When to switch to the NPCA secondary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B0871B-0052-29CC-E73C-D626A3FC41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70CAB-3D7E-281F-D2AA-FE17FC17A5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3C2530-22D6-AAF4-72A9-B7D652B73A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17EC7E97-2C79-7F7D-5A90-721E3C9E5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1523999"/>
            <a:ext cx="6035907" cy="4343401"/>
          </a:xfrm>
        </p:spPr>
        <p:txBody>
          <a:bodyPr/>
          <a:lstStyle/>
          <a:p>
            <a:r>
              <a:rPr lang="en-US" sz="1600" dirty="0"/>
              <a:t>In general, we want to switch at the earliest possible point in the OBSS PPDU. This can be set to the end of the OBSS PPDU plus a delay time to account for decoding the NAV information from the data field.</a:t>
            </a:r>
          </a:p>
          <a:p>
            <a:r>
              <a:rPr lang="en-US" sz="1600" dirty="0"/>
              <a:t>For HE and newer PPDUs, the switch time can be after the HE-SIG-A/U-SIG (after detecting the BSS color),</a:t>
            </a:r>
          </a:p>
          <a:p>
            <a:r>
              <a:rPr lang="en-US" sz="1600" dirty="0"/>
              <a:t>For VHT and HT PPDUs, the switch time can be after the PPDU, i.e. after validating the MAC header information to check whether the PPDU is from OBSS or not.</a:t>
            </a:r>
          </a:p>
          <a:p>
            <a:r>
              <a:rPr lang="en-US" sz="1600" dirty="0"/>
              <a:t>For non-HT PPDUs, the switch time depends on whether the non-HT PPDU carries an RTS or MU-RTS frame (</a:t>
            </a:r>
            <a:r>
              <a:rPr lang="en-US" sz="1600" dirty="0">
                <a:latin typeface="+mj-lt"/>
              </a:rPr>
              <a:t>see </a:t>
            </a:r>
            <a:r>
              <a:rPr lang="en-US" sz="1600" b="1" i="0" u="none" strike="noStrike" baseline="0" dirty="0">
                <a:solidFill>
                  <a:schemeClr val="tx1"/>
                </a:solidFill>
                <a:latin typeface="+mj-lt"/>
              </a:rPr>
              <a:t>10.3.2.4 </a:t>
            </a:r>
            <a:r>
              <a:rPr lang="en-US" sz="1600" dirty="0"/>
              <a:t>).</a:t>
            </a:r>
          </a:p>
          <a:p>
            <a:r>
              <a:rPr lang="en-US" sz="1600" dirty="0"/>
              <a:t>	If the non-HT PPDU carries an RTS or MU-RTS frame, the switch time can be after the </a:t>
            </a:r>
            <a:r>
              <a:rPr lang="en-US" sz="1600" dirty="0" err="1"/>
              <a:t>NAVtimeout</a:t>
            </a:r>
            <a:r>
              <a:rPr lang="en-US" sz="1600" dirty="0"/>
              <a:t>. </a:t>
            </a:r>
          </a:p>
          <a:p>
            <a:r>
              <a:rPr lang="en-US" sz="1600" dirty="0"/>
              <a:t>	If the non-HT PPDU does not carry an RTS or MU-RTS frame, the switch time can be after the non-HT PPDU</a:t>
            </a:r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8EF0D7-6EC6-BFCE-4681-67F953E6C0E9}"/>
              </a:ext>
            </a:extLst>
          </p:cNvPr>
          <p:cNvSpPr txBox="1"/>
          <p:nvPr/>
        </p:nvSpPr>
        <p:spPr>
          <a:xfrm>
            <a:off x="833592" y="5675195"/>
            <a:ext cx="10840951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i="0" u="none" strike="noStrike" baseline="0" dirty="0">
                <a:solidFill>
                  <a:schemeClr val="tx1"/>
                </a:solidFill>
                <a:latin typeface="Arial,Bold"/>
              </a:rPr>
              <a:t>10.3.2.4 Setting and resetting the NAV </a:t>
            </a:r>
          </a:p>
          <a:p>
            <a:pPr algn="l"/>
            <a:r>
              <a:rPr lang="en-US" sz="1200" b="1" i="0" u="none" strike="noStrike" baseline="0" dirty="0">
                <a:solidFill>
                  <a:schemeClr val="tx1"/>
                </a:solidFill>
                <a:latin typeface="Arial,Bold"/>
              </a:rPr>
              <a:t>… 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NewRoman"/>
              </a:rPr>
              <a:t>A STA that used information from an RTS frame or MU-RTS Trigger frame as the most recent basis to update its NAV setting is permitted to reset its NAV if no </a:t>
            </a:r>
            <a:r>
              <a:rPr lang="en-US" sz="1100" b="0" i="0" u="none" strike="noStrike" baseline="0" dirty="0">
                <a:solidFill>
                  <a:srgbClr val="218A21"/>
                </a:solidFill>
                <a:latin typeface="TimesNewRoman"/>
              </a:rPr>
              <a:t>(#3038)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NewRoman"/>
              </a:rPr>
              <a:t>PHY-RXEARLYSIG.indication or 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TimesNewRoman"/>
              </a:rPr>
              <a:t>PHYRXSTART.indication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NewRoman"/>
              </a:rPr>
              <a:t> primitive is received from the PHY during a 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TimesNewRoman"/>
              </a:rPr>
              <a:t>NAVTimeout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NewRoman"/>
              </a:rPr>
              <a:t> period starting when the MAC receives a PHY-</a:t>
            </a:r>
            <a:r>
              <a:rPr lang="en-US" sz="1100" b="0" i="0" u="none" strike="noStrike" baseline="0" dirty="0" err="1">
                <a:solidFill>
                  <a:srgbClr val="000000"/>
                </a:solidFill>
                <a:latin typeface="TimesNewRoman"/>
              </a:rPr>
              <a:t>RXEND.indication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TimesNewRoman"/>
              </a:rPr>
              <a:t> primitive corresponding to the detection of the RTS frame or MURTS Trigger frame.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44073B9-7895-AE89-E554-B7303B560352}"/>
              </a:ext>
            </a:extLst>
          </p:cNvPr>
          <p:cNvCxnSpPr>
            <a:cxnSpLocks/>
            <a:stCxn id="12" idx="2"/>
            <a:endCxn id="50" idx="0"/>
          </p:cNvCxnSpPr>
          <p:nvPr/>
        </p:nvCxnSpPr>
        <p:spPr bwMode="auto">
          <a:xfrm flipH="1">
            <a:off x="9140115" y="2233722"/>
            <a:ext cx="66203" cy="2351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Diamond 10">
            <a:extLst>
              <a:ext uri="{FF2B5EF4-FFF2-40B4-BE49-F238E27FC236}">
                <a16:creationId xmlns:a16="http://schemas.microsoft.com/office/drawing/2014/main" id="{D6304EA0-AD5B-14A2-90B0-B4FFAF7A62CD}"/>
              </a:ext>
            </a:extLst>
          </p:cNvPr>
          <p:cNvSpPr/>
          <p:nvPr/>
        </p:nvSpPr>
        <p:spPr bwMode="auto">
          <a:xfrm>
            <a:off x="7125729" y="2977747"/>
            <a:ext cx="1339054" cy="609600"/>
          </a:xfrm>
          <a:prstGeom prst="diamon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7B5B72-CA87-7FA5-851E-51C393F5AD7A}"/>
              </a:ext>
            </a:extLst>
          </p:cNvPr>
          <p:cNvSpPr/>
          <p:nvPr/>
        </p:nvSpPr>
        <p:spPr bwMode="auto">
          <a:xfrm>
            <a:off x="8568143" y="1990858"/>
            <a:ext cx="1276350" cy="2428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Received PPDU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52421D-A6B2-AE00-D6F5-BD2A95285FDD}"/>
              </a:ext>
            </a:extLst>
          </p:cNvPr>
          <p:cNvSpPr txBox="1"/>
          <p:nvPr/>
        </p:nvSpPr>
        <p:spPr>
          <a:xfrm>
            <a:off x="7811849" y="2293703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Non-HT PPDU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42C2D79-83D0-26DB-15AD-6015028F68A2}"/>
              </a:ext>
            </a:extLst>
          </p:cNvPr>
          <p:cNvCxnSpPr>
            <a:cxnSpLocks/>
            <a:stCxn id="12" idx="2"/>
            <a:endCxn id="11" idx="0"/>
          </p:cNvCxnSpPr>
          <p:nvPr/>
        </p:nvCxnSpPr>
        <p:spPr bwMode="auto">
          <a:xfrm flipH="1">
            <a:off x="7795256" y="2233722"/>
            <a:ext cx="1411062" cy="744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83AF93F-1EFD-AFF3-26B5-852FA06E5FBB}"/>
              </a:ext>
            </a:extLst>
          </p:cNvPr>
          <p:cNvSpPr txBox="1"/>
          <p:nvPr/>
        </p:nvSpPr>
        <p:spPr>
          <a:xfrm>
            <a:off x="8521462" y="2537306"/>
            <a:ext cx="751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HT/VHT PPDU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815A345-E16D-EEB4-4FA2-9C44D5D399D6}"/>
              </a:ext>
            </a:extLst>
          </p:cNvPr>
          <p:cNvCxnSpPr>
            <a:cxnSpLocks/>
            <a:stCxn id="12" idx="2"/>
            <a:endCxn id="44" idx="0"/>
          </p:cNvCxnSpPr>
          <p:nvPr/>
        </p:nvCxnSpPr>
        <p:spPr bwMode="auto">
          <a:xfrm>
            <a:off x="9206318" y="2233722"/>
            <a:ext cx="1581150" cy="234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3D12682-8164-E9B3-F68E-A78E7FEEA7C5}"/>
              </a:ext>
            </a:extLst>
          </p:cNvPr>
          <p:cNvSpPr txBox="1"/>
          <p:nvPr/>
        </p:nvSpPr>
        <p:spPr>
          <a:xfrm>
            <a:off x="9817880" y="2870970"/>
            <a:ext cx="1092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HE and newer PPDUs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8D50E3F-E610-BF54-8ED3-695EFD4CF5EC}"/>
              </a:ext>
            </a:extLst>
          </p:cNvPr>
          <p:cNvSpPr/>
          <p:nvPr/>
        </p:nvSpPr>
        <p:spPr bwMode="auto">
          <a:xfrm>
            <a:off x="10149293" y="4574312"/>
            <a:ext cx="1276350" cy="72853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After the HE-SIG-A/U-SIG of the PPDU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890D9A3-0B1A-44A2-CB7A-425B2E381373}"/>
              </a:ext>
            </a:extLst>
          </p:cNvPr>
          <p:cNvSpPr/>
          <p:nvPr/>
        </p:nvSpPr>
        <p:spPr bwMode="auto">
          <a:xfrm>
            <a:off x="8501940" y="4585440"/>
            <a:ext cx="1276350" cy="46768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After the PPDU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(single MPDU)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48B9236-92E6-2F08-C052-BC1AA0DDC2B1}"/>
              </a:ext>
            </a:extLst>
          </p:cNvPr>
          <p:cNvSpPr/>
          <p:nvPr/>
        </p:nvSpPr>
        <p:spPr bwMode="auto">
          <a:xfrm>
            <a:off x="6854587" y="4603154"/>
            <a:ext cx="1276350" cy="69969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Based on the </a:t>
            </a:r>
            <a:r>
              <a:rPr lang="en-US" sz="1200" dirty="0" err="1">
                <a:solidFill>
                  <a:schemeClr val="tx1"/>
                </a:solidFill>
              </a:rPr>
              <a:t>NAVTimeout</a:t>
            </a:r>
            <a:r>
              <a:rPr lang="en-US" sz="1200" dirty="0">
                <a:solidFill>
                  <a:schemeClr val="tx1"/>
                </a:solidFill>
              </a:rPr>
              <a:t> after the PPDU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15F6CCD-E356-D8FD-F52A-9AE5FF880F6F}"/>
              </a:ext>
            </a:extLst>
          </p:cNvPr>
          <p:cNvSpPr txBox="1"/>
          <p:nvPr/>
        </p:nvSpPr>
        <p:spPr>
          <a:xfrm>
            <a:off x="7248495" y="3131383"/>
            <a:ext cx="1216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RTS/MU-RTS?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endParaRPr lang="en-US" sz="1800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C4DC1FD-D5F4-D258-3048-636ECB97B147}"/>
              </a:ext>
            </a:extLst>
          </p:cNvPr>
          <p:cNvCxnSpPr>
            <a:endCxn id="51" idx="0"/>
          </p:cNvCxnSpPr>
          <p:nvPr/>
        </p:nvCxnSpPr>
        <p:spPr bwMode="auto">
          <a:xfrm flipH="1">
            <a:off x="7492762" y="3587347"/>
            <a:ext cx="302494" cy="10158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14AFDE1-FC16-0C80-CE83-E0EDAE715EDB}"/>
              </a:ext>
            </a:extLst>
          </p:cNvPr>
          <p:cNvSpPr txBox="1"/>
          <p:nvPr/>
        </p:nvSpPr>
        <p:spPr>
          <a:xfrm>
            <a:off x="7586319" y="3953192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Yes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48B4A55-F21B-A26A-221E-364E1DB40EC8}"/>
              </a:ext>
            </a:extLst>
          </p:cNvPr>
          <p:cNvCxnSpPr>
            <a:cxnSpLocks/>
            <a:endCxn id="50" idx="0"/>
          </p:cNvCxnSpPr>
          <p:nvPr/>
        </p:nvCxnSpPr>
        <p:spPr bwMode="auto">
          <a:xfrm>
            <a:off x="8451203" y="3278058"/>
            <a:ext cx="688912" cy="13073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BB4D25F5-5E07-809B-2399-7E9C3E6A29C8}"/>
              </a:ext>
            </a:extLst>
          </p:cNvPr>
          <p:cNvSpPr txBox="1"/>
          <p:nvPr/>
        </p:nvSpPr>
        <p:spPr>
          <a:xfrm>
            <a:off x="8568143" y="338981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876780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0D083-6BF8-F4C7-6844-07B692729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78B1-F0CD-83DE-3628-00458A403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 primary channel access operation may need to be terminated when the STA receives a frame in the secondary channel during channel contention.</a:t>
            </a:r>
          </a:p>
          <a:p>
            <a:r>
              <a:rPr lang="en-US" dirty="0"/>
              <a:t>After returning to the primary channel, we propose to allow STAs to ignore any NAV information it received from OBSS transmissions in the secondary channel based on baseline </a:t>
            </a:r>
            <a:r>
              <a:rPr lang="en-US"/>
              <a:t>CCA rules.</a:t>
            </a:r>
            <a:endParaRPr lang="en-US" dirty="0"/>
          </a:p>
          <a:p>
            <a:r>
              <a:rPr lang="en-US" dirty="0"/>
              <a:t>In addition, we discussed when to switch from the primary channel to the secondary channel considering NAV reset when the OBSS PPDU contains an RTS or MU-RTS frame.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6C9473-3A49-4B99-2019-1BA515452F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7AD45-9606-668C-822E-B14012E1C3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A0D8F5-4685-C53D-FF86-030087759A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554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13213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11-23/34, “Non-primary channel utilization,” Sindhu Verma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11-23/631, “Secondary channel usage and secondary 20MHz channel backoff,” </a:t>
            </a:r>
            <a:r>
              <a:rPr lang="en-US" sz="1800" dirty="0" err="1">
                <a:solidFill>
                  <a:schemeClr val="tx1"/>
                </a:solidFill>
              </a:rPr>
              <a:t>Liwen</a:t>
            </a:r>
            <a:r>
              <a:rPr lang="en-US" sz="1800" dirty="0">
                <a:solidFill>
                  <a:schemeClr val="tx1"/>
                </a:solidFill>
              </a:rPr>
              <a:t> Chu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11-23/797, “Non-primary channel access,” </a:t>
            </a:r>
            <a:r>
              <a:rPr lang="en-US" sz="1800" dirty="0" err="1">
                <a:solidFill>
                  <a:schemeClr val="tx1"/>
                </a:solidFill>
              </a:rPr>
              <a:t>Yongho</a:t>
            </a:r>
            <a:r>
              <a:rPr lang="en-US" sz="1800" dirty="0">
                <a:solidFill>
                  <a:schemeClr val="tx1"/>
                </a:solidFill>
              </a:rPr>
              <a:t> Seok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11-23/961, “UHR secondary channel access,” Minyoung Park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11-23/962, “UHR secondary channel access evaluation,” </a:t>
            </a:r>
            <a:r>
              <a:rPr lang="en-US" sz="1800" dirty="0" err="1">
                <a:solidFill>
                  <a:schemeClr val="tx1"/>
                </a:solidFill>
              </a:rPr>
              <a:t>Dibakar</a:t>
            </a:r>
            <a:r>
              <a:rPr lang="en-US" sz="1800" dirty="0">
                <a:solidFill>
                  <a:schemeClr val="tx1"/>
                </a:solidFill>
              </a:rPr>
              <a:t> Das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11-23/1112, “Thoughts on secondary channel access,” </a:t>
            </a:r>
            <a:r>
              <a:rPr lang="en-US" sz="1800" dirty="0" err="1">
                <a:solidFill>
                  <a:schemeClr val="tx1"/>
                </a:solidFill>
              </a:rPr>
              <a:t>Insun</a:t>
            </a:r>
            <a:r>
              <a:rPr lang="en-US" sz="1800" dirty="0">
                <a:solidFill>
                  <a:schemeClr val="tx1"/>
                </a:solidFill>
              </a:rPr>
              <a:t> Jang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11-23/1365, “Discussions on non-primary channel access,” </a:t>
            </a:r>
            <a:r>
              <a:rPr lang="en-US" sz="1800" dirty="0" err="1">
                <a:solidFill>
                  <a:schemeClr val="tx1"/>
                </a:solidFill>
              </a:rPr>
              <a:t>Sanghyun</a:t>
            </a:r>
            <a:r>
              <a:rPr lang="en-US" sz="1800" dirty="0">
                <a:solidFill>
                  <a:schemeClr val="tx1"/>
                </a:solidFill>
              </a:rPr>
              <a:t> Kim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11-23/1911, “Secondary channel access and frame transmission,” </a:t>
            </a:r>
            <a:r>
              <a:rPr lang="en-US" sz="1800" dirty="0" err="1">
                <a:solidFill>
                  <a:schemeClr val="tx1"/>
                </a:solidFill>
              </a:rPr>
              <a:t>Dongju</a:t>
            </a:r>
            <a:r>
              <a:rPr lang="en-US" sz="1800" dirty="0">
                <a:solidFill>
                  <a:schemeClr val="tx1"/>
                </a:solidFill>
              </a:rPr>
              <a:t> Cha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11-23/1951, “Concurrent CCA for non-primary channel access,” Leonardo Lanante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11-23/2005, “</a:t>
            </a:r>
            <a:r>
              <a:rPr lang="en-GB" sz="1800" dirty="0"/>
              <a:t>Non-Primary Channel Access (NPCA),” Minyoung Park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1931</TotalTime>
  <Words>1045</Words>
  <Application>Microsoft Office PowerPoint</Application>
  <PresentationFormat>Widescreen</PresentationFormat>
  <Paragraphs>152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Arial,Bold</vt:lpstr>
      <vt:lpstr>Intel Clear</vt:lpstr>
      <vt:lpstr>Neo Sans Intel</vt:lpstr>
      <vt:lpstr>TimesNewRoman</vt:lpstr>
      <vt:lpstr>Arial</vt:lpstr>
      <vt:lpstr>Times New Roman</vt:lpstr>
      <vt:lpstr>Office Theme</vt:lpstr>
      <vt:lpstr>Document</vt:lpstr>
      <vt:lpstr>Additional Considerations on Non-Primary Channel Access</vt:lpstr>
      <vt:lpstr>Abstract</vt:lpstr>
      <vt:lpstr>Non-Primary Channel Access</vt:lpstr>
      <vt:lpstr>CCA in the secondary channel</vt:lpstr>
      <vt:lpstr>Packet reception during backoff (1/3)</vt:lpstr>
      <vt:lpstr>Packet reception during backoff (2/2)</vt:lpstr>
      <vt:lpstr>When to switch to the NPCA secondary channel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keywords/>
  <cp:lastModifiedBy>Leonardo Lanante</cp:lastModifiedBy>
  <cp:revision>122</cp:revision>
  <cp:lastPrinted>1601-01-01T00:00:00Z</cp:lastPrinted>
  <dcterms:created xsi:type="dcterms:W3CDTF">2024-04-17T14:38:42Z</dcterms:created>
  <dcterms:modified xsi:type="dcterms:W3CDTF">2024-05-13T21:39:46Z</dcterms:modified>
  <cp:category>Name, Affiliation</cp:category>
</cp:coreProperties>
</file>