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4"/>
  </p:sldMasterIdLst>
  <p:notesMasterIdLst>
    <p:notesMasterId r:id="rId26"/>
  </p:notesMasterIdLst>
  <p:handoutMasterIdLst>
    <p:handoutMasterId r:id="rId27"/>
  </p:handoutMasterIdLst>
  <p:sldIdLst>
    <p:sldId id="529" r:id="rId5"/>
    <p:sldId id="670" r:id="rId6"/>
    <p:sldId id="704" r:id="rId7"/>
    <p:sldId id="721" r:id="rId8"/>
    <p:sldId id="713" r:id="rId9"/>
    <p:sldId id="731" r:id="rId10"/>
    <p:sldId id="720" r:id="rId11"/>
    <p:sldId id="722" r:id="rId12"/>
    <p:sldId id="733" r:id="rId13"/>
    <p:sldId id="723" r:id="rId14"/>
    <p:sldId id="725" r:id="rId15"/>
    <p:sldId id="726" r:id="rId16"/>
    <p:sldId id="728" r:id="rId17"/>
    <p:sldId id="740" r:id="rId18"/>
    <p:sldId id="734" r:id="rId19"/>
    <p:sldId id="735" r:id="rId20"/>
    <p:sldId id="736" r:id="rId21"/>
    <p:sldId id="737" r:id="rId22"/>
    <p:sldId id="738" r:id="rId23"/>
    <p:sldId id="739" r:id="rId24"/>
    <p:sldId id="693"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36C17B2-DAE4-3A79-FC61-ED06A27CA895}" name="Yonggang Fang" initials="YF" userId="S::Yonggang.Fang@mediatek.com::21d17588-b4f8-4902-802a-59661fd8370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onggang Fang" initials="YF" lastIdx="1" clrIdx="0">
    <p:extLst>
      <p:ext uri="{19B8F6BF-5375-455C-9EA6-DF929625EA0E}">
        <p15:presenceInfo xmlns:p15="http://schemas.microsoft.com/office/powerpoint/2012/main" userId="S-1-5-21-3285339950-981350797-2163593329-42649" providerId="AD"/>
      </p:ext>
    </p:extLst>
  </p:cmAuthor>
  <p:cmAuthor id="2" name="James Yee" initials="JY" lastIdx="11" clrIdx="1">
    <p:extLst>
      <p:ext uri="{19B8F6BF-5375-455C-9EA6-DF929625EA0E}">
        <p15:presenceInfo xmlns:p15="http://schemas.microsoft.com/office/powerpoint/2012/main" userId="S::james.yee@mediatek.com::95f89ef2-cc62-42a2-947f-f5ed2585104e" providerId="AD"/>
      </p:ext>
    </p:extLst>
  </p:cmAuthor>
  <p:cmAuthor id="3" name="Yonggang Fang" initials="YF [2]" lastIdx="36" clrIdx="2">
    <p:extLst>
      <p:ext uri="{19B8F6BF-5375-455C-9EA6-DF929625EA0E}">
        <p15:presenceInfo xmlns:p15="http://schemas.microsoft.com/office/powerpoint/2012/main" userId="Yonggang Fa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a:srgbClr val="3399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042" autoAdjust="0"/>
    <p:restoredTop sz="94524" autoAdjust="0"/>
  </p:normalViewPr>
  <p:slideViewPr>
    <p:cSldViewPr>
      <p:cViewPr varScale="1">
        <p:scale>
          <a:sx n="110" d="100"/>
          <a:sy n="110" d="100"/>
        </p:scale>
        <p:origin x="103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2166"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en-US"/>
              <a:t>Month Year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a:lvl1pPr>
          </a:lstStyle>
          <a:p>
            <a:pPr>
              <a:defRPr/>
            </a:pPr>
            <a:r>
              <a:rPr lang="en-US"/>
              <a:t>Page </a:t>
            </a:r>
            <a:fld id="{BD32B504-A888-4620-871E-4C7196395CC7}" type="slidenum">
              <a:rPr lang="en-US"/>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en-US"/>
              <a:t>doc: IEEE 802.11-13/xxxxr0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en-US"/>
              <a:t>Month Year</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282153" y="8985250"/>
            <a:ext cx="1999585" cy="184666"/>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a:lvl5pPr>
          </a:lstStyle>
          <a:p>
            <a:pPr lvl="4">
              <a:defRPr/>
            </a:pPr>
            <a:r>
              <a:rPr lang="en-US" dirty="0"/>
              <a:t>Yonggang Fang, </a:t>
            </a:r>
            <a:r>
              <a:rPr lang="en-US" dirty="0" err="1"/>
              <a:t>ZTETX</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a:lvl1pPr>
          </a:lstStyle>
          <a:p>
            <a:pPr>
              <a:defRPr/>
            </a:pPr>
            <a:r>
              <a:rPr lang="en-US"/>
              <a:t>Page </a:t>
            </a:r>
            <a:fld id="{B2E2529D-A12F-4941-8D14-D7D39A04F2A2}" type="slidenum">
              <a:rPr lang="en-US"/>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802899345"/>
      </p:ext>
    </p:extLst>
  </p:cSld>
  <p:clrMap bg1="lt1" tx1="dk1" bg2="lt2" tx2="dk2" accent1="accent1" accent2="accent2" accent3="accent3" accent4="accent4" accent5="accent5" accent6="accent6" hlink="hlink" folHlink="folHlink"/>
  <p:hf sldNum="0" ftr="0"/>
  <p:notesStyle>
    <a:lvl1pPr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85880" y="95706"/>
            <a:ext cx="2195858" cy="215444"/>
          </a:xfrm>
          <a:noFill/>
        </p:spPr>
        <p:txBody>
          <a:bodyPr/>
          <a:lstStyle>
            <a:lvl1pPr defTabSz="933450" eaLnBrk="0" hangingPunct="0">
              <a:defRPr sz="1200">
                <a:solidFill>
                  <a:schemeClr val="tx1"/>
                </a:solidFill>
                <a:latin typeface="Times New Roman" panose="02020703060505090304" pitchFamily="18" charset="0"/>
              </a:defRPr>
            </a:lvl1pPr>
            <a:lvl2pPr marL="742950" indent="-285750" defTabSz="933450" eaLnBrk="0" hangingPunct="0">
              <a:defRPr sz="1200">
                <a:solidFill>
                  <a:schemeClr val="tx1"/>
                </a:solidFill>
                <a:latin typeface="Times New Roman" panose="02020703060505090304" pitchFamily="18" charset="0"/>
              </a:defRPr>
            </a:lvl2pPr>
            <a:lvl3pPr marL="1143000" indent="-228600" defTabSz="933450" eaLnBrk="0" hangingPunct="0">
              <a:defRPr sz="1200">
                <a:solidFill>
                  <a:schemeClr val="tx1"/>
                </a:solidFill>
                <a:latin typeface="Times New Roman" panose="02020703060505090304" pitchFamily="18" charset="0"/>
              </a:defRPr>
            </a:lvl3pPr>
            <a:lvl4pPr marL="1600200" indent="-228600" defTabSz="933450" eaLnBrk="0" hangingPunct="0">
              <a:defRPr sz="1200">
                <a:solidFill>
                  <a:schemeClr val="tx1"/>
                </a:solidFill>
                <a:latin typeface="Times New Roman" panose="02020703060505090304" pitchFamily="18" charset="0"/>
              </a:defRPr>
            </a:lvl4pPr>
            <a:lvl5pPr marL="2057400" indent="-228600" defTabSz="933450" eaLnBrk="0" hangingPunct="0">
              <a:defRPr sz="1200">
                <a:solidFill>
                  <a:schemeClr val="tx1"/>
                </a:solidFill>
                <a:latin typeface="Times New Roman" panose="0202070306050509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70306050509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70306050509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70306050509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703060505090304" pitchFamily="18" charset="0"/>
              </a:defRPr>
            </a:lvl9pPr>
          </a:lstStyle>
          <a:p>
            <a:r>
              <a:rPr lang="en-US" sz="1400"/>
              <a:t>doc: IEEE 802.11-13/xxxxr0</a:t>
            </a:r>
          </a:p>
        </p:txBody>
      </p:sp>
      <p:sp>
        <p:nvSpPr>
          <p:cNvPr id="20483" name="Rectangle 3"/>
          <p:cNvSpPr>
            <a:spLocks noGrp="1" noChangeArrowheads="1"/>
          </p:cNvSpPr>
          <p:nvPr>
            <p:ph type="dt" sz="quarter" idx="1"/>
          </p:nvPr>
        </p:nvSpPr>
        <p:spPr>
          <a:xfrm>
            <a:off x="654050" y="95706"/>
            <a:ext cx="916020" cy="215444"/>
          </a:xfrm>
          <a:noFill/>
        </p:spPr>
        <p:txBody>
          <a:bodyPr/>
          <a:lstStyle>
            <a:lvl1pPr defTabSz="933450" eaLnBrk="0" hangingPunct="0">
              <a:defRPr sz="1200">
                <a:solidFill>
                  <a:schemeClr val="tx1"/>
                </a:solidFill>
                <a:latin typeface="Times New Roman" panose="02020703060505090304" pitchFamily="18" charset="0"/>
              </a:defRPr>
            </a:lvl1pPr>
            <a:lvl2pPr marL="742950" indent="-285750" defTabSz="933450" eaLnBrk="0" hangingPunct="0">
              <a:defRPr sz="1200">
                <a:solidFill>
                  <a:schemeClr val="tx1"/>
                </a:solidFill>
                <a:latin typeface="Times New Roman" panose="02020703060505090304" pitchFamily="18" charset="0"/>
              </a:defRPr>
            </a:lvl2pPr>
            <a:lvl3pPr marL="1143000" indent="-228600" defTabSz="933450" eaLnBrk="0" hangingPunct="0">
              <a:defRPr sz="1200">
                <a:solidFill>
                  <a:schemeClr val="tx1"/>
                </a:solidFill>
                <a:latin typeface="Times New Roman" panose="02020703060505090304" pitchFamily="18" charset="0"/>
              </a:defRPr>
            </a:lvl3pPr>
            <a:lvl4pPr marL="1600200" indent="-228600" defTabSz="933450" eaLnBrk="0" hangingPunct="0">
              <a:defRPr sz="1200">
                <a:solidFill>
                  <a:schemeClr val="tx1"/>
                </a:solidFill>
                <a:latin typeface="Times New Roman" panose="02020703060505090304" pitchFamily="18" charset="0"/>
              </a:defRPr>
            </a:lvl4pPr>
            <a:lvl5pPr marL="2057400" indent="-228600" defTabSz="933450" eaLnBrk="0" hangingPunct="0">
              <a:defRPr sz="1200">
                <a:solidFill>
                  <a:schemeClr val="tx1"/>
                </a:solidFill>
                <a:latin typeface="Times New Roman" panose="0202070306050509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70306050509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70306050509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70306050509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703060505090304" pitchFamily="18" charset="0"/>
              </a:defRPr>
            </a:lvl9pPr>
          </a:lstStyle>
          <a:p>
            <a:r>
              <a:rPr lang="en-US" sz="1400"/>
              <a:t>Month Year</a:t>
            </a:r>
          </a:p>
        </p:txBody>
      </p:sp>
      <p:sp>
        <p:nvSpPr>
          <p:cNvPr id="20485" name="Rectangle 7"/>
          <p:cNvSpPr>
            <a:spLocks noGrp="1" noChangeArrowheads="1"/>
          </p:cNvSpPr>
          <p:nvPr>
            <p:ph type="sldNum" sz="quarter" idx="5"/>
          </p:nvPr>
        </p:nvSpPr>
        <p:spPr>
          <a:xfrm>
            <a:off x="3319460" y="8986035"/>
            <a:ext cx="415178" cy="184666"/>
          </a:xfrm>
          <a:noFill/>
        </p:spPr>
        <p:txBody>
          <a:bodyPr/>
          <a:lstStyle>
            <a:lvl1pPr defTabSz="933450" eaLnBrk="0" hangingPunct="0">
              <a:defRPr sz="1200">
                <a:solidFill>
                  <a:schemeClr val="tx1"/>
                </a:solidFill>
                <a:latin typeface="Times New Roman" panose="02020703060505090304" pitchFamily="18" charset="0"/>
              </a:defRPr>
            </a:lvl1pPr>
            <a:lvl2pPr marL="742950" indent="-285750" defTabSz="933450" eaLnBrk="0" hangingPunct="0">
              <a:defRPr sz="1200">
                <a:solidFill>
                  <a:schemeClr val="tx1"/>
                </a:solidFill>
                <a:latin typeface="Times New Roman" panose="02020703060505090304" pitchFamily="18" charset="0"/>
              </a:defRPr>
            </a:lvl2pPr>
            <a:lvl3pPr marL="1143000" indent="-228600" defTabSz="933450" eaLnBrk="0" hangingPunct="0">
              <a:defRPr sz="1200">
                <a:solidFill>
                  <a:schemeClr val="tx1"/>
                </a:solidFill>
                <a:latin typeface="Times New Roman" panose="02020703060505090304" pitchFamily="18" charset="0"/>
              </a:defRPr>
            </a:lvl3pPr>
            <a:lvl4pPr marL="1600200" indent="-228600" defTabSz="933450" eaLnBrk="0" hangingPunct="0">
              <a:defRPr sz="1200">
                <a:solidFill>
                  <a:schemeClr val="tx1"/>
                </a:solidFill>
                <a:latin typeface="Times New Roman" panose="02020703060505090304" pitchFamily="18" charset="0"/>
              </a:defRPr>
            </a:lvl4pPr>
            <a:lvl5pPr marL="2057400" indent="-228600" defTabSz="933450" eaLnBrk="0" hangingPunct="0">
              <a:defRPr sz="1200">
                <a:solidFill>
                  <a:schemeClr val="tx1"/>
                </a:solidFill>
                <a:latin typeface="Times New Roman" panose="0202070306050509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70306050509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70306050509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70306050509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703060505090304" pitchFamily="18" charset="0"/>
              </a:defRPr>
            </a:lvl9pPr>
          </a:lstStyle>
          <a:p>
            <a:r>
              <a:rPr lang="en-US"/>
              <a:t>Page </a:t>
            </a:r>
            <a:fld id="{8B075CBA-C5BF-4056-A6C0-D5F5C6F0F433}" type="slidenum">
              <a:rPr lang="en-US" smtClean="0"/>
              <a:t>1</a:t>
            </a:fld>
            <a:endParaRPr lang="en-US"/>
          </a:p>
        </p:txBody>
      </p:sp>
      <p:sp>
        <p:nvSpPr>
          <p:cNvPr id="20486" name="Rectangle 2"/>
          <p:cNvSpPr>
            <a:spLocks noGrp="1" noRot="1" noChangeAspect="1" noChangeArrowheads="1" noTextEdit="1"/>
          </p:cNvSpPr>
          <p:nvPr>
            <p:ph type="sldImg"/>
          </p:nvPr>
        </p:nvSpPr>
        <p:spPr>
          <a:xfrm>
            <a:off x="1154113" y="701675"/>
            <a:ext cx="4625975" cy="3468688"/>
          </a:xfrm>
        </p:spPr>
      </p:sp>
      <p:sp>
        <p:nvSpPr>
          <p:cNvPr id="2048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0484" name="Rectangle 6"/>
          <p:cNvSpPr>
            <a:spLocks noGrp="1" noChangeArrowheads="1"/>
          </p:cNvSpPr>
          <p:nvPr>
            <p:ph type="ftr" sz="quarter" idx="4"/>
          </p:nvPr>
        </p:nvSpPr>
        <p:spPr>
          <a:xfrm>
            <a:off x="4229100" y="8985250"/>
            <a:ext cx="1999586" cy="184666"/>
          </a:xfrm>
          <a:noFill/>
        </p:spPr>
        <p:txBody>
          <a:bodyPr/>
          <a:lstStyle>
            <a:lvl1pPr marL="342900" indent="-342900" defTabSz="933450" eaLnBrk="0" hangingPunct="0">
              <a:defRPr sz="1200">
                <a:solidFill>
                  <a:schemeClr val="tx1"/>
                </a:solidFill>
                <a:latin typeface="Times New Roman" panose="02020703060505090304" pitchFamily="18" charset="0"/>
              </a:defRPr>
            </a:lvl1pPr>
            <a:lvl2pPr marL="742950" indent="-285750" defTabSz="933450" eaLnBrk="0" hangingPunct="0">
              <a:defRPr sz="1200">
                <a:solidFill>
                  <a:schemeClr val="tx1"/>
                </a:solidFill>
                <a:latin typeface="Times New Roman" panose="02020703060505090304" pitchFamily="18" charset="0"/>
              </a:defRPr>
            </a:lvl2pPr>
            <a:lvl3pPr marL="1143000" indent="-228600" defTabSz="933450" eaLnBrk="0" hangingPunct="0">
              <a:defRPr sz="1200">
                <a:solidFill>
                  <a:schemeClr val="tx1"/>
                </a:solidFill>
                <a:latin typeface="Times New Roman" panose="02020703060505090304" pitchFamily="18" charset="0"/>
              </a:defRPr>
            </a:lvl3pPr>
            <a:lvl4pPr marL="1600200" indent="-228600" defTabSz="933450" eaLnBrk="0" hangingPunct="0">
              <a:defRPr sz="1200">
                <a:solidFill>
                  <a:schemeClr val="tx1"/>
                </a:solidFill>
                <a:latin typeface="Times New Roman" panose="02020703060505090304" pitchFamily="18" charset="0"/>
              </a:defRPr>
            </a:lvl4pPr>
            <a:lvl5pPr marL="457200" defTabSz="933450" eaLnBrk="0" hangingPunct="0">
              <a:defRPr sz="1200">
                <a:solidFill>
                  <a:schemeClr val="tx1"/>
                </a:solidFill>
                <a:latin typeface="Times New Roman" panose="02020703060505090304" pitchFamily="18" charset="0"/>
              </a:defRPr>
            </a:lvl5pPr>
            <a:lvl6pPr marL="914400" defTabSz="933450" eaLnBrk="0" fontAlgn="base" hangingPunct="0">
              <a:spcBef>
                <a:spcPct val="0"/>
              </a:spcBef>
              <a:spcAft>
                <a:spcPct val="0"/>
              </a:spcAft>
              <a:defRPr sz="1200">
                <a:solidFill>
                  <a:schemeClr val="tx1"/>
                </a:solidFill>
                <a:latin typeface="Times New Roman" panose="02020703060505090304" pitchFamily="18" charset="0"/>
              </a:defRPr>
            </a:lvl6pPr>
            <a:lvl7pPr marL="1371600" defTabSz="933450" eaLnBrk="0" fontAlgn="base" hangingPunct="0">
              <a:spcBef>
                <a:spcPct val="0"/>
              </a:spcBef>
              <a:spcAft>
                <a:spcPct val="0"/>
              </a:spcAft>
              <a:defRPr sz="1200">
                <a:solidFill>
                  <a:schemeClr val="tx1"/>
                </a:solidFill>
                <a:latin typeface="Times New Roman" panose="02020703060505090304" pitchFamily="18" charset="0"/>
              </a:defRPr>
            </a:lvl7pPr>
            <a:lvl8pPr marL="1828800" defTabSz="933450" eaLnBrk="0" fontAlgn="base" hangingPunct="0">
              <a:spcBef>
                <a:spcPct val="0"/>
              </a:spcBef>
              <a:spcAft>
                <a:spcPct val="0"/>
              </a:spcAft>
              <a:defRPr sz="1200">
                <a:solidFill>
                  <a:schemeClr val="tx1"/>
                </a:solidFill>
                <a:latin typeface="Times New Roman" panose="02020703060505090304" pitchFamily="18" charset="0"/>
              </a:defRPr>
            </a:lvl8pPr>
            <a:lvl9pPr marL="2286000" defTabSz="933450" eaLnBrk="0" fontAlgn="base" hangingPunct="0">
              <a:spcBef>
                <a:spcPct val="0"/>
              </a:spcBef>
              <a:spcAft>
                <a:spcPct val="0"/>
              </a:spcAft>
              <a:defRPr sz="1200">
                <a:solidFill>
                  <a:schemeClr val="tx1"/>
                </a:solidFill>
                <a:latin typeface="Times New Roman" panose="02020703060505090304" pitchFamily="18" charset="0"/>
              </a:defRPr>
            </a:lvl9pPr>
          </a:lstStyle>
          <a:p>
            <a:pPr lvl="4"/>
            <a:r>
              <a:rPr lang="en-US" dirty="0"/>
              <a:t>Yonggang Fang, </a:t>
            </a:r>
            <a:r>
              <a:rPr lang="en-US" dirty="0" err="1"/>
              <a:t>ZTETX</a:t>
            </a:r>
            <a:endParaRPr lang="en-US" dirty="0"/>
          </a:p>
        </p:txBody>
      </p:sp>
    </p:spTree>
    <p:extLst>
      <p:ext uri="{BB962C8B-B14F-4D97-AF65-F5344CB8AC3E}">
        <p14:creationId xmlns:p14="http://schemas.microsoft.com/office/powerpoint/2010/main" val="23188721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14038509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5497792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9400231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2016987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42525579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35734267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14049132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22908399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30702797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577882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36057430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24246675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1668172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2205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39571493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6955086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25852738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319526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38112010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1882081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xfrm>
            <a:off x="4284345" y="6475730"/>
            <a:ext cx="516255" cy="184150"/>
          </a:xfrm>
        </p:spPr>
        <p:txBody>
          <a:bodyPr wrap="square"/>
          <a:lstStyle>
            <a:lvl1pPr>
              <a:defRPr/>
            </a:lvl1pPr>
          </a:lstStyle>
          <a:p>
            <a:pPr>
              <a:defRPr/>
            </a:pPr>
            <a:fld id="{CB429028-EDBC-4B69-9F69-0DC0E1F17881}" type="slidenum">
              <a:rPr lang="en-US" smtClean="0"/>
              <a:t>‹#›</a:t>
            </a:fld>
            <a:endParaRPr lang="en-US"/>
          </a:p>
        </p:txBody>
      </p:sp>
      <p:sp>
        <p:nvSpPr>
          <p:cNvPr id="4"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panose="020B0604020202090204"/>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xfrm>
            <a:off x="4408849" y="6475413"/>
            <a:ext cx="267335" cy="184150"/>
          </a:xfrm>
        </p:spPr>
        <p:txBody>
          <a:bodyPr/>
          <a:lstStyle>
            <a:lvl1pPr>
              <a:defRPr/>
            </a:lvl1pPr>
          </a:lstStyle>
          <a:p>
            <a:pPr>
              <a:defRPr/>
            </a:pPr>
            <a:fld id="{E132E8F0-0953-4589-931F-0CF931D74C39}"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xfrm>
            <a:off x="4408849" y="6475413"/>
            <a:ext cx="267335" cy="184150"/>
          </a:xfrm>
        </p:spPr>
        <p:txBody>
          <a:bodyPr/>
          <a:lstStyle>
            <a:lvl1pPr>
              <a:defRPr/>
            </a:lvl1pPr>
          </a:lstStyle>
          <a:p>
            <a:pPr>
              <a:defRPr/>
            </a:pPr>
            <a:fld id="{2EFAA3E3-987F-4FCE-B0A1-1D2278CBFC4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1x full image">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1" y="836909"/>
            <a:ext cx="9144001" cy="6021091"/>
          </a:xfrm>
          <a:prstGeom prst="rect">
            <a:avLst/>
          </a:prstGeom>
        </p:spPr>
        <p:txBody>
          <a:bodyPr/>
          <a:lstStyle/>
          <a:p>
            <a:endParaRPr lang="en-GB" dirty="0"/>
          </a:p>
        </p:txBody>
      </p:sp>
      <p:sp>
        <p:nvSpPr>
          <p:cNvPr id="3" name="Title 2"/>
          <p:cNvSpPr>
            <a:spLocks noGrp="1"/>
          </p:cNvSpPr>
          <p:nvPr>
            <p:ph type="title"/>
          </p:nvPr>
        </p:nvSpPr>
        <p:spPr/>
        <p:txBody>
          <a:bodyPr/>
          <a:lstStyle/>
          <a:p>
            <a:r>
              <a:rPr lang="en-US" dirty="0"/>
              <a:t>Click to edit Master title style</a:t>
            </a:r>
            <a:endParaRPr lang="en-GB" dirty="0"/>
          </a:p>
        </p:txBody>
      </p:sp>
    </p:spTree>
    <p:extLst>
      <p:ext uri="{BB962C8B-B14F-4D97-AF65-F5344CB8AC3E}">
        <p14:creationId xmlns:p14="http://schemas.microsoft.com/office/powerpoint/2010/main" val="119695942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ln>
        </p:spPr>
        <p:txBody>
          <a:bodyPr vert="horz" wrap="square" lIns="92075" tIns="46038" rIns="92075" bIns="46038" numCol="1" anchor="ctr" anchorCtr="0" compatLnSpc="1"/>
          <a:lstStyle/>
          <a:p>
            <a:pPr lvl="0"/>
            <a:r>
              <a:rPr lang="en-US"/>
              <a:t>Click to edit Master title style</a:t>
            </a:r>
            <a:endParaRPr lang="en-US" dirty="0"/>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408849" y="6475413"/>
            <a:ext cx="267335" cy="184150"/>
          </a:xfrm>
          <a:prstGeom prst="rect">
            <a:avLst/>
          </a:prstGeom>
          <a:noFill/>
          <a:ln w="9525">
            <a:noFill/>
            <a:miter lim="800000"/>
          </a:ln>
          <a:effectLst/>
        </p:spPr>
        <p:txBody>
          <a:bodyPr vert="horz" wrap="none" lIns="0" tIns="0" rIns="0" bIns="0" numCol="1" anchor="t" anchorCtr="0" compatLnSpc="1">
            <a:spAutoFit/>
          </a:bodyPr>
          <a:lstStyle>
            <a:lvl1pPr algn="ctr">
              <a:defRPr lang="en-US" sz="1200" kern="1200" dirty="0" smtClean="0">
                <a:solidFill>
                  <a:schemeClr val="tx1"/>
                </a:solidFill>
                <a:latin typeface="Calibri" panose="020F0702030404030204" pitchFamily="34" charset="0"/>
                <a:ea typeface="+mn-ea"/>
                <a:cs typeface="Calibri" panose="020F0702030404030204" pitchFamily="34" charset="0"/>
              </a:defRPr>
            </a:lvl1pPr>
          </a:lstStyle>
          <a:p>
            <a:pPr>
              <a:defRPr/>
            </a:pPr>
            <a:fld id="{79642FA4-93AF-4596-8846-F9DC874D2F37}" type="slidenum">
              <a:rPr lang="en-US" smtClean="0"/>
              <a:t>‹#›</a:t>
            </a:fld>
            <a:endParaRPr lang="en-US" dirty="0"/>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anose="020F0702030404030204" pitchFamily="34" charset="0"/>
              <a:cs typeface="Calibri" panose="020F0702030404030204"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a:solidFill>
                <a:schemeClr val="tx1"/>
              </a:solidFill>
              <a:latin typeface="Calibri" panose="020F0702030404030204" pitchFamily="34" charset="0"/>
              <a:ea typeface="+mn-ea"/>
              <a:cs typeface="Calibri" panose="020F0702030404030204" pitchFamily="34" charset="0"/>
            </a:endParaRPr>
          </a:p>
        </p:txBody>
      </p:sp>
      <p:sp>
        <p:nvSpPr>
          <p:cNvPr id="9" name="Rectangle 8"/>
          <p:cNvSpPr/>
          <p:nvPr userDrawn="1"/>
        </p:nvSpPr>
        <p:spPr>
          <a:xfrm>
            <a:off x="5666025" y="240268"/>
            <a:ext cx="3154903" cy="338554"/>
          </a:xfrm>
          <a:prstGeom prst="rect">
            <a:avLst/>
          </a:prstGeom>
        </p:spPr>
        <p:txBody>
          <a:bodyPr wrap="none">
            <a:spAutoFit/>
          </a:bodyPr>
          <a:lstStyle/>
          <a:p>
            <a:pPr marL="457200" lvl="4" algn="r" eaLnBrk="0" hangingPunct="0"/>
            <a:r>
              <a:rPr lang="en-US" altLang="ko-KR" sz="1600" b="1" dirty="0">
                <a:ea typeface="굴림" panose="020B0600000101010101" pitchFamily="34" charset="-127"/>
              </a:rPr>
              <a:t>doc.: IEEE 802 11-24/0864r1</a:t>
            </a:r>
          </a:p>
        </p:txBody>
      </p:sp>
      <p:sp>
        <p:nvSpPr>
          <p:cNvPr id="11" name="Rectangle 10"/>
          <p:cNvSpPr/>
          <p:nvPr userDrawn="1"/>
        </p:nvSpPr>
        <p:spPr>
          <a:xfrm>
            <a:off x="366089" y="271046"/>
            <a:ext cx="595035" cy="338554"/>
          </a:xfrm>
          <a:prstGeom prst="rect">
            <a:avLst/>
          </a:prstGeom>
        </p:spPr>
        <p:txBody>
          <a:bodyPr wrap="none">
            <a:spAutoFit/>
          </a:bodyPr>
          <a:lstStyle/>
          <a:p>
            <a:pPr marL="0" lvl="0" indent="-99695" algn="l" eaLnBrk="0" hangingPunct="0"/>
            <a:r>
              <a:rPr lang="en-US" altLang="ko-KR" sz="1600" b="1" dirty="0">
                <a:ea typeface="굴림" panose="020B0600000101010101" pitchFamily="34" charset="-127"/>
              </a:rPr>
              <a:t>2024</a:t>
            </a:r>
          </a:p>
        </p:txBody>
      </p:sp>
      <p:sp>
        <p:nvSpPr>
          <p:cNvPr id="10" name="Rectangle 5"/>
          <p:cNvSpPr txBox="1">
            <a:spLocks noChangeArrowheads="1"/>
          </p:cNvSpPr>
          <p:nvPr userDrawn="1"/>
        </p:nvSpPr>
        <p:spPr bwMode="auto">
          <a:xfrm>
            <a:off x="72355" y="6477000"/>
            <a:ext cx="981583" cy="184666"/>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a:solidFill>
                  <a:schemeClr val="tx1"/>
                </a:solidFill>
                <a:latin typeface="Calibri" panose="020F0702030404030204" pitchFamily="34" charset="0"/>
                <a:ea typeface="+mn-ea"/>
                <a:cs typeface="Calibri" panose="020F0702030404030204" pitchFamily="34" charset="0"/>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pPr>
              <a:defRPr/>
            </a:pPr>
            <a:r>
              <a:rPr lang="en-US" dirty="0"/>
              <a:t>Submission</a:t>
            </a:r>
          </a:p>
        </p:txBody>
      </p:sp>
      <p:sp>
        <p:nvSpPr>
          <p:cNvPr id="12" name="Rectangle 5"/>
          <p:cNvSpPr txBox="1">
            <a:spLocks noChangeArrowheads="1"/>
          </p:cNvSpPr>
          <p:nvPr userDrawn="1"/>
        </p:nvSpPr>
        <p:spPr bwMode="auto">
          <a:xfrm>
            <a:off x="6400800" y="6477000"/>
            <a:ext cx="2276983" cy="184666"/>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a:solidFill>
                  <a:schemeClr val="tx1"/>
                </a:solidFill>
                <a:latin typeface="Calibri" panose="020F0702030404030204" pitchFamily="34" charset="0"/>
                <a:ea typeface="+mn-ea"/>
                <a:cs typeface="Calibri" panose="020F0702030404030204" pitchFamily="34" charset="0"/>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pPr>
              <a:defRPr/>
            </a:pPr>
            <a:r>
              <a:rPr lang="en-US" baseline="0" dirty="0"/>
              <a:t>Yonggang Fang, et al, MediaTek</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1" fontAlgn="base" hangingPunct="1">
        <a:spcBef>
          <a:spcPct val="0"/>
        </a:spcBef>
        <a:spcAft>
          <a:spcPct val="0"/>
        </a:spcAft>
        <a:defRPr sz="3200" b="1">
          <a:solidFill>
            <a:schemeClr val="tx2"/>
          </a:solidFill>
          <a:latin typeface="Calibri" panose="020F0702030404030204" pitchFamily="34" charset="0"/>
          <a:ea typeface="+mj-ea"/>
          <a:cs typeface="Calibri" panose="020F0702030404030204" pitchFamily="34" charset="0"/>
        </a:defRPr>
      </a:lvl1pPr>
      <a:lvl2pPr algn="ctr" rtl="0" eaLnBrk="1" fontAlgn="base" hangingPunct="1">
        <a:spcBef>
          <a:spcPct val="0"/>
        </a:spcBef>
        <a:spcAft>
          <a:spcPct val="0"/>
        </a:spcAft>
        <a:defRPr sz="3200" b="1">
          <a:solidFill>
            <a:schemeClr val="tx2"/>
          </a:solidFill>
          <a:latin typeface="Times New Roman" panose="02020703060505090304" pitchFamily="18" charset="0"/>
        </a:defRPr>
      </a:lvl2pPr>
      <a:lvl3pPr algn="ctr" rtl="0" eaLnBrk="1" fontAlgn="base" hangingPunct="1">
        <a:spcBef>
          <a:spcPct val="0"/>
        </a:spcBef>
        <a:spcAft>
          <a:spcPct val="0"/>
        </a:spcAft>
        <a:defRPr sz="3200" b="1">
          <a:solidFill>
            <a:schemeClr val="tx2"/>
          </a:solidFill>
          <a:latin typeface="Times New Roman" panose="02020703060505090304" pitchFamily="18" charset="0"/>
        </a:defRPr>
      </a:lvl3pPr>
      <a:lvl4pPr algn="ctr" rtl="0" eaLnBrk="1" fontAlgn="base" hangingPunct="1">
        <a:spcBef>
          <a:spcPct val="0"/>
        </a:spcBef>
        <a:spcAft>
          <a:spcPct val="0"/>
        </a:spcAft>
        <a:defRPr sz="3200" b="1">
          <a:solidFill>
            <a:schemeClr val="tx2"/>
          </a:solidFill>
          <a:latin typeface="Times New Roman" panose="02020703060505090304" pitchFamily="18" charset="0"/>
        </a:defRPr>
      </a:lvl4pPr>
      <a:lvl5pPr algn="ctr" rtl="0" eaLnBrk="1" fontAlgn="base" hangingPunct="1">
        <a:spcBef>
          <a:spcPct val="0"/>
        </a:spcBef>
        <a:spcAft>
          <a:spcPct val="0"/>
        </a:spcAft>
        <a:defRPr sz="3200" b="1">
          <a:solidFill>
            <a:schemeClr val="tx2"/>
          </a:solidFill>
          <a:latin typeface="Times New Roman" panose="02020703060505090304" pitchFamily="18" charset="0"/>
        </a:defRPr>
      </a:lvl5pPr>
      <a:lvl6pPr marL="457200" algn="ctr" rtl="0" eaLnBrk="1" fontAlgn="base" hangingPunct="1">
        <a:spcBef>
          <a:spcPct val="0"/>
        </a:spcBef>
        <a:spcAft>
          <a:spcPct val="0"/>
        </a:spcAft>
        <a:defRPr sz="3200" b="1">
          <a:solidFill>
            <a:schemeClr val="tx2"/>
          </a:solidFill>
          <a:latin typeface="Times New Roman" panose="02020703060505090304" pitchFamily="18" charset="0"/>
        </a:defRPr>
      </a:lvl6pPr>
      <a:lvl7pPr marL="914400" algn="ctr" rtl="0" eaLnBrk="1" fontAlgn="base" hangingPunct="1">
        <a:spcBef>
          <a:spcPct val="0"/>
        </a:spcBef>
        <a:spcAft>
          <a:spcPct val="0"/>
        </a:spcAft>
        <a:defRPr sz="3200" b="1">
          <a:solidFill>
            <a:schemeClr val="tx2"/>
          </a:solidFill>
          <a:latin typeface="Times New Roman" panose="02020703060505090304" pitchFamily="18" charset="0"/>
        </a:defRPr>
      </a:lvl7pPr>
      <a:lvl8pPr marL="1371600" algn="ctr" rtl="0" eaLnBrk="1" fontAlgn="base" hangingPunct="1">
        <a:spcBef>
          <a:spcPct val="0"/>
        </a:spcBef>
        <a:spcAft>
          <a:spcPct val="0"/>
        </a:spcAft>
        <a:defRPr sz="3200" b="1">
          <a:solidFill>
            <a:schemeClr val="tx2"/>
          </a:solidFill>
          <a:latin typeface="Times New Roman" panose="02020703060505090304" pitchFamily="18" charset="0"/>
        </a:defRPr>
      </a:lvl8pPr>
      <a:lvl9pPr marL="1828800" algn="ctr" rtl="0" eaLnBrk="1" fontAlgn="base" hangingPunct="1">
        <a:spcBef>
          <a:spcPct val="0"/>
        </a:spcBef>
        <a:spcAft>
          <a:spcPct val="0"/>
        </a:spcAft>
        <a:defRPr sz="3200" b="1">
          <a:solidFill>
            <a:schemeClr val="tx2"/>
          </a:solidFill>
          <a:latin typeface="Times New Roman" panose="02020703060505090304"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anose="020F0702030404030204" pitchFamily="34" charset="0"/>
          <a:ea typeface="+mn-ea"/>
          <a:cs typeface="Calibri" panose="020F0702030404030204" pitchFamily="34" charset="0"/>
        </a:defRPr>
      </a:lvl1pPr>
      <a:lvl2pPr marL="742950" indent="-285750" algn="l" rtl="0" eaLnBrk="1" fontAlgn="base" hangingPunct="1">
        <a:spcBef>
          <a:spcPct val="20000"/>
        </a:spcBef>
        <a:spcAft>
          <a:spcPct val="0"/>
        </a:spcAft>
        <a:buChar char="–"/>
        <a:defRPr sz="2000">
          <a:solidFill>
            <a:schemeClr val="tx1"/>
          </a:solidFill>
          <a:latin typeface="Calibri" panose="020F0702030404030204" pitchFamily="34" charset="0"/>
          <a:cs typeface="Calibri" panose="020F0702030404030204" pitchFamily="34" charset="0"/>
        </a:defRPr>
      </a:lvl2pPr>
      <a:lvl3pPr marL="1085850" indent="-228600" algn="l" rtl="0" eaLnBrk="1" fontAlgn="base" hangingPunct="1">
        <a:spcBef>
          <a:spcPct val="20000"/>
        </a:spcBef>
        <a:spcAft>
          <a:spcPct val="0"/>
        </a:spcAft>
        <a:buChar char="•"/>
        <a:defRPr>
          <a:solidFill>
            <a:schemeClr val="tx1"/>
          </a:solidFill>
          <a:latin typeface="Calibri" panose="020F0702030404030204" pitchFamily="34" charset="0"/>
          <a:cs typeface="Calibri" panose="020F0702030404030204" pitchFamily="34" charset="0"/>
        </a:defRPr>
      </a:lvl3pPr>
      <a:lvl4pPr marL="1428750" indent="-228600" algn="l" rtl="0" eaLnBrk="1" fontAlgn="base" hangingPunct="1">
        <a:spcBef>
          <a:spcPct val="20000"/>
        </a:spcBef>
        <a:spcAft>
          <a:spcPct val="0"/>
        </a:spcAft>
        <a:buChar char="–"/>
        <a:defRPr sz="1600">
          <a:solidFill>
            <a:schemeClr val="tx1"/>
          </a:solidFill>
          <a:latin typeface="Calibri" panose="020F0702030404030204" pitchFamily="34" charset="0"/>
          <a:cs typeface="Calibri" panose="020F0702030404030204" pitchFamily="34" charset="0"/>
        </a:defRPr>
      </a:lvl4pPr>
      <a:lvl5pPr marL="1771650" indent="-228600" algn="l" rtl="0" eaLnBrk="1" fontAlgn="base" hangingPunct="1">
        <a:spcBef>
          <a:spcPct val="20000"/>
        </a:spcBef>
        <a:spcAft>
          <a:spcPct val="0"/>
        </a:spcAft>
        <a:buChar char="•"/>
        <a:defRPr sz="1600">
          <a:solidFill>
            <a:schemeClr val="tx1"/>
          </a:solidFill>
          <a:latin typeface="Calibri" panose="020F0702030404030204" pitchFamily="34" charset="0"/>
          <a:cs typeface="Calibri" panose="020F0702030404030204"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685800"/>
            <a:ext cx="8153400" cy="914400"/>
          </a:xfrm>
        </p:spPr>
        <p:txBody>
          <a:bodyPr/>
          <a:lstStyle/>
          <a:p>
            <a:r>
              <a:rPr lang="en-US" dirty="0"/>
              <a:t>EDCA Enhancement for Low latency Traffic </a:t>
            </a:r>
            <a:endParaRPr lang="en-US" dirty="0">
              <a:latin typeface="+mn-lt"/>
            </a:endParaRPr>
          </a:p>
        </p:txBody>
      </p:sp>
      <p:sp>
        <p:nvSpPr>
          <p:cNvPr id="14339" name="Rectangle 6"/>
          <p:cNvSpPr>
            <a:spLocks noGrp="1" noChangeArrowheads="1"/>
          </p:cNvSpPr>
          <p:nvPr>
            <p:ph idx="1"/>
          </p:nvPr>
        </p:nvSpPr>
        <p:spPr>
          <a:xfrm>
            <a:off x="685800" y="1600200"/>
            <a:ext cx="7772400" cy="381000"/>
          </a:xfrm>
        </p:spPr>
        <p:txBody>
          <a:bodyPr/>
          <a:lstStyle/>
          <a:p>
            <a:pPr algn="ctr">
              <a:buFontTx/>
              <a:buNone/>
            </a:pPr>
            <a:r>
              <a:rPr lang="en-US" sz="2000" dirty="0">
                <a:latin typeface="+mn-lt"/>
              </a:rPr>
              <a:t>Date:</a:t>
            </a:r>
            <a:r>
              <a:rPr lang="en-US" sz="2000" b="0" dirty="0">
                <a:latin typeface="+mn-lt"/>
              </a:rPr>
              <a:t> 2024-05-11</a:t>
            </a:r>
          </a:p>
        </p:txBody>
      </p:sp>
      <p:sp>
        <p:nvSpPr>
          <p:cNvPr id="14344" name="Slide Number Placeholder 4"/>
          <p:cNvSpPr>
            <a:spLocks noGrp="1"/>
          </p:cNvSpPr>
          <p:nvPr>
            <p:ph type="sldNum" sz="quarter" idx="11"/>
          </p:nvPr>
        </p:nvSpPr>
        <p:spPr>
          <a:xfrm>
            <a:off x="4176395" y="6475730"/>
            <a:ext cx="499745" cy="184150"/>
          </a:xfrm>
          <a:noFill/>
        </p:spPr>
        <p:txBody>
          <a:bodyPr wrap="square"/>
          <a:lstStyle>
            <a:lvl1pPr eaLnBrk="0" hangingPunct="0">
              <a:defRPr sz="1200">
                <a:solidFill>
                  <a:schemeClr val="tx1"/>
                </a:solidFill>
                <a:latin typeface="Times New Roman" panose="02020703060505090304" pitchFamily="18" charset="0"/>
              </a:defRPr>
            </a:lvl1pPr>
            <a:lvl2pPr marL="742950" indent="-285750" eaLnBrk="0" hangingPunct="0">
              <a:defRPr sz="1200">
                <a:solidFill>
                  <a:schemeClr val="tx1"/>
                </a:solidFill>
                <a:latin typeface="Times New Roman" panose="02020703060505090304" pitchFamily="18" charset="0"/>
              </a:defRPr>
            </a:lvl2pPr>
            <a:lvl3pPr marL="1143000" indent="-228600" eaLnBrk="0" hangingPunct="0">
              <a:defRPr sz="1200">
                <a:solidFill>
                  <a:schemeClr val="tx1"/>
                </a:solidFill>
                <a:latin typeface="Times New Roman" panose="02020703060505090304" pitchFamily="18" charset="0"/>
              </a:defRPr>
            </a:lvl3pPr>
            <a:lvl4pPr marL="1600200" indent="-228600" eaLnBrk="0" hangingPunct="0">
              <a:defRPr sz="1200">
                <a:solidFill>
                  <a:schemeClr val="tx1"/>
                </a:solidFill>
                <a:latin typeface="Times New Roman" panose="02020703060505090304" pitchFamily="18" charset="0"/>
              </a:defRPr>
            </a:lvl4pPr>
            <a:lvl5pPr marL="2057400" indent="-228600" eaLnBrk="0" hangingPunct="0">
              <a:defRPr sz="1200">
                <a:solidFill>
                  <a:schemeClr val="tx1"/>
                </a:solidFill>
                <a:latin typeface="Times New Roman" panose="02020703060505090304" pitchFamily="18" charset="0"/>
              </a:defRPr>
            </a:lvl5pPr>
            <a:lvl6pPr marL="2514600" indent="-228600" eaLnBrk="0" fontAlgn="base" hangingPunct="0">
              <a:spcBef>
                <a:spcPct val="0"/>
              </a:spcBef>
              <a:spcAft>
                <a:spcPct val="0"/>
              </a:spcAft>
              <a:defRPr sz="1200">
                <a:solidFill>
                  <a:schemeClr val="tx1"/>
                </a:solidFill>
                <a:latin typeface="Times New Roman" panose="02020703060505090304" pitchFamily="18" charset="0"/>
              </a:defRPr>
            </a:lvl6pPr>
            <a:lvl7pPr marL="2971800" indent="-228600" eaLnBrk="0" fontAlgn="base" hangingPunct="0">
              <a:spcBef>
                <a:spcPct val="0"/>
              </a:spcBef>
              <a:spcAft>
                <a:spcPct val="0"/>
              </a:spcAft>
              <a:defRPr sz="1200">
                <a:solidFill>
                  <a:schemeClr val="tx1"/>
                </a:solidFill>
                <a:latin typeface="Times New Roman" panose="02020703060505090304" pitchFamily="18" charset="0"/>
              </a:defRPr>
            </a:lvl7pPr>
            <a:lvl8pPr marL="3429000" indent="-228600" eaLnBrk="0" fontAlgn="base" hangingPunct="0">
              <a:spcBef>
                <a:spcPct val="0"/>
              </a:spcBef>
              <a:spcAft>
                <a:spcPct val="0"/>
              </a:spcAft>
              <a:defRPr sz="1200">
                <a:solidFill>
                  <a:schemeClr val="tx1"/>
                </a:solidFill>
                <a:latin typeface="Times New Roman" panose="02020703060505090304" pitchFamily="18" charset="0"/>
              </a:defRPr>
            </a:lvl8pPr>
            <a:lvl9pPr marL="3886200" indent="-228600" eaLnBrk="0" fontAlgn="base" hangingPunct="0">
              <a:spcBef>
                <a:spcPct val="0"/>
              </a:spcBef>
              <a:spcAft>
                <a:spcPct val="0"/>
              </a:spcAft>
              <a:defRPr sz="1200">
                <a:solidFill>
                  <a:schemeClr val="tx1"/>
                </a:solidFill>
                <a:latin typeface="Times New Roman" panose="02020703060505090304" pitchFamily="18" charset="0"/>
              </a:defRPr>
            </a:lvl9pPr>
          </a:lstStyle>
          <a:p>
            <a:fld id="{3D0C9393-8DD5-47F8-80DF-CB27F46398E0}" type="slidenum">
              <a:rPr lang="en-US" smtClean="0"/>
              <a:t>1</a:t>
            </a:fld>
            <a:endParaRPr lang="en-US" dirty="0"/>
          </a:p>
        </p:txBody>
      </p:sp>
      <p:sp>
        <p:nvSpPr>
          <p:cNvPr id="14341" name="Rectangle 12"/>
          <p:cNvSpPr>
            <a:spLocks noChangeArrowheads="1"/>
          </p:cNvSpPr>
          <p:nvPr/>
        </p:nvSpPr>
        <p:spPr bwMode="auto">
          <a:xfrm>
            <a:off x="2286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7" name="Table 6"/>
          <p:cNvGraphicFramePr>
            <a:graphicFrameLocks noGrp="1"/>
          </p:cNvGraphicFramePr>
          <p:nvPr>
            <p:extLst>
              <p:ext uri="{D42A27DB-BD31-4B8C-83A1-F6EECF244321}">
                <p14:modId xmlns:p14="http://schemas.microsoft.com/office/powerpoint/2010/main" val="3744215817"/>
              </p:ext>
            </p:extLst>
          </p:nvPr>
        </p:nvGraphicFramePr>
        <p:xfrm>
          <a:off x="533400" y="2743200"/>
          <a:ext cx="8153400" cy="2560320"/>
        </p:xfrm>
        <a:graphic>
          <a:graphicData uri="http://schemas.openxmlformats.org/drawingml/2006/table">
            <a:tbl>
              <a:tblPr firstRow="1" bandRow="1">
                <a:tableStyleId>{5C22544A-7EE6-4342-B048-85BDC9FD1C3A}</a:tableStyleId>
              </a:tblPr>
              <a:tblGrid>
                <a:gridCol w="1547361">
                  <a:extLst>
                    <a:ext uri="{9D8B030D-6E8A-4147-A177-3AD203B41FA5}">
                      <a16:colId xmlns:a16="http://schemas.microsoft.com/office/drawing/2014/main" val="20000"/>
                    </a:ext>
                  </a:extLst>
                </a:gridCol>
                <a:gridCol w="1196572">
                  <a:extLst>
                    <a:ext uri="{9D8B030D-6E8A-4147-A177-3AD203B41FA5}">
                      <a16:colId xmlns:a16="http://schemas.microsoft.com/office/drawing/2014/main" val="20001"/>
                    </a:ext>
                  </a:extLst>
                </a:gridCol>
                <a:gridCol w="1724758">
                  <a:extLst>
                    <a:ext uri="{9D8B030D-6E8A-4147-A177-3AD203B41FA5}">
                      <a16:colId xmlns:a16="http://schemas.microsoft.com/office/drawing/2014/main" val="20002"/>
                    </a:ext>
                  </a:extLst>
                </a:gridCol>
                <a:gridCol w="1093909">
                  <a:extLst>
                    <a:ext uri="{9D8B030D-6E8A-4147-A177-3AD203B41FA5}">
                      <a16:colId xmlns:a16="http://schemas.microsoft.com/office/drawing/2014/main" val="951354993"/>
                    </a:ext>
                  </a:extLst>
                </a:gridCol>
                <a:gridCol w="2590800">
                  <a:extLst>
                    <a:ext uri="{9D8B030D-6E8A-4147-A177-3AD203B41FA5}">
                      <a16:colId xmlns:a16="http://schemas.microsoft.com/office/drawing/2014/main" val="20003"/>
                    </a:ext>
                  </a:extLst>
                </a:gridCol>
              </a:tblGrid>
              <a:tr h="266700">
                <a:tc>
                  <a:txBody>
                    <a:bodyPr/>
                    <a:lstStyle/>
                    <a:p>
                      <a:pPr algn="ctr"/>
                      <a:r>
                        <a:rPr lang="en-US" sz="14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65760">
                <a:tc>
                  <a:txBody>
                    <a:bodyPr/>
                    <a:lstStyle/>
                    <a:p>
                      <a:pPr algn="ctr"/>
                      <a:r>
                        <a:rPr lang="en-US" sz="1400" dirty="0">
                          <a:solidFill>
                            <a:schemeClr val="tx1"/>
                          </a:solidFill>
                        </a:rPr>
                        <a:t>Ja-Shun Wan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a:solidFill>
                            <a:schemeClr val="tx1"/>
                          </a:solidFill>
                        </a:rPr>
                        <a:t>MediaTek</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sz="1400" dirty="0"/>
                        <a:t>js.wan@mediatek.com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5760">
                <a:tc>
                  <a:txBody>
                    <a:bodyPr/>
                    <a:lstStyle/>
                    <a:p>
                      <a:pPr algn="ctr"/>
                      <a:r>
                        <a:rPr lang="en-US" sz="1400" dirty="0">
                          <a:solidFill>
                            <a:schemeClr val="tx1"/>
                          </a:solidFill>
                        </a:rPr>
                        <a:t>Yonggang Fang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MediaTek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yonggang.fang@mediatek.com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7830493"/>
                  </a:ext>
                </a:extLst>
              </a:tr>
              <a:tr h="243840">
                <a:tc>
                  <a:txBody>
                    <a:bodyPr/>
                    <a:lstStyle/>
                    <a:p>
                      <a:pPr algn="ctr"/>
                      <a:r>
                        <a:rPr lang="en-US" sz="1400" dirty="0">
                          <a:solidFill>
                            <a:schemeClr val="tx1"/>
                          </a:solidFill>
                        </a:rPr>
                        <a:t>James Yee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a:solidFill>
                            <a:schemeClr val="tx1"/>
                          </a:solidFill>
                        </a:rPr>
                        <a:t>MediaTek</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72614590"/>
                  </a:ext>
                </a:extLst>
              </a:tr>
              <a:tr h="243840">
                <a:tc>
                  <a:txBody>
                    <a:bodyPr/>
                    <a:lstStyle/>
                    <a:p>
                      <a:pPr algn="ctr"/>
                      <a:r>
                        <a:rPr lang="en-US" sz="1400" dirty="0">
                          <a:solidFill>
                            <a:schemeClr val="tx1"/>
                          </a:solidFill>
                        </a:rPr>
                        <a:t>Kaiying Lu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a:solidFill>
                            <a:schemeClr val="tx1"/>
                          </a:solidFill>
                        </a:rPr>
                        <a:t>MediaTek</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5373036"/>
                  </a:ext>
                </a:extLst>
              </a:tr>
              <a:tr h="259080">
                <a:tc>
                  <a:txBody>
                    <a:bodyPr/>
                    <a:lstStyle/>
                    <a:p>
                      <a:pPr algn="ctr"/>
                      <a:r>
                        <a:rPr lang="en-US" sz="1400" dirty="0">
                          <a:solidFill>
                            <a:schemeClr val="tx1"/>
                          </a:solidFill>
                        </a:rPr>
                        <a:t>Li-Hsiang Sun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rPr>
                        <a:t>MediaTek</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06212119"/>
                  </a:ext>
                </a:extLst>
              </a:tr>
              <a:tr h="152400">
                <a:tc>
                  <a:txBody>
                    <a:bodyPr/>
                    <a:lstStyle/>
                    <a:p>
                      <a:pPr algn="ctr"/>
                      <a:r>
                        <a:rPr lang="en-US" sz="1400" dirty="0">
                          <a:solidFill>
                            <a:schemeClr val="tx1"/>
                          </a:solidFill>
                        </a:rPr>
                        <a:t>Frank Hsu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MediaTek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93796820"/>
                  </a:ext>
                </a:extLst>
              </a:tr>
              <a:tr h="152400">
                <a:tc>
                  <a:txBody>
                    <a:bodyPr/>
                    <a:lstStyle/>
                    <a:p>
                      <a:pPr algn="ctr"/>
                      <a:r>
                        <a:rPr lang="en-US" sz="1400" dirty="0">
                          <a:solidFill>
                            <a:schemeClr val="tx1"/>
                          </a:solidFill>
                        </a:rPr>
                        <a:t>Gabor Bajko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MediaTek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2302587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ontent Placeholder 2">
            <a:extLst>
              <a:ext uri="{FF2B5EF4-FFF2-40B4-BE49-F238E27FC236}">
                <a16:creationId xmlns:a16="http://schemas.microsoft.com/office/drawing/2014/main" id="{24CD8EAB-9DD5-4D83-9A23-584DDD0A9913}"/>
              </a:ext>
            </a:extLst>
          </p:cNvPr>
          <p:cNvSpPr txBox="1">
            <a:spLocks/>
          </p:cNvSpPr>
          <p:nvPr/>
        </p:nvSpPr>
        <p:spPr>
          <a:xfrm>
            <a:off x="342811" y="1676400"/>
            <a:ext cx="4686389" cy="4648200"/>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Font typeface="Calibri Light" panose="020F0302020204030204" pitchFamily="34" charset="0"/>
              <a:buChar char="•"/>
            </a:pPr>
            <a:r>
              <a:rPr lang="en-US" sz="2800" b="1" dirty="0">
                <a:latin typeface="Calibri" panose="020F0702030404030204" pitchFamily="34" charset="0"/>
                <a:cs typeface="Calibri" panose="020F0702030404030204" pitchFamily="34" charset="0"/>
              </a:rPr>
              <a:t>Setup     </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8 STAs with full-buffered AC3 traffic.</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Perform EDCA for UL transmission </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Enhanced EDCA for AC3 traffic</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AIFSN = 2</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Initial CW = </a:t>
            </a:r>
            <a:r>
              <a:rPr lang="en-US" sz="1600" dirty="0" err="1">
                <a:latin typeface="Calibri" panose="020F0702030404030204" pitchFamily="34" charset="0"/>
                <a:cs typeface="Calibri" panose="020F0702030404030204" pitchFamily="34" charset="0"/>
              </a:rPr>
              <a:t>CWmin</a:t>
            </a:r>
            <a:r>
              <a:rPr lang="en-US" sz="1600" dirty="0">
                <a:latin typeface="Calibri" panose="020F0702030404030204" pitchFamily="34" charset="0"/>
                <a:cs typeface="Calibri" panose="020F0702030404030204" pitchFamily="34" charset="0"/>
              </a:rPr>
              <a:t> (0)</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Backoff Counter: random [0, CW] </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Retry (A) CW=(CW+1)*2-1  (B) CW=7</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Reference EDCA for AC3 traffic</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Follow 802.11 default setting </a:t>
            </a:r>
          </a:p>
          <a:p>
            <a:pPr marL="1016000" lvl="2" indent="-285750">
              <a:lnSpc>
                <a:spcPct val="100000"/>
              </a:lnSpc>
              <a:spcBef>
                <a:spcPct val="20000"/>
              </a:spcBef>
              <a:buFont typeface="Arial" panose="020B0604020202020204" pitchFamily="34" charset="0"/>
              <a:buChar char="•"/>
            </a:pPr>
            <a:endParaRPr lang="en-US" sz="1600" dirty="0">
              <a:latin typeface="Calibri" panose="020F0702030404030204" pitchFamily="34" charset="0"/>
              <a:cs typeface="Calibri" panose="020F0702030404030204" pitchFamily="34" charset="0"/>
            </a:endParaRPr>
          </a:p>
        </p:txBody>
      </p:sp>
      <p:sp>
        <p:nvSpPr>
          <p:cNvPr id="42" name="Rectangle 41">
            <a:extLst>
              <a:ext uri="{FF2B5EF4-FFF2-40B4-BE49-F238E27FC236}">
                <a16:creationId xmlns:a16="http://schemas.microsoft.com/office/drawing/2014/main" id="{69808CC3-85F1-4C52-B90E-B637029755FD}"/>
              </a:ext>
            </a:extLst>
          </p:cNvPr>
          <p:cNvSpPr/>
          <p:nvPr/>
        </p:nvSpPr>
        <p:spPr bwMode="auto">
          <a:xfrm>
            <a:off x="5084186" y="1676259"/>
            <a:ext cx="580884" cy="154848"/>
          </a:xfrm>
          <a:prstGeom prst="rect">
            <a:avLst/>
          </a:prstGeom>
          <a:noFill/>
          <a:ln w="6350" cap="flat" cmpd="sng" algn="ctr">
            <a:noFill/>
            <a:prstDash val="solid"/>
            <a:round/>
            <a:headEnd type="none" w="sm" len="sm"/>
            <a:tailEnd type="none" w="sm" len="sm"/>
          </a:ln>
        </p:spPr>
        <p:txBody>
          <a:bodyPr vert="horz" wrap="square" lIns="68562" tIns="34281" rIns="68562" bIns="34281" numCol="1" rtlCol="0" anchor="t" anchorCtr="0" compatLnSpc="1"/>
          <a:lstStyle/>
          <a:p>
            <a:pPr algn="ctr" defTabSz="685595">
              <a:defRPr/>
            </a:pPr>
            <a:endParaRPr lang="en-US" sz="450" kern="0" dirty="0">
              <a:solidFill>
                <a:srgbClr val="000000"/>
              </a:solidFill>
            </a:endParaRPr>
          </a:p>
        </p:txBody>
      </p:sp>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Convergence Simulation 1</a:t>
            </a:r>
          </a:p>
        </p:txBody>
      </p:sp>
      <p:sp>
        <p:nvSpPr>
          <p:cNvPr id="5" name="Slide Number Placeholder 4">
            <a:extLst>
              <a:ext uri="{FF2B5EF4-FFF2-40B4-BE49-F238E27FC236}">
                <a16:creationId xmlns:a16="http://schemas.microsoft.com/office/drawing/2014/main" id="{E8251A55-E737-47F9-AB6F-729B458F7033}"/>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10</a:t>
            </a:fld>
            <a:endParaRPr lang="en-US" dirty="0"/>
          </a:p>
        </p:txBody>
      </p:sp>
      <p:grpSp>
        <p:nvGrpSpPr>
          <p:cNvPr id="40" name="Group 39">
            <a:extLst>
              <a:ext uri="{FF2B5EF4-FFF2-40B4-BE49-F238E27FC236}">
                <a16:creationId xmlns:a16="http://schemas.microsoft.com/office/drawing/2014/main" id="{00F1676D-7692-B86E-1A7F-55C4F811A39F}"/>
              </a:ext>
            </a:extLst>
          </p:cNvPr>
          <p:cNvGrpSpPr/>
          <p:nvPr/>
        </p:nvGrpSpPr>
        <p:grpSpPr>
          <a:xfrm>
            <a:off x="5029200" y="2301139"/>
            <a:ext cx="3742379" cy="2270861"/>
            <a:chOff x="4769312" y="2971741"/>
            <a:chExt cx="3742379" cy="2270861"/>
          </a:xfrm>
        </p:grpSpPr>
        <p:sp>
          <p:nvSpPr>
            <p:cNvPr id="29" name="矩形 17">
              <a:extLst>
                <a:ext uri="{FF2B5EF4-FFF2-40B4-BE49-F238E27FC236}">
                  <a16:creationId xmlns:a16="http://schemas.microsoft.com/office/drawing/2014/main" id="{0B611880-3D36-C18D-11B5-F7389CA9E8B7}"/>
                </a:ext>
              </a:extLst>
            </p:cNvPr>
            <p:cNvSpPr/>
            <p:nvPr/>
          </p:nvSpPr>
          <p:spPr>
            <a:xfrm>
              <a:off x="4769312" y="2971741"/>
              <a:ext cx="3742379" cy="2270861"/>
            </a:xfrm>
            <a:prstGeom prst="rect">
              <a:avLst/>
            </a:prstGeom>
            <a:noFill/>
            <a:ln w="12700" cap="flat" cmpd="sng" algn="ctr">
              <a:solidFill>
                <a:srgbClr val="FFCA0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a:ln>
                  <a:noFill/>
                </a:ln>
                <a:solidFill>
                  <a:prstClr val="white"/>
                </a:solidFill>
                <a:effectLst/>
                <a:uLnTx/>
                <a:uFillTx/>
                <a:latin typeface="Calibri"/>
                <a:ea typeface="Microsoft YaHei"/>
                <a:cs typeface="+mn-cs"/>
              </a:endParaRPr>
            </a:p>
          </p:txBody>
        </p:sp>
        <p:sp>
          <p:nvSpPr>
            <p:cNvPr id="31" name="橢圓 6">
              <a:extLst>
                <a:ext uri="{FF2B5EF4-FFF2-40B4-BE49-F238E27FC236}">
                  <a16:creationId xmlns:a16="http://schemas.microsoft.com/office/drawing/2014/main" id="{E10C5066-53CA-ED10-43A4-B36D73B1C4A1}"/>
                </a:ext>
              </a:extLst>
            </p:cNvPr>
            <p:cNvSpPr/>
            <p:nvPr/>
          </p:nvSpPr>
          <p:spPr>
            <a:xfrm>
              <a:off x="7168357" y="3363139"/>
              <a:ext cx="139279" cy="145335"/>
            </a:xfrm>
            <a:prstGeom prst="ellipse">
              <a:avLst/>
            </a:prstGeom>
            <a:solidFill>
              <a:srgbClr val="69BE28"/>
            </a:solidFill>
            <a:ln w="12700" cap="flat" cmpd="sng" algn="ctr">
              <a:solidFill>
                <a:srgbClr val="FFCA0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a:ln>
                  <a:noFill/>
                </a:ln>
                <a:solidFill>
                  <a:prstClr val="white"/>
                </a:solidFill>
                <a:effectLst/>
                <a:uLnTx/>
                <a:uFillTx/>
                <a:latin typeface="Calibri"/>
                <a:ea typeface="Microsoft YaHei"/>
                <a:cs typeface="+mn-cs"/>
              </a:endParaRPr>
            </a:p>
          </p:txBody>
        </p:sp>
        <p:sp>
          <p:nvSpPr>
            <p:cNvPr id="32" name="等腰三角形 7">
              <a:extLst>
                <a:ext uri="{FF2B5EF4-FFF2-40B4-BE49-F238E27FC236}">
                  <a16:creationId xmlns:a16="http://schemas.microsoft.com/office/drawing/2014/main" id="{9E38989A-5B51-AB6B-30C6-13B93808BBE7}"/>
                </a:ext>
              </a:extLst>
            </p:cNvPr>
            <p:cNvSpPr/>
            <p:nvPr/>
          </p:nvSpPr>
          <p:spPr>
            <a:xfrm>
              <a:off x="5508107" y="4044286"/>
              <a:ext cx="181668" cy="172712"/>
            </a:xfrm>
            <a:prstGeom prst="triangle">
              <a:avLst/>
            </a:prstGeom>
            <a:solidFill>
              <a:srgbClr val="69BE28"/>
            </a:solidFill>
            <a:ln w="12700" cap="flat" cmpd="sng" algn="ctr">
              <a:solidFill>
                <a:srgbClr val="FFCA0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a:ln>
                  <a:noFill/>
                </a:ln>
                <a:solidFill>
                  <a:prstClr val="white"/>
                </a:solidFill>
                <a:effectLst/>
                <a:uLnTx/>
                <a:uFillTx/>
                <a:latin typeface="Calibri"/>
                <a:ea typeface="Microsoft YaHei"/>
                <a:cs typeface="+mn-cs"/>
              </a:endParaRPr>
            </a:p>
          </p:txBody>
        </p:sp>
        <p:sp>
          <p:nvSpPr>
            <p:cNvPr id="33" name="文字方塊 8">
              <a:extLst>
                <a:ext uri="{FF2B5EF4-FFF2-40B4-BE49-F238E27FC236}">
                  <a16:creationId xmlns:a16="http://schemas.microsoft.com/office/drawing/2014/main" id="{E19F25D7-88EB-AF6B-0ECD-B5BD8A82D504}"/>
                </a:ext>
              </a:extLst>
            </p:cNvPr>
            <p:cNvSpPr txBox="1"/>
            <p:nvPr/>
          </p:nvSpPr>
          <p:spPr>
            <a:xfrm>
              <a:off x="5271938" y="3744650"/>
              <a:ext cx="654008" cy="172712"/>
            </a:xfrm>
            <a:prstGeom prst="rect">
              <a:avLst/>
            </a:prstGeom>
          </p:spPr>
          <p:txBody>
            <a:bodyPr wrap="square" lIns="0" tIns="0" rIns="0" bIns="0" rtlCol="0">
              <a:noAutofit/>
            </a:bodyPr>
            <a:lstStyle/>
            <a:p>
              <a:pPr algn="ctr" eaLnBrk="1" fontAlgn="auto" hangingPunct="1">
                <a:spcBef>
                  <a:spcPts val="0"/>
                </a:spcBef>
                <a:spcAft>
                  <a:spcPts val="0"/>
                </a:spcAft>
                <a:defRPr/>
              </a:pPr>
              <a:r>
                <a:rPr lang="en-US" altLang="zh-TW" dirty="0">
                  <a:solidFill>
                    <a:srgbClr val="353630"/>
                  </a:solidFill>
                  <a:latin typeface="Calibri"/>
                  <a:ea typeface="Microsoft YaHei"/>
                </a:rPr>
                <a:t>AP0</a:t>
              </a:r>
              <a:endParaRPr lang="zh-TW" altLang="en-US" dirty="0">
                <a:solidFill>
                  <a:srgbClr val="353630"/>
                </a:solidFill>
                <a:latin typeface="Calibri"/>
                <a:ea typeface="Microsoft YaHei"/>
              </a:endParaRPr>
            </a:p>
          </p:txBody>
        </p:sp>
        <p:sp>
          <p:nvSpPr>
            <p:cNvPr id="34" name="文字方塊 9">
              <a:extLst>
                <a:ext uri="{FF2B5EF4-FFF2-40B4-BE49-F238E27FC236}">
                  <a16:creationId xmlns:a16="http://schemas.microsoft.com/office/drawing/2014/main" id="{ADA4B784-60E5-3427-ABF3-4373DF775742}"/>
                </a:ext>
              </a:extLst>
            </p:cNvPr>
            <p:cNvSpPr txBox="1"/>
            <p:nvPr/>
          </p:nvSpPr>
          <p:spPr>
            <a:xfrm>
              <a:off x="7211002" y="3269147"/>
              <a:ext cx="654008" cy="172712"/>
            </a:xfrm>
            <a:prstGeom prst="rect">
              <a:avLst/>
            </a:prstGeom>
          </p:spPr>
          <p:txBody>
            <a:bodyPr wrap="square" lIns="0" tIns="0" rIns="0" bIns="0" rtlCol="0">
              <a:noAutofit/>
            </a:bodyPr>
            <a:lstStyle/>
            <a:p>
              <a:pPr algn="ctr" eaLnBrk="1" fontAlgn="auto" hangingPunct="1">
                <a:spcBef>
                  <a:spcPts val="0"/>
                </a:spcBef>
                <a:spcAft>
                  <a:spcPts val="0"/>
                </a:spcAft>
                <a:defRPr/>
              </a:pPr>
              <a:r>
                <a:rPr lang="en-US" altLang="zh-TW" dirty="0">
                  <a:solidFill>
                    <a:srgbClr val="353630"/>
                  </a:solidFill>
                  <a:latin typeface="Calibri"/>
                  <a:ea typeface="Microsoft YaHei"/>
                </a:rPr>
                <a:t>STA00</a:t>
              </a:r>
              <a:endParaRPr lang="zh-TW" altLang="en-US" dirty="0">
                <a:solidFill>
                  <a:srgbClr val="353630"/>
                </a:solidFill>
                <a:latin typeface="Calibri"/>
                <a:ea typeface="Microsoft YaHei"/>
              </a:endParaRPr>
            </a:p>
          </p:txBody>
        </p:sp>
        <p:sp>
          <p:nvSpPr>
            <p:cNvPr id="35" name="橢圓 10">
              <a:extLst>
                <a:ext uri="{FF2B5EF4-FFF2-40B4-BE49-F238E27FC236}">
                  <a16:creationId xmlns:a16="http://schemas.microsoft.com/office/drawing/2014/main" id="{4394AAF4-6184-A6C6-0813-1DBF731E994C}"/>
                </a:ext>
              </a:extLst>
            </p:cNvPr>
            <p:cNvSpPr/>
            <p:nvPr/>
          </p:nvSpPr>
          <p:spPr>
            <a:xfrm>
              <a:off x="7181477" y="3703268"/>
              <a:ext cx="139279" cy="145335"/>
            </a:xfrm>
            <a:prstGeom prst="ellipse">
              <a:avLst/>
            </a:prstGeom>
            <a:solidFill>
              <a:srgbClr val="69BE28"/>
            </a:solidFill>
            <a:ln w="12700" cap="flat" cmpd="sng" algn="ctr">
              <a:solidFill>
                <a:srgbClr val="FFCA0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a:ln>
                  <a:noFill/>
                </a:ln>
                <a:solidFill>
                  <a:prstClr val="white"/>
                </a:solidFill>
                <a:effectLst/>
                <a:uLnTx/>
                <a:uFillTx/>
                <a:latin typeface="Calibri"/>
                <a:ea typeface="Microsoft YaHei"/>
                <a:cs typeface="+mn-cs"/>
              </a:endParaRPr>
            </a:p>
          </p:txBody>
        </p:sp>
        <p:sp>
          <p:nvSpPr>
            <p:cNvPr id="36" name="文字方塊 11">
              <a:extLst>
                <a:ext uri="{FF2B5EF4-FFF2-40B4-BE49-F238E27FC236}">
                  <a16:creationId xmlns:a16="http://schemas.microsoft.com/office/drawing/2014/main" id="{F8E42481-7C8A-B2B5-3918-D5C34E197F88}"/>
                </a:ext>
              </a:extLst>
            </p:cNvPr>
            <p:cNvSpPr txBox="1"/>
            <p:nvPr/>
          </p:nvSpPr>
          <p:spPr>
            <a:xfrm>
              <a:off x="7224122" y="3609276"/>
              <a:ext cx="654008" cy="172712"/>
            </a:xfrm>
            <a:prstGeom prst="rect">
              <a:avLst/>
            </a:prstGeom>
          </p:spPr>
          <p:txBody>
            <a:bodyPr wrap="square" lIns="0" tIns="0" rIns="0" bIns="0" rtlCol="0">
              <a:noAutofit/>
            </a:bodyPr>
            <a:lstStyle/>
            <a:p>
              <a:pPr algn="ctr" eaLnBrk="1" fontAlgn="auto" hangingPunct="1">
                <a:spcBef>
                  <a:spcPts val="0"/>
                </a:spcBef>
                <a:spcAft>
                  <a:spcPts val="0"/>
                </a:spcAft>
                <a:defRPr/>
              </a:pPr>
              <a:r>
                <a:rPr lang="en-US" altLang="zh-TW" dirty="0">
                  <a:solidFill>
                    <a:srgbClr val="353630"/>
                  </a:solidFill>
                  <a:latin typeface="Calibri"/>
                  <a:ea typeface="Microsoft YaHei"/>
                </a:rPr>
                <a:t>STA01</a:t>
              </a:r>
              <a:endParaRPr lang="zh-TW" altLang="en-US" dirty="0">
                <a:solidFill>
                  <a:srgbClr val="353630"/>
                </a:solidFill>
                <a:latin typeface="Calibri"/>
                <a:ea typeface="Microsoft YaHei"/>
              </a:endParaRPr>
            </a:p>
          </p:txBody>
        </p:sp>
        <p:cxnSp>
          <p:nvCxnSpPr>
            <p:cNvPr id="37" name="直線接點 12">
              <a:extLst>
                <a:ext uri="{FF2B5EF4-FFF2-40B4-BE49-F238E27FC236}">
                  <a16:creationId xmlns:a16="http://schemas.microsoft.com/office/drawing/2014/main" id="{DF3FA0BD-AA4C-0835-F1D3-BDD1FAB60306}"/>
                </a:ext>
              </a:extLst>
            </p:cNvPr>
            <p:cNvCxnSpPr>
              <a:cxnSpLocks/>
            </p:cNvCxnSpPr>
            <p:nvPr/>
          </p:nvCxnSpPr>
          <p:spPr>
            <a:xfrm>
              <a:off x="7248346" y="4037529"/>
              <a:ext cx="0" cy="532895"/>
            </a:xfrm>
            <a:prstGeom prst="line">
              <a:avLst/>
            </a:prstGeom>
            <a:noFill/>
            <a:ln w="38100" cap="flat" cmpd="sng" algn="ctr">
              <a:solidFill>
                <a:srgbClr val="FFCA05"/>
              </a:solidFill>
              <a:prstDash val="dash"/>
              <a:miter lim="800000"/>
            </a:ln>
            <a:effectLst/>
          </p:spPr>
        </p:cxnSp>
        <p:sp>
          <p:nvSpPr>
            <p:cNvPr id="38" name="橢圓 15">
              <a:extLst>
                <a:ext uri="{FF2B5EF4-FFF2-40B4-BE49-F238E27FC236}">
                  <a16:creationId xmlns:a16="http://schemas.microsoft.com/office/drawing/2014/main" id="{F594E67D-7A8A-0A17-4440-6673D285A596}"/>
                </a:ext>
              </a:extLst>
            </p:cNvPr>
            <p:cNvSpPr/>
            <p:nvPr/>
          </p:nvSpPr>
          <p:spPr>
            <a:xfrm>
              <a:off x="7181477" y="4729378"/>
              <a:ext cx="139279" cy="145335"/>
            </a:xfrm>
            <a:prstGeom prst="ellipse">
              <a:avLst/>
            </a:prstGeom>
            <a:solidFill>
              <a:srgbClr val="69BE28"/>
            </a:solidFill>
            <a:ln w="12700" cap="flat" cmpd="sng" algn="ctr">
              <a:solidFill>
                <a:srgbClr val="FFCA0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a:ln>
                  <a:noFill/>
                </a:ln>
                <a:solidFill>
                  <a:prstClr val="white"/>
                </a:solidFill>
                <a:effectLst/>
                <a:uLnTx/>
                <a:uFillTx/>
                <a:latin typeface="Calibri"/>
                <a:ea typeface="Microsoft YaHei"/>
                <a:cs typeface="+mn-cs"/>
              </a:endParaRPr>
            </a:p>
          </p:txBody>
        </p:sp>
        <p:sp>
          <p:nvSpPr>
            <p:cNvPr id="39" name="文字方塊 16">
              <a:extLst>
                <a:ext uri="{FF2B5EF4-FFF2-40B4-BE49-F238E27FC236}">
                  <a16:creationId xmlns:a16="http://schemas.microsoft.com/office/drawing/2014/main" id="{6AA78F33-3900-6FF4-82E7-1AB5B8E36E5A}"/>
                </a:ext>
              </a:extLst>
            </p:cNvPr>
            <p:cNvSpPr txBox="1"/>
            <p:nvPr/>
          </p:nvSpPr>
          <p:spPr>
            <a:xfrm>
              <a:off x="7224122" y="4635386"/>
              <a:ext cx="654008" cy="172712"/>
            </a:xfrm>
            <a:prstGeom prst="rect">
              <a:avLst/>
            </a:prstGeom>
          </p:spPr>
          <p:txBody>
            <a:bodyPr wrap="square" lIns="0" tIns="0" rIns="0" bIns="0" rtlCol="0">
              <a:noAutofit/>
            </a:bodyPr>
            <a:lstStyle/>
            <a:p>
              <a:pPr algn="ctr" eaLnBrk="1" fontAlgn="auto" hangingPunct="1">
                <a:spcBef>
                  <a:spcPts val="0"/>
                </a:spcBef>
                <a:spcAft>
                  <a:spcPts val="0"/>
                </a:spcAft>
                <a:defRPr/>
              </a:pPr>
              <a:r>
                <a:rPr lang="en-US" altLang="zh-TW" dirty="0">
                  <a:solidFill>
                    <a:srgbClr val="353630"/>
                  </a:solidFill>
                  <a:latin typeface="Calibri"/>
                  <a:ea typeface="Microsoft YaHei"/>
                </a:rPr>
                <a:t>STA07</a:t>
              </a:r>
              <a:endParaRPr lang="zh-TW" altLang="en-US" dirty="0">
                <a:solidFill>
                  <a:srgbClr val="353630"/>
                </a:solidFill>
                <a:latin typeface="Calibri"/>
                <a:ea typeface="Microsoft YaHei"/>
              </a:endParaRPr>
            </a:p>
          </p:txBody>
        </p:sp>
      </p:grpSp>
    </p:spTree>
    <p:extLst>
      <p:ext uri="{BB962C8B-B14F-4D97-AF65-F5344CB8AC3E}">
        <p14:creationId xmlns:p14="http://schemas.microsoft.com/office/powerpoint/2010/main" val="3808406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ontent Placeholder 2">
            <a:extLst>
              <a:ext uri="{FF2B5EF4-FFF2-40B4-BE49-F238E27FC236}">
                <a16:creationId xmlns:a16="http://schemas.microsoft.com/office/drawing/2014/main" id="{24CD8EAB-9DD5-4D83-9A23-584DDD0A9913}"/>
              </a:ext>
            </a:extLst>
          </p:cNvPr>
          <p:cNvSpPr txBox="1">
            <a:spLocks/>
          </p:cNvSpPr>
          <p:nvPr/>
        </p:nvSpPr>
        <p:spPr>
          <a:xfrm>
            <a:off x="342811" y="1676257"/>
            <a:ext cx="8191589" cy="1145165"/>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Font typeface="Calibri Light" panose="020F0302020204030204" pitchFamily="34" charset="0"/>
              <a:buChar char="•"/>
            </a:pPr>
            <a:r>
              <a:rPr lang="en-US" sz="2800" b="1" dirty="0">
                <a:latin typeface="Calibri" panose="020F0702030404030204" pitchFamily="34" charset="0"/>
                <a:cs typeface="Calibri" panose="020F0702030404030204" pitchFamily="34" charset="0"/>
              </a:rPr>
              <a:t>Result  </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  Channel Acquisition Time (CDF) </a:t>
            </a:r>
          </a:p>
        </p:txBody>
      </p:sp>
      <p:sp>
        <p:nvSpPr>
          <p:cNvPr id="42" name="Rectangle 41">
            <a:extLst>
              <a:ext uri="{FF2B5EF4-FFF2-40B4-BE49-F238E27FC236}">
                <a16:creationId xmlns:a16="http://schemas.microsoft.com/office/drawing/2014/main" id="{69808CC3-85F1-4C52-B90E-B637029755FD}"/>
              </a:ext>
            </a:extLst>
          </p:cNvPr>
          <p:cNvSpPr/>
          <p:nvPr/>
        </p:nvSpPr>
        <p:spPr bwMode="auto">
          <a:xfrm>
            <a:off x="5084186" y="1676259"/>
            <a:ext cx="580884" cy="154848"/>
          </a:xfrm>
          <a:prstGeom prst="rect">
            <a:avLst/>
          </a:prstGeom>
          <a:noFill/>
          <a:ln w="6350" cap="flat" cmpd="sng" algn="ctr">
            <a:noFill/>
            <a:prstDash val="solid"/>
            <a:round/>
            <a:headEnd type="none" w="sm" len="sm"/>
            <a:tailEnd type="none" w="sm" len="sm"/>
          </a:ln>
        </p:spPr>
        <p:txBody>
          <a:bodyPr vert="horz" wrap="square" lIns="68562" tIns="34281" rIns="68562" bIns="34281" numCol="1" rtlCol="0" anchor="t" anchorCtr="0" compatLnSpc="1"/>
          <a:lstStyle/>
          <a:p>
            <a:pPr algn="ctr" defTabSz="685595">
              <a:defRPr/>
            </a:pPr>
            <a:endParaRPr lang="en-US" sz="450" kern="0" dirty="0">
              <a:solidFill>
                <a:srgbClr val="000000"/>
              </a:solidFill>
            </a:endParaRPr>
          </a:p>
        </p:txBody>
      </p:sp>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Convergence Simulation 1</a:t>
            </a:r>
          </a:p>
        </p:txBody>
      </p:sp>
      <p:sp>
        <p:nvSpPr>
          <p:cNvPr id="5" name="Slide Number Placeholder 4">
            <a:extLst>
              <a:ext uri="{FF2B5EF4-FFF2-40B4-BE49-F238E27FC236}">
                <a16:creationId xmlns:a16="http://schemas.microsoft.com/office/drawing/2014/main" id="{E8251A55-E737-47F9-AB6F-729B458F7033}"/>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11</a:t>
            </a:fld>
            <a:endParaRPr lang="en-US" dirty="0"/>
          </a:p>
        </p:txBody>
      </p:sp>
      <p:sp>
        <p:nvSpPr>
          <p:cNvPr id="7" name="文字方塊 11">
            <a:extLst>
              <a:ext uri="{FF2B5EF4-FFF2-40B4-BE49-F238E27FC236}">
                <a16:creationId xmlns:a16="http://schemas.microsoft.com/office/drawing/2014/main" id="{DF98362D-89E7-6B22-2BE4-48BA94AE6D2E}"/>
              </a:ext>
            </a:extLst>
          </p:cNvPr>
          <p:cNvSpPr txBox="1"/>
          <p:nvPr/>
        </p:nvSpPr>
        <p:spPr>
          <a:xfrm>
            <a:off x="3886200" y="6166605"/>
            <a:ext cx="1978025" cy="272966"/>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channel acquisition time (</a:t>
            </a:r>
            <a:r>
              <a:rPr kumimoji="0" lang="en-US" altLang="zh-TW" sz="1200" b="0" i="0" u="none" strike="noStrike" kern="1200" cap="none" spc="0" normalizeH="0" baseline="0" noProof="0" dirty="0" err="1">
                <a:ln>
                  <a:noFill/>
                </a:ln>
                <a:solidFill>
                  <a:srgbClr val="353630"/>
                </a:solidFill>
                <a:effectLst/>
                <a:uLnTx/>
                <a:uFillTx/>
                <a:latin typeface="Calibri"/>
                <a:ea typeface="Microsoft YaHei"/>
                <a:cs typeface="+mn-cs"/>
              </a:rPr>
              <a:t>ms</a:t>
            </a: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grpSp>
        <p:nvGrpSpPr>
          <p:cNvPr id="23" name="Group 22">
            <a:extLst>
              <a:ext uri="{FF2B5EF4-FFF2-40B4-BE49-F238E27FC236}">
                <a16:creationId xmlns:a16="http://schemas.microsoft.com/office/drawing/2014/main" id="{934EC4F2-5255-EB07-62E5-49E3CC6A5D83}"/>
              </a:ext>
            </a:extLst>
          </p:cNvPr>
          <p:cNvGrpSpPr/>
          <p:nvPr/>
        </p:nvGrpSpPr>
        <p:grpSpPr>
          <a:xfrm>
            <a:off x="1374517" y="2626284"/>
            <a:ext cx="6245483" cy="3545916"/>
            <a:chOff x="1374517" y="2626284"/>
            <a:chExt cx="6245483" cy="3545916"/>
          </a:xfrm>
        </p:grpSpPr>
        <p:pic>
          <p:nvPicPr>
            <p:cNvPr id="3" name="圖片 9">
              <a:extLst>
                <a:ext uri="{FF2B5EF4-FFF2-40B4-BE49-F238E27FC236}">
                  <a16:creationId xmlns:a16="http://schemas.microsoft.com/office/drawing/2014/main" id="{5B64FB3F-5D39-A5CD-2D0D-B944699AF60D}"/>
                </a:ext>
              </a:extLst>
            </p:cNvPr>
            <p:cNvPicPr>
              <a:picLocks noChangeAspect="1"/>
            </p:cNvPicPr>
            <p:nvPr/>
          </p:nvPicPr>
          <p:blipFill>
            <a:blip r:embed="rId3"/>
            <a:stretch>
              <a:fillRect/>
            </a:stretch>
          </p:blipFill>
          <p:spPr>
            <a:xfrm>
              <a:off x="1374517" y="2657518"/>
              <a:ext cx="6245483" cy="3514682"/>
            </a:xfrm>
            <a:prstGeom prst="rect">
              <a:avLst/>
            </a:prstGeom>
          </p:spPr>
        </p:pic>
        <p:sp>
          <p:nvSpPr>
            <p:cNvPr id="4" name="矩形 12">
              <a:extLst>
                <a:ext uri="{FF2B5EF4-FFF2-40B4-BE49-F238E27FC236}">
                  <a16:creationId xmlns:a16="http://schemas.microsoft.com/office/drawing/2014/main" id="{27709452-7145-28D3-78FE-8E99DDB0E3A0}"/>
                </a:ext>
              </a:extLst>
            </p:cNvPr>
            <p:cNvSpPr/>
            <p:nvPr/>
          </p:nvSpPr>
          <p:spPr>
            <a:xfrm>
              <a:off x="1955800" y="2633150"/>
              <a:ext cx="742950" cy="3368116"/>
            </a:xfrm>
            <a:prstGeom prst="rect">
              <a:avLst/>
            </a:prstGeom>
            <a:noFill/>
            <a:ln>
              <a:solidFill>
                <a:schemeClr val="accent4"/>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6" name="文字方塊 13">
              <a:extLst>
                <a:ext uri="{FF2B5EF4-FFF2-40B4-BE49-F238E27FC236}">
                  <a16:creationId xmlns:a16="http://schemas.microsoft.com/office/drawing/2014/main" id="{494F35D1-8807-749D-A7E6-C1960F7C83A7}"/>
                </a:ext>
              </a:extLst>
            </p:cNvPr>
            <p:cNvSpPr txBox="1"/>
            <p:nvPr/>
          </p:nvSpPr>
          <p:spPr>
            <a:xfrm>
              <a:off x="3384192" y="4702279"/>
              <a:ext cx="3928782" cy="764908"/>
            </a:xfrm>
            <a:prstGeom prst="rect">
              <a:avLst/>
            </a:prstGeom>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When multiple STAs perform backoff with </a:t>
              </a:r>
              <a:r>
                <a:rPr kumimoji="0" lang="en-US" altLang="zh-TW" sz="1400" b="0" i="0" u="none" strike="noStrike" kern="1200" cap="none" spc="0" normalizeH="0" baseline="0" noProof="0" dirty="0" err="1">
                  <a:ln>
                    <a:noFill/>
                  </a:ln>
                  <a:solidFill>
                    <a:srgbClr val="353630"/>
                  </a:solidFill>
                  <a:effectLst/>
                  <a:uLnTx/>
                  <a:uFillTx/>
                  <a:latin typeface="Calibri"/>
                  <a:ea typeface="Microsoft YaHei"/>
                  <a:cs typeface="+mn-cs"/>
                </a:rPr>
                <a:t>CWmin</a:t>
              </a: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=0 simultaneously,  RTSs collide at beginning, but  converge quickly after 200us. </a:t>
              </a:r>
              <a:endParaRPr kumimoji="0" lang="zh-TW" altLang="en-US" sz="1400" b="0" i="0" u="none" strike="noStrike" kern="1200" cap="none" spc="0" normalizeH="0" baseline="0" noProof="0" dirty="0">
                <a:ln>
                  <a:noFill/>
                </a:ln>
                <a:solidFill>
                  <a:srgbClr val="353630"/>
                </a:solidFill>
                <a:effectLst/>
                <a:uLnTx/>
                <a:uFillTx/>
                <a:latin typeface="Calibri"/>
                <a:ea typeface="Microsoft YaHei"/>
                <a:cs typeface="+mn-cs"/>
              </a:endParaRPr>
            </a:p>
          </p:txBody>
        </p:sp>
        <p:cxnSp>
          <p:nvCxnSpPr>
            <p:cNvPr id="8" name="接點: 弧形 15">
              <a:extLst>
                <a:ext uri="{FF2B5EF4-FFF2-40B4-BE49-F238E27FC236}">
                  <a16:creationId xmlns:a16="http://schemas.microsoft.com/office/drawing/2014/main" id="{08ED335F-746C-7626-911B-E53E75C8B5F6}"/>
                </a:ext>
              </a:extLst>
            </p:cNvPr>
            <p:cNvCxnSpPr>
              <a:cxnSpLocks/>
              <a:stCxn id="4" idx="3"/>
              <a:endCxn id="6" idx="1"/>
            </p:cNvCxnSpPr>
            <p:nvPr/>
          </p:nvCxnSpPr>
          <p:spPr>
            <a:xfrm>
              <a:off x="2698750" y="4317208"/>
              <a:ext cx="685442" cy="767525"/>
            </a:xfrm>
            <a:prstGeom prst="curvedConnector3">
              <a:avLst>
                <a:gd name="adj1" fmla="val 50000"/>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9" name="矩形 23">
              <a:extLst>
                <a:ext uri="{FF2B5EF4-FFF2-40B4-BE49-F238E27FC236}">
                  <a16:creationId xmlns:a16="http://schemas.microsoft.com/office/drawing/2014/main" id="{B7A1D320-5829-E4F8-C3AA-8E735FA225AD}"/>
                </a:ext>
              </a:extLst>
            </p:cNvPr>
            <p:cNvSpPr/>
            <p:nvPr/>
          </p:nvSpPr>
          <p:spPr>
            <a:xfrm>
              <a:off x="3409950" y="2626284"/>
              <a:ext cx="4006850" cy="672584"/>
            </a:xfrm>
            <a:prstGeom prst="rect">
              <a:avLst/>
            </a:prstGeom>
            <a:noFill/>
            <a:ln>
              <a:solidFill>
                <a:schemeClr val="accent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cxnSp>
          <p:nvCxnSpPr>
            <p:cNvPr id="11" name="接點: 弧形 25">
              <a:extLst>
                <a:ext uri="{FF2B5EF4-FFF2-40B4-BE49-F238E27FC236}">
                  <a16:creationId xmlns:a16="http://schemas.microsoft.com/office/drawing/2014/main" id="{21D1057D-76EE-5553-8169-63E0515A5ECC}"/>
                </a:ext>
              </a:extLst>
            </p:cNvPr>
            <p:cNvCxnSpPr>
              <a:cxnSpLocks/>
              <a:stCxn id="9" idx="2"/>
            </p:cNvCxnSpPr>
            <p:nvPr/>
          </p:nvCxnSpPr>
          <p:spPr>
            <a:xfrm rot="5400000">
              <a:off x="5150995" y="3558074"/>
              <a:ext cx="521586" cy="3174"/>
            </a:xfrm>
            <a:prstGeom prst="curvedConnector3">
              <a:avLst>
                <a:gd name="adj1" fmla="val 50000"/>
              </a:avLst>
            </a:prstGeom>
            <a:ln>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2" name="矩形 23">
              <a:extLst>
                <a:ext uri="{FF2B5EF4-FFF2-40B4-BE49-F238E27FC236}">
                  <a16:creationId xmlns:a16="http://schemas.microsoft.com/office/drawing/2014/main" id="{E77ED1B7-03DD-21C3-F972-0B385227024C}"/>
                </a:ext>
              </a:extLst>
            </p:cNvPr>
            <p:cNvSpPr/>
            <p:nvPr/>
          </p:nvSpPr>
          <p:spPr>
            <a:xfrm>
              <a:off x="3352800" y="2781133"/>
              <a:ext cx="4191000" cy="308443"/>
            </a:xfrm>
            <a:prstGeom prst="rect">
              <a:avLst/>
            </a:prstGeom>
            <a:noFill/>
            <a:ln>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12" name="文字方塊 13">
              <a:extLst>
                <a:ext uri="{FF2B5EF4-FFF2-40B4-BE49-F238E27FC236}">
                  <a16:creationId xmlns:a16="http://schemas.microsoft.com/office/drawing/2014/main" id="{735FF625-4738-BFD7-01D0-8DDA165929F0}"/>
                </a:ext>
              </a:extLst>
            </p:cNvPr>
            <p:cNvSpPr txBox="1"/>
            <p:nvPr/>
          </p:nvSpPr>
          <p:spPr>
            <a:xfrm>
              <a:off x="4038600" y="3077603"/>
              <a:ext cx="3505200" cy="1356522"/>
            </a:xfrm>
            <a:prstGeom prst="rect">
              <a:avLst/>
            </a:prstGeom>
          </p:spPr>
          <p:txBody>
            <a:bodyPr wrap="square" lIns="0" tIns="0" rIns="0" bIns="0" rtlCol="0">
              <a:no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The proposed method </a:t>
              </a:r>
              <a:r>
                <a:rPr lang="en-US" altLang="zh-TW" sz="1400" dirty="0">
                  <a:solidFill>
                    <a:srgbClr val="353630"/>
                  </a:solidFill>
                  <a:latin typeface="Calibri"/>
                  <a:ea typeface="Microsoft YaHei"/>
                </a:rPr>
                <a:t>can make collision convergence better than the reference EDCA for </a:t>
              </a:r>
              <a:r>
                <a:rPr lang="en-US" altLang="zh-TW" sz="1400">
                  <a:solidFill>
                    <a:srgbClr val="353630"/>
                  </a:solidFill>
                  <a:latin typeface="Calibri"/>
                  <a:ea typeface="Microsoft YaHei"/>
                </a:rPr>
                <a:t>AC3 traffic</a:t>
              </a:r>
              <a:endParaRPr lang="en-US" altLang="zh-TW" sz="1400" dirty="0">
                <a:solidFill>
                  <a:srgbClr val="353630"/>
                </a:solidFill>
                <a:latin typeface="Calibri"/>
                <a:ea typeface="Microsoft YaHei"/>
              </a:endParaRPr>
            </a:p>
            <a:p>
              <a:pPr marL="285750" indent="-285750" eaLnBrk="1" fontAlgn="auto" hangingPunct="1">
                <a:spcBef>
                  <a:spcPts val="0"/>
                </a:spcBef>
                <a:spcAft>
                  <a:spcPts val="0"/>
                </a:spcAft>
                <a:buFont typeface="Arial" panose="020B0604020202020204" pitchFamily="34" charset="0"/>
                <a:buChar char="•"/>
                <a:defRPr/>
              </a:pPr>
              <a:r>
                <a:rPr lang="en-US" altLang="zh-TW" sz="1400" dirty="0">
                  <a:solidFill>
                    <a:srgbClr val="353630"/>
                  </a:solidFill>
                  <a:latin typeface="Calibri"/>
                  <a:ea typeface="Microsoft YaHei"/>
                </a:rPr>
                <a:t>The proposed method with CW</a:t>
              </a: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a:t>
              </a:r>
              <a:r>
                <a:rPr lang="en-US" altLang="zh-TW" sz="1400" dirty="0">
                  <a:solidFill>
                    <a:srgbClr val="353630"/>
                  </a:solidFill>
                  <a:latin typeface="Calibri"/>
                  <a:ea typeface="Microsoft YaHei"/>
                </a:rPr>
                <a:t>7</a:t>
              </a: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 for retry has better performance of the </a:t>
              </a:r>
              <a:r>
                <a:rPr lang="en-US" altLang="zh-TW" sz="1400" dirty="0">
                  <a:solidFill>
                    <a:srgbClr val="353630"/>
                  </a:solidFill>
                  <a:latin typeface="Calibri"/>
                  <a:ea typeface="Microsoft YaHei"/>
                </a:rPr>
                <a:t>convergence </a:t>
              </a: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tail </a:t>
              </a:r>
              <a:r>
                <a:rPr lang="en-US" altLang="zh-TW" sz="1400" dirty="0">
                  <a:solidFill>
                    <a:srgbClr val="353630"/>
                  </a:solidFill>
                  <a:latin typeface="Calibri"/>
                  <a:ea typeface="Microsoft YaHei"/>
                </a:rPr>
                <a:t> </a:t>
              </a: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 </a:t>
              </a:r>
              <a:endParaRPr kumimoji="0" lang="zh-TW" altLang="en-US" sz="1400" b="0" i="0" u="none" strike="noStrike" kern="1200" cap="none" spc="0" normalizeH="0" baseline="0" noProof="0" dirty="0">
                <a:ln>
                  <a:noFill/>
                </a:ln>
                <a:solidFill>
                  <a:srgbClr val="353630"/>
                </a:solidFill>
                <a:effectLst/>
                <a:uLnTx/>
                <a:uFillTx/>
                <a:latin typeface="Calibri"/>
                <a:ea typeface="Microsoft YaHei"/>
                <a:cs typeface="+mn-cs"/>
              </a:endParaRPr>
            </a:p>
          </p:txBody>
        </p:sp>
        <p:cxnSp>
          <p:nvCxnSpPr>
            <p:cNvPr id="14" name="接點: 弧形 15">
              <a:extLst>
                <a:ext uri="{FF2B5EF4-FFF2-40B4-BE49-F238E27FC236}">
                  <a16:creationId xmlns:a16="http://schemas.microsoft.com/office/drawing/2014/main" id="{1AF4F2E1-0C4B-153A-9631-5CA4115980FE}"/>
                </a:ext>
              </a:extLst>
            </p:cNvPr>
            <p:cNvCxnSpPr>
              <a:cxnSpLocks/>
              <a:endCxn id="12" idx="1"/>
            </p:cNvCxnSpPr>
            <p:nvPr/>
          </p:nvCxnSpPr>
          <p:spPr>
            <a:xfrm rot="16200000" flipH="1">
              <a:off x="3460595" y="3177859"/>
              <a:ext cx="701284" cy="454726"/>
            </a:xfrm>
            <a:prstGeom prst="curvedConnector2">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09898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ontent Placeholder 2">
            <a:extLst>
              <a:ext uri="{FF2B5EF4-FFF2-40B4-BE49-F238E27FC236}">
                <a16:creationId xmlns:a16="http://schemas.microsoft.com/office/drawing/2014/main" id="{24CD8EAB-9DD5-4D83-9A23-584DDD0A9913}"/>
              </a:ext>
            </a:extLst>
          </p:cNvPr>
          <p:cNvSpPr txBox="1">
            <a:spLocks/>
          </p:cNvSpPr>
          <p:nvPr/>
        </p:nvSpPr>
        <p:spPr>
          <a:xfrm>
            <a:off x="342811" y="1676258"/>
            <a:ext cx="4686389" cy="4495942"/>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Font typeface="Calibri Light" panose="020F0302020204030204" pitchFamily="34" charset="0"/>
              <a:buChar char="•"/>
            </a:pPr>
            <a:r>
              <a:rPr lang="en-US" sz="2800" b="1" dirty="0">
                <a:latin typeface="Calibri" panose="020F0702030404030204" pitchFamily="34" charset="0"/>
                <a:cs typeface="Calibri" panose="020F0702030404030204" pitchFamily="34" charset="0"/>
              </a:rPr>
              <a:t>Setup   </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16 STAs with full-buffered AC3 traffic.</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Perform EDCA for UL transmission </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Enhanced EDCA for AC3 traffic</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AIFSN = 2</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Initial CW = </a:t>
            </a:r>
            <a:r>
              <a:rPr lang="en-US" sz="1600" dirty="0" err="1">
                <a:latin typeface="Calibri" panose="020F0702030404030204" pitchFamily="34" charset="0"/>
                <a:cs typeface="Calibri" panose="020F0702030404030204" pitchFamily="34" charset="0"/>
              </a:rPr>
              <a:t>CWmin</a:t>
            </a:r>
            <a:r>
              <a:rPr lang="en-US" sz="1600" dirty="0">
                <a:latin typeface="Calibri" panose="020F0702030404030204" pitchFamily="34" charset="0"/>
                <a:cs typeface="Calibri" panose="020F0702030404030204" pitchFamily="34" charset="0"/>
              </a:rPr>
              <a:t> (0)</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Backoff Counter: random [0, CW] </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Retry (A) CW=(CW+1)*2-1  (B) CW=7</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Reference EDCA for AC3 traffic</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Follow 802.11 default setting </a:t>
            </a:r>
          </a:p>
        </p:txBody>
      </p:sp>
      <p:sp>
        <p:nvSpPr>
          <p:cNvPr id="42" name="Rectangle 41">
            <a:extLst>
              <a:ext uri="{FF2B5EF4-FFF2-40B4-BE49-F238E27FC236}">
                <a16:creationId xmlns:a16="http://schemas.microsoft.com/office/drawing/2014/main" id="{69808CC3-85F1-4C52-B90E-B637029755FD}"/>
              </a:ext>
            </a:extLst>
          </p:cNvPr>
          <p:cNvSpPr/>
          <p:nvPr/>
        </p:nvSpPr>
        <p:spPr bwMode="auto">
          <a:xfrm>
            <a:off x="5084186" y="1676259"/>
            <a:ext cx="580884" cy="154848"/>
          </a:xfrm>
          <a:prstGeom prst="rect">
            <a:avLst/>
          </a:prstGeom>
          <a:noFill/>
          <a:ln w="6350" cap="flat" cmpd="sng" algn="ctr">
            <a:noFill/>
            <a:prstDash val="solid"/>
            <a:round/>
            <a:headEnd type="none" w="sm" len="sm"/>
            <a:tailEnd type="none" w="sm" len="sm"/>
          </a:ln>
        </p:spPr>
        <p:txBody>
          <a:bodyPr vert="horz" wrap="square" lIns="68562" tIns="34281" rIns="68562" bIns="34281" numCol="1" rtlCol="0" anchor="t" anchorCtr="0" compatLnSpc="1"/>
          <a:lstStyle/>
          <a:p>
            <a:pPr algn="ctr" defTabSz="685595">
              <a:defRPr/>
            </a:pPr>
            <a:endParaRPr lang="en-US" sz="450" kern="0" dirty="0">
              <a:solidFill>
                <a:srgbClr val="000000"/>
              </a:solidFill>
            </a:endParaRPr>
          </a:p>
        </p:txBody>
      </p:sp>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Convergence Simulation 2</a:t>
            </a:r>
          </a:p>
        </p:txBody>
      </p:sp>
      <p:sp>
        <p:nvSpPr>
          <p:cNvPr id="5" name="Slide Number Placeholder 4">
            <a:extLst>
              <a:ext uri="{FF2B5EF4-FFF2-40B4-BE49-F238E27FC236}">
                <a16:creationId xmlns:a16="http://schemas.microsoft.com/office/drawing/2014/main" id="{E8251A55-E737-47F9-AB6F-729B458F7033}"/>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12</a:t>
            </a:fld>
            <a:endParaRPr lang="en-US" dirty="0"/>
          </a:p>
        </p:txBody>
      </p:sp>
      <p:grpSp>
        <p:nvGrpSpPr>
          <p:cNvPr id="3" name="Group 2">
            <a:extLst>
              <a:ext uri="{FF2B5EF4-FFF2-40B4-BE49-F238E27FC236}">
                <a16:creationId xmlns:a16="http://schemas.microsoft.com/office/drawing/2014/main" id="{FA499EC3-EB84-AF1D-B359-0D82D4C7AA46}"/>
              </a:ext>
            </a:extLst>
          </p:cNvPr>
          <p:cNvGrpSpPr/>
          <p:nvPr/>
        </p:nvGrpSpPr>
        <p:grpSpPr>
          <a:xfrm>
            <a:off x="5029200" y="1996339"/>
            <a:ext cx="3742379" cy="2270861"/>
            <a:chOff x="2173970" y="1041576"/>
            <a:chExt cx="3742379" cy="2270861"/>
          </a:xfrm>
        </p:grpSpPr>
        <p:sp>
          <p:nvSpPr>
            <p:cNvPr id="4" name="矩形 17">
              <a:extLst>
                <a:ext uri="{FF2B5EF4-FFF2-40B4-BE49-F238E27FC236}">
                  <a16:creationId xmlns:a16="http://schemas.microsoft.com/office/drawing/2014/main" id="{3BD50C9D-0704-400B-B293-0AE6D0C20AFC}"/>
                </a:ext>
              </a:extLst>
            </p:cNvPr>
            <p:cNvSpPr/>
            <p:nvPr/>
          </p:nvSpPr>
          <p:spPr>
            <a:xfrm>
              <a:off x="2173970" y="1041576"/>
              <a:ext cx="3742379" cy="22708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6" name="橢圓 6">
              <a:extLst>
                <a:ext uri="{FF2B5EF4-FFF2-40B4-BE49-F238E27FC236}">
                  <a16:creationId xmlns:a16="http://schemas.microsoft.com/office/drawing/2014/main" id="{72D24EC4-4350-6078-29D5-14E19CC21841}"/>
                </a:ext>
              </a:extLst>
            </p:cNvPr>
            <p:cNvSpPr/>
            <p:nvPr/>
          </p:nvSpPr>
          <p:spPr>
            <a:xfrm>
              <a:off x="4573015" y="1432974"/>
              <a:ext cx="139279" cy="14533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7" name="等腰三角形 7">
              <a:extLst>
                <a:ext uri="{FF2B5EF4-FFF2-40B4-BE49-F238E27FC236}">
                  <a16:creationId xmlns:a16="http://schemas.microsoft.com/office/drawing/2014/main" id="{8D9C0E30-43EA-6EFC-6068-31E95CEAAC74}"/>
                </a:ext>
              </a:extLst>
            </p:cNvPr>
            <p:cNvSpPr/>
            <p:nvPr/>
          </p:nvSpPr>
          <p:spPr>
            <a:xfrm>
              <a:off x="2912765" y="2114121"/>
              <a:ext cx="181668" cy="172712"/>
            </a:xfrm>
            <a:prstGeom prst="triangle">
              <a:avLst/>
            </a:prstGeom>
            <a:solidFill>
              <a:srgbClr val="69BE2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8" name="文字方塊 8">
              <a:extLst>
                <a:ext uri="{FF2B5EF4-FFF2-40B4-BE49-F238E27FC236}">
                  <a16:creationId xmlns:a16="http://schemas.microsoft.com/office/drawing/2014/main" id="{2B267CBE-94E0-9C3A-EC75-E2E2632D47BE}"/>
                </a:ext>
              </a:extLst>
            </p:cNvPr>
            <p:cNvSpPr txBox="1"/>
            <p:nvPr/>
          </p:nvSpPr>
          <p:spPr>
            <a:xfrm>
              <a:off x="2676596" y="1814485"/>
              <a:ext cx="654008" cy="172712"/>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AP0</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9" name="文字方塊 9">
              <a:extLst>
                <a:ext uri="{FF2B5EF4-FFF2-40B4-BE49-F238E27FC236}">
                  <a16:creationId xmlns:a16="http://schemas.microsoft.com/office/drawing/2014/main" id="{B5B3D667-DE5F-C36D-14A7-53099B80ECCC}"/>
                </a:ext>
              </a:extLst>
            </p:cNvPr>
            <p:cNvSpPr txBox="1"/>
            <p:nvPr/>
          </p:nvSpPr>
          <p:spPr>
            <a:xfrm>
              <a:off x="4615660" y="1338982"/>
              <a:ext cx="654008" cy="172712"/>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STA00</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10" name="橢圓 10">
              <a:extLst>
                <a:ext uri="{FF2B5EF4-FFF2-40B4-BE49-F238E27FC236}">
                  <a16:creationId xmlns:a16="http://schemas.microsoft.com/office/drawing/2014/main" id="{5DBB6964-94FC-4AE7-9C30-0E5AB80B5D77}"/>
                </a:ext>
              </a:extLst>
            </p:cNvPr>
            <p:cNvSpPr/>
            <p:nvPr/>
          </p:nvSpPr>
          <p:spPr>
            <a:xfrm>
              <a:off x="4586135" y="1773103"/>
              <a:ext cx="139279" cy="14533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11" name="文字方塊 11">
              <a:extLst>
                <a:ext uri="{FF2B5EF4-FFF2-40B4-BE49-F238E27FC236}">
                  <a16:creationId xmlns:a16="http://schemas.microsoft.com/office/drawing/2014/main" id="{E89A7C7D-EA01-8DF6-FE27-719C8EAB3FCC}"/>
                </a:ext>
              </a:extLst>
            </p:cNvPr>
            <p:cNvSpPr txBox="1"/>
            <p:nvPr/>
          </p:nvSpPr>
          <p:spPr>
            <a:xfrm>
              <a:off x="4628780" y="1679111"/>
              <a:ext cx="654008" cy="172712"/>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STA01</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cxnSp>
          <p:nvCxnSpPr>
            <p:cNvPr id="12" name="直線接點 12">
              <a:extLst>
                <a:ext uri="{FF2B5EF4-FFF2-40B4-BE49-F238E27FC236}">
                  <a16:creationId xmlns:a16="http://schemas.microsoft.com/office/drawing/2014/main" id="{23E1101C-7BC1-B72F-9442-215C107B2318}"/>
                </a:ext>
              </a:extLst>
            </p:cNvPr>
            <p:cNvCxnSpPr>
              <a:cxnSpLocks/>
            </p:cNvCxnSpPr>
            <p:nvPr/>
          </p:nvCxnSpPr>
          <p:spPr>
            <a:xfrm>
              <a:off x="4653004" y="2107364"/>
              <a:ext cx="0" cy="532895"/>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
          <p:nvSpPr>
            <p:cNvPr id="13" name="橢圓 15">
              <a:extLst>
                <a:ext uri="{FF2B5EF4-FFF2-40B4-BE49-F238E27FC236}">
                  <a16:creationId xmlns:a16="http://schemas.microsoft.com/office/drawing/2014/main" id="{FFD6EE15-2156-871C-42A2-AAE16EBC233E}"/>
                </a:ext>
              </a:extLst>
            </p:cNvPr>
            <p:cNvSpPr/>
            <p:nvPr/>
          </p:nvSpPr>
          <p:spPr>
            <a:xfrm>
              <a:off x="4586135" y="2799213"/>
              <a:ext cx="139279" cy="14533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14" name="文字方塊 16">
              <a:extLst>
                <a:ext uri="{FF2B5EF4-FFF2-40B4-BE49-F238E27FC236}">
                  <a16:creationId xmlns:a16="http://schemas.microsoft.com/office/drawing/2014/main" id="{20CA07A0-4CF2-A3DD-AE8A-C6594A9EA238}"/>
                </a:ext>
              </a:extLst>
            </p:cNvPr>
            <p:cNvSpPr txBox="1"/>
            <p:nvPr/>
          </p:nvSpPr>
          <p:spPr>
            <a:xfrm>
              <a:off x="4628780" y="2705221"/>
              <a:ext cx="654008" cy="172712"/>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STA15</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grpSp>
    </p:spTree>
    <p:extLst>
      <p:ext uri="{BB962C8B-B14F-4D97-AF65-F5344CB8AC3E}">
        <p14:creationId xmlns:p14="http://schemas.microsoft.com/office/powerpoint/2010/main" val="4241379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ontent Placeholder 2">
            <a:extLst>
              <a:ext uri="{FF2B5EF4-FFF2-40B4-BE49-F238E27FC236}">
                <a16:creationId xmlns:a16="http://schemas.microsoft.com/office/drawing/2014/main" id="{24CD8EAB-9DD5-4D83-9A23-584DDD0A9913}"/>
              </a:ext>
            </a:extLst>
          </p:cNvPr>
          <p:cNvSpPr txBox="1">
            <a:spLocks/>
          </p:cNvSpPr>
          <p:nvPr/>
        </p:nvSpPr>
        <p:spPr>
          <a:xfrm>
            <a:off x="342811" y="1676257"/>
            <a:ext cx="8191589" cy="1145165"/>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Font typeface="Calibri Light" panose="020F0302020204030204" pitchFamily="34" charset="0"/>
              <a:buChar char="•"/>
            </a:pPr>
            <a:r>
              <a:rPr lang="en-US" sz="2800" b="1" dirty="0">
                <a:latin typeface="Calibri" panose="020F0702030404030204" pitchFamily="34" charset="0"/>
                <a:cs typeface="Calibri" panose="020F0702030404030204" pitchFamily="34" charset="0"/>
              </a:rPr>
              <a:t>Result  </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  Channel Acquisition Time (CDF) </a:t>
            </a:r>
          </a:p>
        </p:txBody>
      </p:sp>
      <p:sp>
        <p:nvSpPr>
          <p:cNvPr id="42" name="Rectangle 41">
            <a:extLst>
              <a:ext uri="{FF2B5EF4-FFF2-40B4-BE49-F238E27FC236}">
                <a16:creationId xmlns:a16="http://schemas.microsoft.com/office/drawing/2014/main" id="{69808CC3-85F1-4C52-B90E-B637029755FD}"/>
              </a:ext>
            </a:extLst>
          </p:cNvPr>
          <p:cNvSpPr/>
          <p:nvPr/>
        </p:nvSpPr>
        <p:spPr bwMode="auto">
          <a:xfrm>
            <a:off x="5084186" y="1676259"/>
            <a:ext cx="580884" cy="154848"/>
          </a:xfrm>
          <a:prstGeom prst="rect">
            <a:avLst/>
          </a:prstGeom>
          <a:noFill/>
          <a:ln w="6350" cap="flat" cmpd="sng" algn="ctr">
            <a:noFill/>
            <a:prstDash val="solid"/>
            <a:round/>
            <a:headEnd type="none" w="sm" len="sm"/>
            <a:tailEnd type="none" w="sm" len="sm"/>
          </a:ln>
        </p:spPr>
        <p:txBody>
          <a:bodyPr vert="horz" wrap="square" lIns="68562" tIns="34281" rIns="68562" bIns="34281" numCol="1" rtlCol="0" anchor="t" anchorCtr="0" compatLnSpc="1"/>
          <a:lstStyle/>
          <a:p>
            <a:pPr algn="ctr" defTabSz="685595">
              <a:defRPr/>
            </a:pPr>
            <a:endParaRPr lang="en-US" sz="450" kern="0" dirty="0">
              <a:solidFill>
                <a:srgbClr val="000000"/>
              </a:solidFill>
            </a:endParaRPr>
          </a:p>
        </p:txBody>
      </p:sp>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Convergence Simulation 2</a:t>
            </a:r>
          </a:p>
        </p:txBody>
      </p:sp>
      <p:sp>
        <p:nvSpPr>
          <p:cNvPr id="5" name="Slide Number Placeholder 4">
            <a:extLst>
              <a:ext uri="{FF2B5EF4-FFF2-40B4-BE49-F238E27FC236}">
                <a16:creationId xmlns:a16="http://schemas.microsoft.com/office/drawing/2014/main" id="{E8251A55-E737-47F9-AB6F-729B458F7033}"/>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13</a:t>
            </a:fld>
            <a:endParaRPr lang="en-US" dirty="0"/>
          </a:p>
        </p:txBody>
      </p:sp>
      <p:sp>
        <p:nvSpPr>
          <p:cNvPr id="4" name="文字方塊 11">
            <a:extLst>
              <a:ext uri="{FF2B5EF4-FFF2-40B4-BE49-F238E27FC236}">
                <a16:creationId xmlns:a16="http://schemas.microsoft.com/office/drawing/2014/main" id="{AFC2A132-CC9E-F7C2-9997-58EFF60767CF}"/>
              </a:ext>
            </a:extLst>
          </p:cNvPr>
          <p:cNvSpPr txBox="1"/>
          <p:nvPr/>
        </p:nvSpPr>
        <p:spPr>
          <a:xfrm>
            <a:off x="3810000" y="6136682"/>
            <a:ext cx="1978025" cy="272966"/>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channel acquisition time (</a:t>
            </a:r>
            <a:r>
              <a:rPr kumimoji="0" lang="en-US" altLang="zh-TW" sz="1200" b="0" i="0" u="none" strike="noStrike" kern="1200" cap="none" spc="0" normalizeH="0" baseline="0" noProof="0" dirty="0" err="1">
                <a:ln>
                  <a:noFill/>
                </a:ln>
                <a:solidFill>
                  <a:srgbClr val="353630"/>
                </a:solidFill>
                <a:effectLst/>
                <a:uLnTx/>
                <a:uFillTx/>
                <a:latin typeface="Calibri"/>
                <a:ea typeface="Microsoft YaHei"/>
                <a:cs typeface="+mn-cs"/>
              </a:rPr>
              <a:t>ms</a:t>
            </a: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pic>
        <p:nvPicPr>
          <p:cNvPr id="2" name="圖片 5">
            <a:extLst>
              <a:ext uri="{FF2B5EF4-FFF2-40B4-BE49-F238E27FC236}">
                <a16:creationId xmlns:a16="http://schemas.microsoft.com/office/drawing/2014/main" id="{B371923E-A45F-068A-8E90-A6A91A0E0F24}"/>
              </a:ext>
            </a:extLst>
          </p:cNvPr>
          <p:cNvPicPr>
            <a:picLocks noChangeAspect="1"/>
          </p:cNvPicPr>
          <p:nvPr/>
        </p:nvPicPr>
        <p:blipFill>
          <a:blip r:embed="rId3"/>
          <a:stretch>
            <a:fillRect/>
          </a:stretch>
        </p:blipFill>
        <p:spPr>
          <a:xfrm>
            <a:off x="1442408" y="2590800"/>
            <a:ext cx="6253792" cy="3452833"/>
          </a:xfrm>
          <a:prstGeom prst="rect">
            <a:avLst/>
          </a:prstGeom>
        </p:spPr>
      </p:pic>
      <p:sp>
        <p:nvSpPr>
          <p:cNvPr id="6" name="文字方塊 13">
            <a:extLst>
              <a:ext uri="{FF2B5EF4-FFF2-40B4-BE49-F238E27FC236}">
                <a16:creationId xmlns:a16="http://schemas.microsoft.com/office/drawing/2014/main" id="{3F9E4577-EB32-4E07-7798-0A895F4D581A}"/>
              </a:ext>
            </a:extLst>
          </p:cNvPr>
          <p:cNvSpPr txBox="1"/>
          <p:nvPr/>
        </p:nvSpPr>
        <p:spPr>
          <a:xfrm>
            <a:off x="3157818" y="4343008"/>
            <a:ext cx="3928782" cy="686192"/>
          </a:xfrm>
          <a:prstGeom prst="rect">
            <a:avLst/>
          </a:prstGeom>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When multiple STAs perform backoff with </a:t>
            </a:r>
            <a:r>
              <a:rPr kumimoji="0" lang="en-US" altLang="zh-TW" sz="1400" b="0" i="0" u="none" strike="noStrike" kern="1200" cap="none" spc="0" normalizeH="0" baseline="0" noProof="0" dirty="0" err="1">
                <a:ln>
                  <a:noFill/>
                </a:ln>
                <a:solidFill>
                  <a:srgbClr val="353630"/>
                </a:solidFill>
                <a:effectLst/>
                <a:uLnTx/>
                <a:uFillTx/>
                <a:latin typeface="Calibri"/>
                <a:ea typeface="Microsoft YaHei"/>
                <a:cs typeface="+mn-cs"/>
              </a:rPr>
              <a:t>CWmin</a:t>
            </a: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=0 simultaneously, RTSs collide at beginning, but converge quickly after 200us. </a:t>
            </a:r>
            <a:endParaRPr kumimoji="0" lang="zh-TW" altLang="en-US" sz="1400" b="0" i="0" u="none" strike="noStrike" kern="1200" cap="none" spc="0" normalizeH="0" baseline="0" noProof="0" dirty="0">
              <a:ln>
                <a:noFill/>
              </a:ln>
              <a:solidFill>
                <a:srgbClr val="353630"/>
              </a:solidFill>
              <a:effectLst/>
              <a:uLnTx/>
              <a:uFillTx/>
              <a:latin typeface="Calibri"/>
              <a:ea typeface="Microsoft YaHei"/>
              <a:cs typeface="+mn-cs"/>
            </a:endParaRPr>
          </a:p>
        </p:txBody>
      </p:sp>
      <p:cxnSp>
        <p:nvCxnSpPr>
          <p:cNvPr id="7" name="接點: 弧形 15">
            <a:extLst>
              <a:ext uri="{FF2B5EF4-FFF2-40B4-BE49-F238E27FC236}">
                <a16:creationId xmlns:a16="http://schemas.microsoft.com/office/drawing/2014/main" id="{DBE2F727-166F-83DE-72F6-02C4DBDA7396}"/>
              </a:ext>
            </a:extLst>
          </p:cNvPr>
          <p:cNvCxnSpPr>
            <a:cxnSpLocks/>
          </p:cNvCxnSpPr>
          <p:nvPr/>
        </p:nvCxnSpPr>
        <p:spPr>
          <a:xfrm>
            <a:off x="2258770" y="4317216"/>
            <a:ext cx="899048" cy="379198"/>
          </a:xfrm>
          <a:prstGeom prst="curvedConnector3">
            <a:avLst>
              <a:gd name="adj1" fmla="val 50000"/>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3" name="矩形 23">
            <a:extLst>
              <a:ext uri="{FF2B5EF4-FFF2-40B4-BE49-F238E27FC236}">
                <a16:creationId xmlns:a16="http://schemas.microsoft.com/office/drawing/2014/main" id="{B3BBDB15-BC89-CA74-6490-EFE41CF6ADC4}"/>
              </a:ext>
            </a:extLst>
          </p:cNvPr>
          <p:cNvSpPr/>
          <p:nvPr/>
        </p:nvSpPr>
        <p:spPr>
          <a:xfrm>
            <a:off x="2258770" y="2688026"/>
            <a:ext cx="5208830" cy="672584"/>
          </a:xfrm>
          <a:prstGeom prst="rect">
            <a:avLst/>
          </a:prstGeom>
          <a:noFill/>
          <a:ln>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8" name="文字方塊 13">
            <a:extLst>
              <a:ext uri="{FF2B5EF4-FFF2-40B4-BE49-F238E27FC236}">
                <a16:creationId xmlns:a16="http://schemas.microsoft.com/office/drawing/2014/main" id="{333B333C-1521-C9A6-17D8-5775C391E9F4}"/>
              </a:ext>
            </a:extLst>
          </p:cNvPr>
          <p:cNvSpPr txBox="1"/>
          <p:nvPr/>
        </p:nvSpPr>
        <p:spPr>
          <a:xfrm>
            <a:off x="4152900" y="2710735"/>
            <a:ext cx="3200400" cy="419728"/>
          </a:xfrm>
          <a:prstGeom prst="rect">
            <a:avLst/>
          </a:prstGeom>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The proposed method </a:t>
            </a:r>
            <a:r>
              <a:rPr lang="en-US" altLang="zh-TW" sz="1400" dirty="0">
                <a:solidFill>
                  <a:srgbClr val="353630"/>
                </a:solidFill>
                <a:latin typeface="Calibri"/>
                <a:ea typeface="Microsoft YaHei"/>
              </a:rPr>
              <a:t>can make collision convergence better than the reference EDCA for AC3 traffic </a:t>
            </a: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 </a:t>
            </a:r>
            <a:endParaRPr kumimoji="0" lang="zh-TW" altLang="en-US" sz="1400" b="0" i="0" u="none" strike="noStrike" kern="1200" cap="none" spc="0" normalizeH="0" baseline="0" noProof="0" dirty="0">
              <a:ln>
                <a:noFill/>
              </a:ln>
              <a:solidFill>
                <a:srgbClr val="353630"/>
              </a:solidFill>
              <a:effectLst/>
              <a:uLnTx/>
              <a:uFillTx/>
              <a:latin typeface="Calibri"/>
              <a:ea typeface="Microsoft YaHei"/>
              <a:cs typeface="+mn-cs"/>
            </a:endParaRPr>
          </a:p>
        </p:txBody>
      </p:sp>
    </p:spTree>
    <p:extLst>
      <p:ext uri="{BB962C8B-B14F-4D97-AF65-F5344CB8AC3E}">
        <p14:creationId xmlns:p14="http://schemas.microsoft.com/office/powerpoint/2010/main" val="1638950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E2E Delay Simulation   </a:t>
            </a:r>
          </a:p>
        </p:txBody>
      </p:sp>
      <p:sp>
        <p:nvSpPr>
          <p:cNvPr id="5" name="Slide Number Placeholder 4">
            <a:extLst>
              <a:ext uri="{FF2B5EF4-FFF2-40B4-BE49-F238E27FC236}">
                <a16:creationId xmlns:a16="http://schemas.microsoft.com/office/drawing/2014/main" id="{E8251A55-E737-47F9-AB6F-729B458F7033}"/>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14</a:t>
            </a:fld>
            <a:endParaRPr lang="en-US" dirty="0"/>
          </a:p>
        </p:txBody>
      </p:sp>
      <p:grpSp>
        <p:nvGrpSpPr>
          <p:cNvPr id="11" name="Group 10">
            <a:extLst>
              <a:ext uri="{FF2B5EF4-FFF2-40B4-BE49-F238E27FC236}">
                <a16:creationId xmlns:a16="http://schemas.microsoft.com/office/drawing/2014/main" id="{DF093C30-53B8-8D0D-AD71-8E33CF72A3E2}"/>
              </a:ext>
            </a:extLst>
          </p:cNvPr>
          <p:cNvGrpSpPr/>
          <p:nvPr/>
        </p:nvGrpSpPr>
        <p:grpSpPr>
          <a:xfrm>
            <a:off x="139436" y="3971026"/>
            <a:ext cx="8699764" cy="2277374"/>
            <a:chOff x="139436" y="3701441"/>
            <a:chExt cx="8699764" cy="2277374"/>
          </a:xfrm>
        </p:grpSpPr>
        <p:sp>
          <p:nvSpPr>
            <p:cNvPr id="3" name="文字方塊 8">
              <a:extLst>
                <a:ext uri="{FF2B5EF4-FFF2-40B4-BE49-F238E27FC236}">
                  <a16:creationId xmlns:a16="http://schemas.microsoft.com/office/drawing/2014/main" id="{58B15F34-6482-8B93-1ABE-88A7E21D811C}"/>
                </a:ext>
              </a:extLst>
            </p:cNvPr>
            <p:cNvSpPr txBox="1"/>
            <p:nvPr/>
          </p:nvSpPr>
          <p:spPr>
            <a:xfrm>
              <a:off x="152400" y="4498027"/>
              <a:ext cx="533400" cy="342874"/>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STA2</a:t>
              </a:r>
            </a:p>
          </p:txBody>
        </p:sp>
        <p:sp>
          <p:nvSpPr>
            <p:cNvPr id="4" name="文字方塊 9">
              <a:extLst>
                <a:ext uri="{FF2B5EF4-FFF2-40B4-BE49-F238E27FC236}">
                  <a16:creationId xmlns:a16="http://schemas.microsoft.com/office/drawing/2014/main" id="{F7919E89-CDE5-C568-AD78-6B750078F80C}"/>
                </a:ext>
              </a:extLst>
            </p:cNvPr>
            <p:cNvSpPr txBox="1"/>
            <p:nvPr/>
          </p:nvSpPr>
          <p:spPr>
            <a:xfrm>
              <a:off x="139436" y="5260027"/>
              <a:ext cx="533400" cy="342874"/>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STA1</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400" b="0" i="0" u="none" strike="noStrike" kern="1200" cap="none" spc="0" normalizeH="0" baseline="0" noProof="0" dirty="0">
                <a:ln>
                  <a:noFill/>
                </a:ln>
                <a:solidFill>
                  <a:srgbClr val="353630"/>
                </a:solidFill>
                <a:effectLst/>
                <a:uLnTx/>
                <a:uFillTx/>
                <a:latin typeface="Calibri"/>
                <a:ea typeface="Microsoft YaHei"/>
                <a:cs typeface="+mn-cs"/>
              </a:endParaRPr>
            </a:p>
          </p:txBody>
        </p:sp>
        <p:cxnSp>
          <p:nvCxnSpPr>
            <p:cNvPr id="6" name="直線接點 12">
              <a:extLst>
                <a:ext uri="{FF2B5EF4-FFF2-40B4-BE49-F238E27FC236}">
                  <a16:creationId xmlns:a16="http://schemas.microsoft.com/office/drawing/2014/main" id="{27F93220-4B24-5F33-3234-7B507D1A8F68}"/>
                </a:ext>
              </a:extLst>
            </p:cNvPr>
            <p:cNvCxnSpPr>
              <a:cxnSpLocks/>
            </p:cNvCxnSpPr>
            <p:nvPr/>
          </p:nvCxnSpPr>
          <p:spPr>
            <a:xfrm>
              <a:off x="705334" y="5412427"/>
              <a:ext cx="8121650" cy="0"/>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 name="直線接點 13">
              <a:extLst>
                <a:ext uri="{FF2B5EF4-FFF2-40B4-BE49-F238E27FC236}">
                  <a16:creationId xmlns:a16="http://schemas.microsoft.com/office/drawing/2014/main" id="{EE90ED56-E57F-6925-3D1B-8FF78F22325B}"/>
                </a:ext>
              </a:extLst>
            </p:cNvPr>
            <p:cNvCxnSpPr>
              <a:cxnSpLocks/>
            </p:cNvCxnSpPr>
            <p:nvPr/>
          </p:nvCxnSpPr>
          <p:spPr>
            <a:xfrm>
              <a:off x="717550" y="4748851"/>
              <a:ext cx="8121650" cy="4646"/>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 name="文字方塊 15">
              <a:extLst>
                <a:ext uri="{FF2B5EF4-FFF2-40B4-BE49-F238E27FC236}">
                  <a16:creationId xmlns:a16="http://schemas.microsoft.com/office/drawing/2014/main" id="{A6A23A74-4C52-B4F8-9388-B84DE8122ED0}"/>
                </a:ext>
              </a:extLst>
            </p:cNvPr>
            <p:cNvSpPr txBox="1"/>
            <p:nvPr/>
          </p:nvSpPr>
          <p:spPr>
            <a:xfrm>
              <a:off x="4641850" y="4472625"/>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RTS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12" name="文字方塊 17">
              <a:extLst>
                <a:ext uri="{FF2B5EF4-FFF2-40B4-BE49-F238E27FC236}">
                  <a16:creationId xmlns:a16="http://schemas.microsoft.com/office/drawing/2014/main" id="{18F9D8B6-9CFA-1DA9-6E52-CE1EAD052037}"/>
                </a:ext>
              </a:extLst>
            </p:cNvPr>
            <p:cNvSpPr txBox="1"/>
            <p:nvPr/>
          </p:nvSpPr>
          <p:spPr>
            <a:xfrm>
              <a:off x="5632450" y="4482149"/>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RTS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14" name="文字方塊 19">
              <a:extLst>
                <a:ext uri="{FF2B5EF4-FFF2-40B4-BE49-F238E27FC236}">
                  <a16:creationId xmlns:a16="http://schemas.microsoft.com/office/drawing/2014/main" id="{2934BD13-1AA2-CFD1-FB61-096920086B07}"/>
                </a:ext>
              </a:extLst>
            </p:cNvPr>
            <p:cNvSpPr txBox="1"/>
            <p:nvPr/>
          </p:nvSpPr>
          <p:spPr>
            <a:xfrm>
              <a:off x="6394450" y="4758376"/>
              <a:ext cx="419098" cy="273051"/>
            </a:xfrm>
            <a:prstGeom prst="rect">
              <a:avLst/>
            </a:prstGeom>
            <a:solidFill>
              <a:schemeClr val="accent5">
                <a:lumMod val="40000"/>
                <a:lumOff val="60000"/>
              </a:schemeClr>
            </a:solidFill>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CTS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22" name="文字方塊 29">
              <a:extLst>
                <a:ext uri="{FF2B5EF4-FFF2-40B4-BE49-F238E27FC236}">
                  <a16:creationId xmlns:a16="http://schemas.microsoft.com/office/drawing/2014/main" id="{FE8592D7-E74A-DD98-77EF-AFBBA78555FE}"/>
                </a:ext>
              </a:extLst>
            </p:cNvPr>
            <p:cNvSpPr txBox="1"/>
            <p:nvPr/>
          </p:nvSpPr>
          <p:spPr>
            <a:xfrm>
              <a:off x="6864350" y="4461512"/>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PPDU</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23" name="文字方塊 30">
              <a:extLst>
                <a:ext uri="{FF2B5EF4-FFF2-40B4-BE49-F238E27FC236}">
                  <a16:creationId xmlns:a16="http://schemas.microsoft.com/office/drawing/2014/main" id="{3502F7C4-4CD6-B0A9-14F7-4E3CC7E055E6}"/>
                </a:ext>
              </a:extLst>
            </p:cNvPr>
            <p:cNvSpPr txBox="1"/>
            <p:nvPr/>
          </p:nvSpPr>
          <p:spPr>
            <a:xfrm>
              <a:off x="7607300" y="4752028"/>
              <a:ext cx="203200" cy="273051"/>
            </a:xfrm>
            <a:prstGeom prst="rect">
              <a:avLst/>
            </a:prstGeom>
            <a:solidFill>
              <a:schemeClr val="accent5">
                <a:lumMod val="40000"/>
                <a:lumOff val="60000"/>
              </a:schemeClr>
            </a:solidFill>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BA</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cxnSp>
          <p:nvCxnSpPr>
            <p:cNvPr id="25" name="直線單箭頭接點 33">
              <a:extLst>
                <a:ext uri="{FF2B5EF4-FFF2-40B4-BE49-F238E27FC236}">
                  <a16:creationId xmlns:a16="http://schemas.microsoft.com/office/drawing/2014/main" id="{50775CD5-2669-A50C-6A66-7D8E05CD8302}"/>
                </a:ext>
              </a:extLst>
            </p:cNvPr>
            <p:cNvCxnSpPr>
              <a:cxnSpLocks/>
            </p:cNvCxnSpPr>
            <p:nvPr/>
          </p:nvCxnSpPr>
          <p:spPr>
            <a:xfrm>
              <a:off x="2438400" y="5785607"/>
              <a:ext cx="5486400" cy="14169"/>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6" name="文字方塊 39">
              <a:extLst>
                <a:ext uri="{FF2B5EF4-FFF2-40B4-BE49-F238E27FC236}">
                  <a16:creationId xmlns:a16="http://schemas.microsoft.com/office/drawing/2014/main" id="{EA0B24F4-0E82-D9C5-6C11-1D1212E9122A}"/>
                </a:ext>
              </a:extLst>
            </p:cNvPr>
            <p:cNvSpPr txBox="1"/>
            <p:nvPr/>
          </p:nvSpPr>
          <p:spPr>
            <a:xfrm>
              <a:off x="3991498" y="5557121"/>
              <a:ext cx="2114960" cy="27699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E2E Delay for AC3 traffic   </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grpSp>
          <p:nvGrpSpPr>
            <p:cNvPr id="38" name="Group 37">
              <a:extLst>
                <a:ext uri="{FF2B5EF4-FFF2-40B4-BE49-F238E27FC236}">
                  <a16:creationId xmlns:a16="http://schemas.microsoft.com/office/drawing/2014/main" id="{85E6FDBA-006B-91AB-DB08-44AE3D2102AD}"/>
                </a:ext>
              </a:extLst>
            </p:cNvPr>
            <p:cNvGrpSpPr/>
            <p:nvPr/>
          </p:nvGrpSpPr>
          <p:grpSpPr>
            <a:xfrm>
              <a:off x="4508179" y="4608884"/>
              <a:ext cx="121145" cy="152400"/>
              <a:chOff x="1348351" y="3733800"/>
              <a:chExt cx="121145" cy="152400"/>
            </a:xfrm>
          </p:grpSpPr>
          <p:cxnSp>
            <p:nvCxnSpPr>
              <p:cNvPr id="39" name="Straight Connector 38">
                <a:extLst>
                  <a:ext uri="{FF2B5EF4-FFF2-40B4-BE49-F238E27FC236}">
                    <a16:creationId xmlns:a16="http://schemas.microsoft.com/office/drawing/2014/main" id="{51BC6DB5-2DD0-B297-F23E-2BBAEC52FBB5}"/>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40" name="Straight Connector 39">
                <a:extLst>
                  <a:ext uri="{FF2B5EF4-FFF2-40B4-BE49-F238E27FC236}">
                    <a16:creationId xmlns:a16="http://schemas.microsoft.com/office/drawing/2014/main" id="{8A509C11-6DBA-313A-DB5D-02057CA21D6F}"/>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cxnSp>
          <p:nvCxnSpPr>
            <p:cNvPr id="71" name="Straight Arrow Connector 70">
              <a:extLst>
                <a:ext uri="{FF2B5EF4-FFF2-40B4-BE49-F238E27FC236}">
                  <a16:creationId xmlns:a16="http://schemas.microsoft.com/office/drawing/2014/main" id="{614D7597-5F89-4ACC-62EF-1AD5BBF98B78}"/>
                </a:ext>
              </a:extLst>
            </p:cNvPr>
            <p:cNvCxnSpPr>
              <a:cxnSpLocks/>
            </p:cNvCxnSpPr>
            <p:nvPr/>
          </p:nvCxnSpPr>
          <p:spPr bwMode="auto">
            <a:xfrm>
              <a:off x="4318443" y="4679028"/>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sp>
          <p:nvSpPr>
            <p:cNvPr id="94" name="Rectangle 93">
              <a:extLst>
                <a:ext uri="{FF2B5EF4-FFF2-40B4-BE49-F238E27FC236}">
                  <a16:creationId xmlns:a16="http://schemas.microsoft.com/office/drawing/2014/main" id="{2626D740-FB5C-A9EB-DD5B-9F98215CD985}"/>
                </a:ext>
              </a:extLst>
            </p:cNvPr>
            <p:cNvSpPr/>
            <p:nvPr/>
          </p:nvSpPr>
          <p:spPr bwMode="auto">
            <a:xfrm>
              <a:off x="914400" y="5126677"/>
              <a:ext cx="3352800" cy="285750"/>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dirty="0">
                  <a:ln>
                    <a:noFill/>
                  </a:ln>
                  <a:solidFill>
                    <a:schemeClr val="tx1"/>
                  </a:solidFill>
                  <a:effectLst/>
                  <a:latin typeface="Times New Roman" panose="02020703060505090304" pitchFamily="18" charset="0"/>
                </a:rPr>
                <a:t>Busy</a:t>
              </a:r>
            </a:p>
          </p:txBody>
        </p:sp>
        <p:grpSp>
          <p:nvGrpSpPr>
            <p:cNvPr id="101" name="Group 100">
              <a:extLst>
                <a:ext uri="{FF2B5EF4-FFF2-40B4-BE49-F238E27FC236}">
                  <a16:creationId xmlns:a16="http://schemas.microsoft.com/office/drawing/2014/main" id="{E769EC22-54F2-C689-A994-59F3A4DEEB0F}"/>
                </a:ext>
              </a:extLst>
            </p:cNvPr>
            <p:cNvGrpSpPr/>
            <p:nvPr/>
          </p:nvGrpSpPr>
          <p:grpSpPr>
            <a:xfrm>
              <a:off x="5513858" y="4605153"/>
              <a:ext cx="121145" cy="152400"/>
              <a:chOff x="1348351" y="3733800"/>
              <a:chExt cx="121145" cy="152400"/>
            </a:xfrm>
          </p:grpSpPr>
          <p:cxnSp>
            <p:nvCxnSpPr>
              <p:cNvPr id="102" name="Straight Connector 101">
                <a:extLst>
                  <a:ext uri="{FF2B5EF4-FFF2-40B4-BE49-F238E27FC236}">
                    <a16:creationId xmlns:a16="http://schemas.microsoft.com/office/drawing/2014/main" id="{23ABE177-D372-825E-6A42-95EF2AD9221B}"/>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103" name="Straight Connector 102">
                <a:extLst>
                  <a:ext uri="{FF2B5EF4-FFF2-40B4-BE49-F238E27FC236}">
                    <a16:creationId xmlns:a16="http://schemas.microsoft.com/office/drawing/2014/main" id="{8B9AAD0C-0AC5-FC31-1AF4-EB1B6733A94A}"/>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cxnSp>
          <p:nvCxnSpPr>
            <p:cNvPr id="108" name="Straight Arrow Connector 107">
              <a:extLst>
                <a:ext uri="{FF2B5EF4-FFF2-40B4-BE49-F238E27FC236}">
                  <a16:creationId xmlns:a16="http://schemas.microsoft.com/office/drawing/2014/main" id="{DE1B87BD-1993-21D2-32F3-0D936FE4860C}"/>
                </a:ext>
              </a:extLst>
            </p:cNvPr>
            <p:cNvCxnSpPr>
              <a:cxnSpLocks/>
            </p:cNvCxnSpPr>
            <p:nvPr/>
          </p:nvCxnSpPr>
          <p:spPr bwMode="auto">
            <a:xfrm>
              <a:off x="5315538" y="4681353"/>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cxnSp>
          <p:nvCxnSpPr>
            <p:cNvPr id="13" name="直線接點 25">
              <a:extLst>
                <a:ext uri="{FF2B5EF4-FFF2-40B4-BE49-F238E27FC236}">
                  <a16:creationId xmlns:a16="http://schemas.microsoft.com/office/drawing/2014/main" id="{6E0A2681-EB50-E4D4-8C39-F68029D16B25}"/>
                </a:ext>
              </a:extLst>
            </p:cNvPr>
            <p:cNvCxnSpPr>
              <a:cxnSpLocks/>
            </p:cNvCxnSpPr>
            <p:nvPr/>
          </p:nvCxnSpPr>
          <p:spPr>
            <a:xfrm>
              <a:off x="2385228" y="4150015"/>
              <a:ext cx="0" cy="1828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直線接點 25">
              <a:extLst>
                <a:ext uri="{FF2B5EF4-FFF2-40B4-BE49-F238E27FC236}">
                  <a16:creationId xmlns:a16="http://schemas.microsoft.com/office/drawing/2014/main" id="{5B484E9E-7971-7304-FD62-7E89F2D6D307}"/>
                </a:ext>
              </a:extLst>
            </p:cNvPr>
            <p:cNvCxnSpPr>
              <a:cxnSpLocks/>
            </p:cNvCxnSpPr>
            <p:nvPr/>
          </p:nvCxnSpPr>
          <p:spPr>
            <a:xfrm>
              <a:off x="7924800" y="4114800"/>
              <a:ext cx="0" cy="1828800"/>
            </a:xfrm>
            <a:prstGeom prst="line">
              <a:avLst/>
            </a:prstGeom>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BE2657E3-5F68-C6BE-3139-AE347D8D43BB}"/>
                </a:ext>
              </a:extLst>
            </p:cNvPr>
            <p:cNvSpPr/>
            <p:nvPr/>
          </p:nvSpPr>
          <p:spPr bwMode="auto">
            <a:xfrm>
              <a:off x="1519224" y="4212277"/>
              <a:ext cx="863916" cy="285750"/>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dirty="0">
                  <a:ln>
                    <a:noFill/>
                  </a:ln>
                  <a:solidFill>
                    <a:schemeClr val="tx1"/>
                  </a:solidFill>
                  <a:effectLst/>
                  <a:latin typeface="Times New Roman" panose="02020703060505090304" pitchFamily="18" charset="0"/>
                </a:rPr>
                <a:t>Data</a:t>
              </a:r>
            </a:p>
          </p:txBody>
        </p:sp>
        <p:sp>
          <p:nvSpPr>
            <p:cNvPr id="27" name="Callout: Line 26">
              <a:extLst>
                <a:ext uri="{FF2B5EF4-FFF2-40B4-BE49-F238E27FC236}">
                  <a16:creationId xmlns:a16="http://schemas.microsoft.com/office/drawing/2014/main" id="{4F8326E1-EF59-930F-DA94-DB0BAA3A642D}"/>
                </a:ext>
              </a:extLst>
            </p:cNvPr>
            <p:cNvSpPr/>
            <p:nvPr/>
          </p:nvSpPr>
          <p:spPr bwMode="auto">
            <a:xfrm>
              <a:off x="2866407" y="3733800"/>
              <a:ext cx="1309988" cy="381000"/>
            </a:xfrm>
            <a:prstGeom prst="borderCallout1">
              <a:avLst>
                <a:gd name="adj1" fmla="val 43052"/>
                <a:gd name="adj2" fmla="val -683"/>
                <a:gd name="adj3" fmla="val 136803"/>
                <a:gd name="adj4" fmla="val -34508"/>
              </a:avLst>
            </a:prstGeom>
            <a:noFill/>
            <a:ln w="12700" cap="flat" cmpd="sng" algn="ctr">
              <a:solidFill>
                <a:srgbClr val="00B050"/>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ts val="1200"/>
                </a:lnSpc>
                <a:spcBef>
                  <a:spcPct val="0"/>
                </a:spcBef>
                <a:spcAft>
                  <a:spcPct val="0"/>
                </a:spcAft>
                <a:buClrTx/>
                <a:buSzTx/>
                <a:buFontTx/>
                <a:buNone/>
              </a:pPr>
              <a:r>
                <a:rPr kumimoji="0" lang="en-US" sz="1200" b="0" i="0" u="none" strike="noStrike" cap="none" normalizeH="0" baseline="0" dirty="0">
                  <a:ln>
                    <a:noFill/>
                  </a:ln>
                  <a:solidFill>
                    <a:schemeClr val="tx1"/>
                  </a:solidFill>
                  <a:effectLst/>
                  <a:latin typeface="Times New Roman" panose="02020703060505090304" pitchFamily="18" charset="0"/>
                </a:rPr>
                <a:t>Receiving time from upper layer</a:t>
              </a:r>
            </a:p>
          </p:txBody>
        </p:sp>
        <p:sp>
          <p:nvSpPr>
            <p:cNvPr id="2" name="Callout: Line 1">
              <a:extLst>
                <a:ext uri="{FF2B5EF4-FFF2-40B4-BE49-F238E27FC236}">
                  <a16:creationId xmlns:a16="http://schemas.microsoft.com/office/drawing/2014/main" id="{B3F5D964-2A8C-6981-0D93-E0706483F70E}"/>
                </a:ext>
              </a:extLst>
            </p:cNvPr>
            <p:cNvSpPr/>
            <p:nvPr/>
          </p:nvSpPr>
          <p:spPr bwMode="auto">
            <a:xfrm>
              <a:off x="5791200" y="3701441"/>
              <a:ext cx="1447800" cy="415325"/>
            </a:xfrm>
            <a:prstGeom prst="borderCallout1">
              <a:avLst>
                <a:gd name="adj1" fmla="val 51154"/>
                <a:gd name="adj2" fmla="val 101151"/>
                <a:gd name="adj3" fmla="val 157055"/>
                <a:gd name="adj4" fmla="val 145666"/>
              </a:avLst>
            </a:prstGeom>
            <a:noFill/>
            <a:ln w="12700" cap="flat" cmpd="sng" algn="ctr">
              <a:solidFill>
                <a:srgbClr val="00B050"/>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ts val="1200"/>
                </a:lnSpc>
                <a:spcBef>
                  <a:spcPct val="0"/>
                </a:spcBef>
                <a:spcAft>
                  <a:spcPct val="0"/>
                </a:spcAft>
                <a:buClrTx/>
                <a:buSzTx/>
                <a:buFontTx/>
                <a:buNone/>
              </a:pPr>
              <a:r>
                <a:rPr lang="en-US" dirty="0"/>
                <a:t>D</a:t>
              </a:r>
              <a:r>
                <a:rPr kumimoji="0" lang="en-US" sz="1200" b="0" i="0" u="none" strike="noStrike" cap="none" normalizeH="0" baseline="0" dirty="0">
                  <a:ln>
                    <a:noFill/>
                  </a:ln>
                  <a:solidFill>
                    <a:schemeClr val="tx1"/>
                  </a:solidFill>
                  <a:effectLst/>
                  <a:latin typeface="Times New Roman" panose="02020703060505090304" pitchFamily="18" charset="0"/>
                </a:rPr>
                <a:t>elivering time to upper layer</a:t>
              </a:r>
            </a:p>
          </p:txBody>
        </p:sp>
      </p:grpSp>
      <p:sp>
        <p:nvSpPr>
          <p:cNvPr id="9" name="Content Placeholder 2">
            <a:extLst>
              <a:ext uri="{FF2B5EF4-FFF2-40B4-BE49-F238E27FC236}">
                <a16:creationId xmlns:a16="http://schemas.microsoft.com/office/drawing/2014/main" id="{D7CF4EFE-3E1E-CADA-1A01-D29A3E3DC5D1}"/>
              </a:ext>
            </a:extLst>
          </p:cNvPr>
          <p:cNvSpPr txBox="1">
            <a:spLocks/>
          </p:cNvSpPr>
          <p:nvPr/>
        </p:nvSpPr>
        <p:spPr>
          <a:xfrm>
            <a:off x="342811" y="1676257"/>
            <a:ext cx="8343989" cy="1814827"/>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Font typeface="Calibri Light" panose="020F0302020204030204" pitchFamily="34" charset="0"/>
              <a:buChar char="•"/>
            </a:pPr>
            <a:r>
              <a:rPr lang="en-US" sz="2800" b="1" dirty="0">
                <a:latin typeface="Calibri" panose="020F0702030404030204" pitchFamily="34" charset="0"/>
                <a:cs typeface="Calibri" panose="020F0702030404030204" pitchFamily="34" charset="0"/>
              </a:rPr>
              <a:t>Objective</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Simulate the E2E delay for low latency traffic transmission</a:t>
            </a:r>
          </a:p>
          <a:p>
            <a:pPr marL="1016000" lvl="2" indent="-285750">
              <a:lnSpc>
                <a:spcPct val="100000"/>
              </a:lnSpc>
              <a:spcBef>
                <a:spcPct val="20000"/>
              </a:spcBef>
              <a:buFont typeface="Courier New" panose="02070309020205020404" pitchFamily="49" charset="0"/>
              <a:buChar char="o"/>
            </a:pPr>
            <a:r>
              <a:rPr lang="en-US" sz="1800" dirty="0">
                <a:latin typeface="Calibri" panose="020F0702030404030204" pitchFamily="34" charset="0"/>
                <a:cs typeface="Calibri" panose="020F0702030404030204" pitchFamily="34" charset="0"/>
              </a:rPr>
              <a:t>Starting time: receiving the packet from the upper layer</a:t>
            </a:r>
          </a:p>
          <a:p>
            <a:pPr marL="1016000" lvl="2" indent="-285750">
              <a:lnSpc>
                <a:spcPct val="100000"/>
              </a:lnSpc>
              <a:spcBef>
                <a:spcPct val="20000"/>
              </a:spcBef>
              <a:buFont typeface="Courier New" panose="02070309020205020404" pitchFamily="49" charset="0"/>
              <a:buChar char="o"/>
            </a:pPr>
            <a:r>
              <a:rPr lang="en-US" sz="1800" dirty="0">
                <a:latin typeface="Calibri" panose="020F0702030404030204" pitchFamily="34" charset="0"/>
                <a:cs typeface="Calibri" panose="020F0702030404030204" pitchFamily="34" charset="0"/>
              </a:rPr>
              <a:t>End time: delivering the received packet to the upper layer</a:t>
            </a:r>
          </a:p>
          <a:p>
            <a:pPr marL="1016000" lvl="2" indent="-285750">
              <a:lnSpc>
                <a:spcPct val="100000"/>
              </a:lnSpc>
              <a:spcBef>
                <a:spcPct val="20000"/>
              </a:spcBef>
              <a:buFont typeface="Courier New" panose="02070309020205020404" pitchFamily="49" charset="0"/>
              <a:buChar char="o"/>
            </a:pPr>
            <a:r>
              <a:rPr lang="en-US" sz="1800" dirty="0">
                <a:latin typeface="Calibri" panose="020F0702030404030204" pitchFamily="34" charset="0"/>
                <a:cs typeface="Calibri" panose="020F0702030404030204" pitchFamily="34" charset="0"/>
              </a:rPr>
              <a:t>AC1 TXOP:  5.484ms</a:t>
            </a:r>
          </a:p>
          <a:p>
            <a:pPr marL="342900" lvl="1" indent="-342900">
              <a:spcBef>
                <a:spcPct val="20000"/>
              </a:spcBef>
              <a:buFont typeface="Calibri Light" panose="020F0302020204030204" pitchFamily="34" charset="0"/>
              <a:buChar char="•"/>
            </a:pPr>
            <a:endParaRPr lang="en-US" sz="1800" dirty="0">
              <a:latin typeface="Calibri" panose="020F0702030404030204" pitchFamily="34" charset="0"/>
              <a:cs typeface="Calibri" panose="020F0702030404030204" pitchFamily="34" charset="0"/>
            </a:endParaRPr>
          </a:p>
        </p:txBody>
      </p:sp>
    </p:spTree>
    <p:extLst>
      <p:ext uri="{BB962C8B-B14F-4D97-AF65-F5344CB8AC3E}">
        <p14:creationId xmlns:p14="http://schemas.microsoft.com/office/powerpoint/2010/main" val="1752309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ontent Placeholder 2">
            <a:extLst>
              <a:ext uri="{FF2B5EF4-FFF2-40B4-BE49-F238E27FC236}">
                <a16:creationId xmlns:a16="http://schemas.microsoft.com/office/drawing/2014/main" id="{24CD8EAB-9DD5-4D83-9A23-584DDD0A9913}"/>
              </a:ext>
            </a:extLst>
          </p:cNvPr>
          <p:cNvSpPr txBox="1">
            <a:spLocks/>
          </p:cNvSpPr>
          <p:nvPr/>
        </p:nvSpPr>
        <p:spPr>
          <a:xfrm>
            <a:off x="342811" y="1676258"/>
            <a:ext cx="4686389" cy="4419742"/>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Font typeface="Calibri Light" panose="020F0302020204030204" pitchFamily="34" charset="0"/>
              <a:buChar char="•"/>
            </a:pPr>
            <a:r>
              <a:rPr lang="en-US" sz="2800" b="1" dirty="0">
                <a:latin typeface="Calibri" panose="020F0702030404030204" pitchFamily="34" charset="0"/>
                <a:cs typeface="Calibri" panose="020F0702030404030204" pitchFamily="34" charset="0"/>
              </a:rPr>
              <a:t>Setup   </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1 STA has AC3 traffic (1pkt/10ms) to AP</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7 STAs transmit full-buffered AC1 traffic to AP</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Simulate EDCA for UL transmission</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Enhanced EDCA for AC3 traffic</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AIFSN = 2</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Initial CW = </a:t>
            </a:r>
            <a:r>
              <a:rPr lang="en-US" sz="1600" dirty="0" err="1">
                <a:latin typeface="Calibri" panose="020F0702030404030204" pitchFamily="34" charset="0"/>
                <a:cs typeface="Calibri" panose="020F0702030404030204" pitchFamily="34" charset="0"/>
              </a:rPr>
              <a:t>CWmin</a:t>
            </a:r>
            <a:r>
              <a:rPr lang="en-US" sz="1600" dirty="0">
                <a:latin typeface="Calibri" panose="020F0702030404030204" pitchFamily="34" charset="0"/>
                <a:cs typeface="Calibri" panose="020F0702030404030204" pitchFamily="34" charset="0"/>
              </a:rPr>
              <a:t>(0)</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Backoff Counter: random [0, CW] </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Retry CW = 7</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Reference EDCA for AC1 and AC3 traffic</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Follow 802.11 default setting </a:t>
            </a:r>
          </a:p>
          <a:p>
            <a:pPr marL="1016000" lvl="2" indent="-285750">
              <a:lnSpc>
                <a:spcPct val="100000"/>
              </a:lnSpc>
              <a:spcBef>
                <a:spcPct val="20000"/>
              </a:spcBef>
              <a:buFont typeface="Arial" panose="020B0604020202020204" pitchFamily="34" charset="0"/>
              <a:buChar char="•"/>
            </a:pPr>
            <a:endParaRPr lang="en-US" sz="1600" dirty="0">
              <a:latin typeface="Calibri" panose="020F0702030404030204" pitchFamily="34" charset="0"/>
              <a:cs typeface="Calibri" panose="020F0702030404030204" pitchFamily="34" charset="0"/>
            </a:endParaRPr>
          </a:p>
        </p:txBody>
      </p:sp>
      <p:sp>
        <p:nvSpPr>
          <p:cNvPr id="42" name="Rectangle 41">
            <a:extLst>
              <a:ext uri="{FF2B5EF4-FFF2-40B4-BE49-F238E27FC236}">
                <a16:creationId xmlns:a16="http://schemas.microsoft.com/office/drawing/2014/main" id="{69808CC3-85F1-4C52-B90E-B637029755FD}"/>
              </a:ext>
            </a:extLst>
          </p:cNvPr>
          <p:cNvSpPr/>
          <p:nvPr/>
        </p:nvSpPr>
        <p:spPr bwMode="auto">
          <a:xfrm>
            <a:off x="5084186" y="1676259"/>
            <a:ext cx="580884" cy="154848"/>
          </a:xfrm>
          <a:prstGeom prst="rect">
            <a:avLst/>
          </a:prstGeom>
          <a:noFill/>
          <a:ln w="6350" cap="flat" cmpd="sng" algn="ctr">
            <a:noFill/>
            <a:prstDash val="solid"/>
            <a:round/>
            <a:headEnd type="none" w="sm" len="sm"/>
            <a:tailEnd type="none" w="sm" len="sm"/>
          </a:ln>
        </p:spPr>
        <p:txBody>
          <a:bodyPr vert="horz" wrap="square" lIns="68562" tIns="34281" rIns="68562" bIns="34281" numCol="1" rtlCol="0" anchor="t" anchorCtr="0" compatLnSpc="1"/>
          <a:lstStyle/>
          <a:p>
            <a:pPr algn="ctr" defTabSz="685595">
              <a:defRPr/>
            </a:pPr>
            <a:endParaRPr lang="en-US" sz="450" kern="0" dirty="0">
              <a:solidFill>
                <a:srgbClr val="000000"/>
              </a:solidFill>
            </a:endParaRPr>
          </a:p>
        </p:txBody>
      </p:sp>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E2E Delay Simulation 1</a:t>
            </a:r>
          </a:p>
        </p:txBody>
      </p:sp>
      <p:sp>
        <p:nvSpPr>
          <p:cNvPr id="5" name="Slide Number Placeholder 4">
            <a:extLst>
              <a:ext uri="{FF2B5EF4-FFF2-40B4-BE49-F238E27FC236}">
                <a16:creationId xmlns:a16="http://schemas.microsoft.com/office/drawing/2014/main" id="{E8251A55-E737-47F9-AB6F-729B458F7033}"/>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15</a:t>
            </a:fld>
            <a:endParaRPr lang="en-US" dirty="0"/>
          </a:p>
        </p:txBody>
      </p:sp>
      <p:grpSp>
        <p:nvGrpSpPr>
          <p:cNvPr id="16" name="Group 15">
            <a:extLst>
              <a:ext uri="{FF2B5EF4-FFF2-40B4-BE49-F238E27FC236}">
                <a16:creationId xmlns:a16="http://schemas.microsoft.com/office/drawing/2014/main" id="{70DA98E4-8744-AC33-4338-D15D35EBCC45}"/>
              </a:ext>
            </a:extLst>
          </p:cNvPr>
          <p:cNvGrpSpPr/>
          <p:nvPr/>
        </p:nvGrpSpPr>
        <p:grpSpPr>
          <a:xfrm>
            <a:off x="5257800" y="2667000"/>
            <a:ext cx="3742379" cy="2270861"/>
            <a:chOff x="2173970" y="965376"/>
            <a:chExt cx="3742379" cy="2270861"/>
          </a:xfrm>
        </p:grpSpPr>
        <p:sp>
          <p:nvSpPr>
            <p:cNvPr id="17" name="矩形 17">
              <a:extLst>
                <a:ext uri="{FF2B5EF4-FFF2-40B4-BE49-F238E27FC236}">
                  <a16:creationId xmlns:a16="http://schemas.microsoft.com/office/drawing/2014/main" id="{2F2823E1-344B-A1B6-84E6-B74C7D6C9DED}"/>
                </a:ext>
              </a:extLst>
            </p:cNvPr>
            <p:cNvSpPr/>
            <p:nvPr/>
          </p:nvSpPr>
          <p:spPr>
            <a:xfrm>
              <a:off x="2173970" y="965376"/>
              <a:ext cx="3742379" cy="22708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18" name="橢圓 6">
              <a:extLst>
                <a:ext uri="{FF2B5EF4-FFF2-40B4-BE49-F238E27FC236}">
                  <a16:creationId xmlns:a16="http://schemas.microsoft.com/office/drawing/2014/main" id="{7D4CCD94-E3B7-2A19-5014-3B21C65B00EA}"/>
                </a:ext>
              </a:extLst>
            </p:cNvPr>
            <p:cNvSpPr/>
            <p:nvPr/>
          </p:nvSpPr>
          <p:spPr>
            <a:xfrm>
              <a:off x="4573015" y="1432974"/>
              <a:ext cx="139279" cy="14533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19" name="等腰三角形 7">
              <a:extLst>
                <a:ext uri="{FF2B5EF4-FFF2-40B4-BE49-F238E27FC236}">
                  <a16:creationId xmlns:a16="http://schemas.microsoft.com/office/drawing/2014/main" id="{1D87919A-FF1C-0047-A061-CF0651308538}"/>
                </a:ext>
              </a:extLst>
            </p:cNvPr>
            <p:cNvSpPr/>
            <p:nvPr/>
          </p:nvSpPr>
          <p:spPr>
            <a:xfrm>
              <a:off x="2912765" y="2114121"/>
              <a:ext cx="181668" cy="172712"/>
            </a:xfrm>
            <a:prstGeom prst="triangle">
              <a:avLst/>
            </a:prstGeom>
            <a:solidFill>
              <a:srgbClr val="69BE2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20" name="文字方塊 8">
              <a:extLst>
                <a:ext uri="{FF2B5EF4-FFF2-40B4-BE49-F238E27FC236}">
                  <a16:creationId xmlns:a16="http://schemas.microsoft.com/office/drawing/2014/main" id="{8CB406E4-2B31-F381-3AC6-67CD2057A39F}"/>
                </a:ext>
              </a:extLst>
            </p:cNvPr>
            <p:cNvSpPr txBox="1"/>
            <p:nvPr/>
          </p:nvSpPr>
          <p:spPr>
            <a:xfrm>
              <a:off x="2676596" y="1814485"/>
              <a:ext cx="654008" cy="172712"/>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AP0</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21" name="文字方塊 9">
              <a:extLst>
                <a:ext uri="{FF2B5EF4-FFF2-40B4-BE49-F238E27FC236}">
                  <a16:creationId xmlns:a16="http://schemas.microsoft.com/office/drawing/2014/main" id="{2AF76404-5B41-4C80-9112-02513B16C93B}"/>
                </a:ext>
              </a:extLst>
            </p:cNvPr>
            <p:cNvSpPr txBox="1"/>
            <p:nvPr/>
          </p:nvSpPr>
          <p:spPr>
            <a:xfrm>
              <a:off x="4615660" y="1338982"/>
              <a:ext cx="654008" cy="172712"/>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STA00</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22" name="橢圓 10">
              <a:extLst>
                <a:ext uri="{FF2B5EF4-FFF2-40B4-BE49-F238E27FC236}">
                  <a16:creationId xmlns:a16="http://schemas.microsoft.com/office/drawing/2014/main" id="{39B4F9B9-1D92-49D9-235F-DCCA9F3C1A46}"/>
                </a:ext>
              </a:extLst>
            </p:cNvPr>
            <p:cNvSpPr/>
            <p:nvPr/>
          </p:nvSpPr>
          <p:spPr>
            <a:xfrm>
              <a:off x="4586135" y="1773103"/>
              <a:ext cx="139279" cy="14533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23" name="文字方塊 11">
              <a:extLst>
                <a:ext uri="{FF2B5EF4-FFF2-40B4-BE49-F238E27FC236}">
                  <a16:creationId xmlns:a16="http://schemas.microsoft.com/office/drawing/2014/main" id="{79F6D96F-A7DE-49DA-D88F-1D544881A4B5}"/>
                </a:ext>
              </a:extLst>
            </p:cNvPr>
            <p:cNvSpPr txBox="1"/>
            <p:nvPr/>
          </p:nvSpPr>
          <p:spPr>
            <a:xfrm>
              <a:off x="4628780" y="1679111"/>
              <a:ext cx="654008" cy="172712"/>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STA01</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cxnSp>
          <p:nvCxnSpPr>
            <p:cNvPr id="24" name="直線接點 12">
              <a:extLst>
                <a:ext uri="{FF2B5EF4-FFF2-40B4-BE49-F238E27FC236}">
                  <a16:creationId xmlns:a16="http://schemas.microsoft.com/office/drawing/2014/main" id="{4AD0EA0D-7415-92C8-6B89-26B48324B514}"/>
                </a:ext>
              </a:extLst>
            </p:cNvPr>
            <p:cNvCxnSpPr>
              <a:cxnSpLocks/>
            </p:cNvCxnSpPr>
            <p:nvPr/>
          </p:nvCxnSpPr>
          <p:spPr>
            <a:xfrm>
              <a:off x="4653004" y="2107364"/>
              <a:ext cx="0" cy="532895"/>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
          <p:nvSpPr>
            <p:cNvPr id="25" name="橢圓 15">
              <a:extLst>
                <a:ext uri="{FF2B5EF4-FFF2-40B4-BE49-F238E27FC236}">
                  <a16:creationId xmlns:a16="http://schemas.microsoft.com/office/drawing/2014/main" id="{D11E5B27-3D76-112E-074E-F97F2D0BD1F8}"/>
                </a:ext>
              </a:extLst>
            </p:cNvPr>
            <p:cNvSpPr/>
            <p:nvPr/>
          </p:nvSpPr>
          <p:spPr>
            <a:xfrm>
              <a:off x="4586135" y="2799213"/>
              <a:ext cx="139279" cy="14533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26" name="文字方塊 16">
              <a:extLst>
                <a:ext uri="{FF2B5EF4-FFF2-40B4-BE49-F238E27FC236}">
                  <a16:creationId xmlns:a16="http://schemas.microsoft.com/office/drawing/2014/main" id="{DC90AABC-CF46-A215-E873-98FD16E1B10D}"/>
                </a:ext>
              </a:extLst>
            </p:cNvPr>
            <p:cNvSpPr txBox="1"/>
            <p:nvPr/>
          </p:nvSpPr>
          <p:spPr>
            <a:xfrm>
              <a:off x="4628780" y="2705221"/>
              <a:ext cx="654008" cy="172712"/>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STA07</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grpSp>
      <p:sp>
        <p:nvSpPr>
          <p:cNvPr id="27" name="TextBox 26">
            <a:extLst>
              <a:ext uri="{FF2B5EF4-FFF2-40B4-BE49-F238E27FC236}">
                <a16:creationId xmlns:a16="http://schemas.microsoft.com/office/drawing/2014/main" id="{B517A657-FD79-72E2-9BE2-1871A6B5C520}"/>
              </a:ext>
            </a:extLst>
          </p:cNvPr>
          <p:cNvSpPr txBox="1"/>
          <p:nvPr/>
        </p:nvSpPr>
        <p:spPr>
          <a:xfrm>
            <a:off x="6324600" y="5054253"/>
            <a:ext cx="1953548" cy="276999"/>
          </a:xfrm>
          <a:prstGeom prst="rect">
            <a:avLst/>
          </a:prstGeom>
          <a:noFill/>
        </p:spPr>
        <p:txBody>
          <a:bodyPr wrap="none" rtlCol="0">
            <a:spAutoFit/>
          </a:bodyPr>
          <a:lstStyle/>
          <a:p>
            <a:r>
              <a:rPr lang="en-US" b="1" dirty="0"/>
              <a:t>Simulation Setup Topology</a:t>
            </a:r>
          </a:p>
        </p:txBody>
      </p:sp>
    </p:spTree>
    <p:extLst>
      <p:ext uri="{BB962C8B-B14F-4D97-AF65-F5344CB8AC3E}">
        <p14:creationId xmlns:p14="http://schemas.microsoft.com/office/powerpoint/2010/main" val="2945831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E2E Delay Simulation 1</a:t>
            </a:r>
          </a:p>
        </p:txBody>
      </p:sp>
      <p:sp>
        <p:nvSpPr>
          <p:cNvPr id="5" name="Slide Number Placeholder 4">
            <a:extLst>
              <a:ext uri="{FF2B5EF4-FFF2-40B4-BE49-F238E27FC236}">
                <a16:creationId xmlns:a16="http://schemas.microsoft.com/office/drawing/2014/main" id="{E8251A55-E737-47F9-AB6F-729B458F7033}"/>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16</a:t>
            </a:fld>
            <a:endParaRPr lang="en-US" dirty="0"/>
          </a:p>
        </p:txBody>
      </p:sp>
      <p:grpSp>
        <p:nvGrpSpPr>
          <p:cNvPr id="29" name="Group 28">
            <a:extLst>
              <a:ext uri="{FF2B5EF4-FFF2-40B4-BE49-F238E27FC236}">
                <a16:creationId xmlns:a16="http://schemas.microsoft.com/office/drawing/2014/main" id="{9989D712-7F03-00B2-399E-4EF7A0CEF40D}"/>
              </a:ext>
            </a:extLst>
          </p:cNvPr>
          <p:cNvGrpSpPr/>
          <p:nvPr/>
        </p:nvGrpSpPr>
        <p:grpSpPr>
          <a:xfrm>
            <a:off x="1219200" y="2743200"/>
            <a:ext cx="6509958" cy="3648324"/>
            <a:chOff x="2481642" y="2729034"/>
            <a:chExt cx="6509958" cy="3648324"/>
          </a:xfrm>
        </p:grpSpPr>
        <p:pic>
          <p:nvPicPr>
            <p:cNvPr id="9" name="圖片 7">
              <a:extLst>
                <a:ext uri="{FF2B5EF4-FFF2-40B4-BE49-F238E27FC236}">
                  <a16:creationId xmlns:a16="http://schemas.microsoft.com/office/drawing/2014/main" id="{5F398499-25E1-C9CF-E8E7-E19298A64079}"/>
                </a:ext>
              </a:extLst>
            </p:cNvPr>
            <p:cNvPicPr>
              <a:picLocks noChangeAspect="1"/>
            </p:cNvPicPr>
            <p:nvPr/>
          </p:nvPicPr>
          <p:blipFill>
            <a:blip r:embed="rId3"/>
            <a:stretch>
              <a:fillRect/>
            </a:stretch>
          </p:blipFill>
          <p:spPr>
            <a:xfrm>
              <a:off x="2481642" y="2772452"/>
              <a:ext cx="6509958" cy="3604906"/>
            </a:xfrm>
            <a:prstGeom prst="rect">
              <a:avLst/>
            </a:prstGeom>
          </p:spPr>
        </p:pic>
        <p:sp>
          <p:nvSpPr>
            <p:cNvPr id="15" name="矩形 11">
              <a:extLst>
                <a:ext uri="{FF2B5EF4-FFF2-40B4-BE49-F238E27FC236}">
                  <a16:creationId xmlns:a16="http://schemas.microsoft.com/office/drawing/2014/main" id="{0CB0389E-C308-5F18-5E08-1FB61E717356}"/>
                </a:ext>
              </a:extLst>
            </p:cNvPr>
            <p:cNvSpPr/>
            <p:nvPr/>
          </p:nvSpPr>
          <p:spPr>
            <a:xfrm>
              <a:off x="3262692" y="2729034"/>
              <a:ext cx="742950" cy="3542268"/>
            </a:xfrm>
            <a:prstGeom prst="rect">
              <a:avLst/>
            </a:prstGeom>
            <a:noFill/>
            <a:ln>
              <a:solidFill>
                <a:schemeClr val="accent4"/>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16" name="文字方塊 12">
              <a:extLst>
                <a:ext uri="{FF2B5EF4-FFF2-40B4-BE49-F238E27FC236}">
                  <a16:creationId xmlns:a16="http://schemas.microsoft.com/office/drawing/2014/main" id="{C9E6B38B-5462-60F9-54F5-59BD38640420}"/>
                </a:ext>
              </a:extLst>
            </p:cNvPr>
            <p:cNvSpPr txBox="1"/>
            <p:nvPr/>
          </p:nvSpPr>
          <p:spPr>
            <a:xfrm>
              <a:off x="4480182" y="4100634"/>
              <a:ext cx="4238368" cy="1752601"/>
            </a:xfrm>
            <a:prstGeom prst="rect">
              <a:avLst/>
            </a:prstGeom>
          </p:spPr>
          <p:txBody>
            <a:bodyPr wrap="square" lIns="0" tIns="0" rIns="0" bIns="0" rtlCol="0">
              <a:noAutofit/>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zh-TW" b="0" i="0" u="none" strike="noStrike" kern="1200" cap="none" spc="0" normalizeH="0" baseline="0" noProof="0" dirty="0">
                  <a:ln>
                    <a:noFill/>
                  </a:ln>
                  <a:solidFill>
                    <a:srgbClr val="353630"/>
                  </a:solidFill>
                  <a:effectLst/>
                  <a:uLnTx/>
                  <a:uFillTx/>
                  <a:latin typeface="Calibri"/>
                  <a:ea typeface="Microsoft YaHei"/>
                  <a:cs typeface="+mn-cs"/>
                </a:rPr>
                <a:t>The E2E traffic delay of using Enhanced EDCA worse than legacy AC3 traffic is caused by RTS/CTS before data transmission.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zh-TW" b="0" i="0" u="none" strike="noStrike" kern="1200" cap="none" spc="0" normalizeH="0" baseline="0" noProof="0" dirty="0">
                  <a:ln>
                    <a:noFill/>
                  </a:ln>
                  <a:solidFill>
                    <a:srgbClr val="353630"/>
                  </a:solidFill>
                  <a:effectLst/>
                  <a:uLnTx/>
                  <a:uFillTx/>
                  <a:latin typeface="Calibri"/>
                  <a:ea typeface="Microsoft YaHei"/>
                  <a:cs typeface="+mn-cs"/>
                </a:rPr>
                <a:t>The E2E traffic delay is related to the receiving time of the low latency traffic from the upper layer </a:t>
              </a:r>
              <a:r>
                <a:rPr lang="en-US" altLang="zh-TW" dirty="0">
                  <a:solidFill>
                    <a:srgbClr val="353630"/>
                  </a:solidFill>
                  <a:latin typeface="Calibri"/>
                  <a:ea typeface="Microsoft YaHei"/>
                </a:rPr>
                <a:t>during </a:t>
              </a:r>
              <a:r>
                <a:rPr kumimoji="0" lang="en-US" altLang="zh-TW" b="0" i="0" u="none" strike="noStrike" kern="1200" cap="none" spc="0" normalizeH="0" baseline="0" noProof="0" dirty="0">
                  <a:ln>
                    <a:noFill/>
                  </a:ln>
                  <a:solidFill>
                    <a:srgbClr val="353630"/>
                  </a:solidFill>
                  <a:effectLst/>
                  <a:uLnTx/>
                  <a:uFillTx/>
                  <a:latin typeface="Calibri"/>
                  <a:ea typeface="Microsoft YaHei"/>
                  <a:cs typeface="+mn-cs"/>
                </a:rPr>
                <a:t>the channel busy period (TXOP) occupied by AC1 traffic.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zh-TW" b="0" i="0" u="none" strike="noStrike" kern="1200" cap="none" spc="0" normalizeH="0" baseline="0" noProof="0" dirty="0">
                  <a:ln>
                    <a:noFill/>
                  </a:ln>
                  <a:solidFill>
                    <a:srgbClr val="353630"/>
                  </a:solidFill>
                  <a:effectLst/>
                  <a:uLnTx/>
                  <a:uFillTx/>
                  <a:latin typeface="Calibri"/>
                  <a:ea typeface="Microsoft YaHei"/>
                  <a:cs typeface="+mn-cs"/>
                </a:rPr>
                <a:t>The </a:t>
              </a:r>
              <a:r>
                <a:rPr lang="en-US" altLang="zh-TW" dirty="0">
                  <a:solidFill>
                    <a:srgbClr val="353630"/>
                  </a:solidFill>
                  <a:latin typeface="Calibri"/>
                  <a:ea typeface="Microsoft YaHei"/>
                </a:rPr>
                <a:t>closer of the</a:t>
              </a:r>
              <a:r>
                <a:rPr kumimoji="0" lang="en-US" altLang="zh-TW" b="0" i="0" u="none" strike="noStrike" kern="1200" cap="none" spc="0" normalizeH="0" baseline="0" noProof="0" dirty="0">
                  <a:ln>
                    <a:noFill/>
                  </a:ln>
                  <a:solidFill>
                    <a:srgbClr val="353630"/>
                  </a:solidFill>
                  <a:effectLst/>
                  <a:uLnTx/>
                  <a:uFillTx/>
                  <a:latin typeface="Calibri"/>
                  <a:ea typeface="Microsoft YaHei"/>
                  <a:cs typeface="+mn-cs"/>
                </a:rPr>
                <a:t> receiving time approaching to the end of TXOP, the less E2E delay </a:t>
              </a:r>
              <a:r>
                <a:rPr lang="en-US" altLang="zh-TW" dirty="0">
                  <a:solidFill>
                    <a:srgbClr val="353630"/>
                  </a:solidFill>
                  <a:latin typeface="Calibri"/>
                  <a:ea typeface="Microsoft YaHei"/>
                </a:rPr>
                <a:t>the </a:t>
              </a:r>
              <a:r>
                <a:rPr kumimoji="0" lang="en-US" altLang="zh-TW" b="0" i="0" u="none" strike="noStrike" kern="1200" cap="none" spc="0" normalizeH="0" baseline="0" noProof="0" dirty="0">
                  <a:ln>
                    <a:noFill/>
                  </a:ln>
                  <a:solidFill>
                    <a:srgbClr val="353630"/>
                  </a:solidFill>
                  <a:effectLst/>
                  <a:uLnTx/>
                  <a:uFillTx/>
                  <a:latin typeface="Calibri"/>
                  <a:ea typeface="Microsoft YaHei"/>
                  <a:cs typeface="+mn-cs"/>
                </a:rPr>
                <a:t>low latency traffic has.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TW" dirty="0">
                  <a:solidFill>
                    <a:srgbClr val="353630"/>
                  </a:solidFill>
                  <a:latin typeface="Calibri"/>
                  <a:ea typeface="Microsoft YaHei"/>
                </a:rPr>
                <a:t>The worst E2E delay is roughly equal to the time of TXOP occupied by AC1 traffic.</a:t>
              </a:r>
              <a:endParaRPr kumimoji="0" lang="en-US" altLang="zh-TW" b="0" i="0" u="none" strike="noStrike" kern="1200" cap="none" spc="0" normalizeH="0" baseline="0" noProof="0" dirty="0">
                <a:ln>
                  <a:noFill/>
                </a:ln>
                <a:solidFill>
                  <a:srgbClr val="353630"/>
                </a:solidFill>
                <a:effectLst/>
                <a:uLnTx/>
                <a:uFillTx/>
                <a:latin typeface="Calibri"/>
                <a:ea typeface="Microsoft YaHei"/>
                <a:cs typeface="+mn-cs"/>
              </a:endParaRPr>
            </a:p>
          </p:txBody>
        </p:sp>
        <p:cxnSp>
          <p:nvCxnSpPr>
            <p:cNvPr id="17" name="接點: 弧形 13">
              <a:extLst>
                <a:ext uri="{FF2B5EF4-FFF2-40B4-BE49-F238E27FC236}">
                  <a16:creationId xmlns:a16="http://schemas.microsoft.com/office/drawing/2014/main" id="{63C68F7E-79A1-4D34-FB2B-E79160EEA230}"/>
                </a:ext>
              </a:extLst>
            </p:cNvPr>
            <p:cNvCxnSpPr>
              <a:cxnSpLocks/>
              <a:stCxn id="15" idx="3"/>
              <a:endCxn id="16" idx="1"/>
            </p:cNvCxnSpPr>
            <p:nvPr/>
          </p:nvCxnSpPr>
          <p:spPr>
            <a:xfrm>
              <a:off x="4005642" y="4500168"/>
              <a:ext cx="474540" cy="476767"/>
            </a:xfrm>
            <a:prstGeom prst="curvedConnector3">
              <a:avLst>
                <a:gd name="adj1" fmla="val 50000"/>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18" name="矩形 14">
              <a:extLst>
                <a:ext uri="{FF2B5EF4-FFF2-40B4-BE49-F238E27FC236}">
                  <a16:creationId xmlns:a16="http://schemas.microsoft.com/office/drawing/2014/main" id="{811CA014-6DA6-B294-6174-61FD0E31E0CD}"/>
                </a:ext>
              </a:extLst>
            </p:cNvPr>
            <p:cNvSpPr/>
            <p:nvPr/>
          </p:nvSpPr>
          <p:spPr>
            <a:xfrm>
              <a:off x="4146550" y="2741218"/>
              <a:ext cx="4572000" cy="672584"/>
            </a:xfrm>
            <a:prstGeom prst="rect">
              <a:avLst/>
            </a:prstGeom>
            <a:noFill/>
            <a:ln>
              <a:solidFill>
                <a:schemeClr val="accent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cxnSp>
          <p:nvCxnSpPr>
            <p:cNvPr id="20" name="接點: 弧形 16">
              <a:extLst>
                <a:ext uri="{FF2B5EF4-FFF2-40B4-BE49-F238E27FC236}">
                  <a16:creationId xmlns:a16="http://schemas.microsoft.com/office/drawing/2014/main" id="{E098CCF4-48AD-3CB3-ECEA-E713AC309D30}"/>
                </a:ext>
              </a:extLst>
            </p:cNvPr>
            <p:cNvCxnSpPr>
              <a:cxnSpLocks/>
              <a:stCxn id="18" idx="2"/>
            </p:cNvCxnSpPr>
            <p:nvPr/>
          </p:nvCxnSpPr>
          <p:spPr>
            <a:xfrm rot="16200000" flipH="1">
              <a:off x="6357575" y="3488776"/>
              <a:ext cx="241420" cy="91471"/>
            </a:xfrm>
            <a:prstGeom prst="curvedConnector3">
              <a:avLst>
                <a:gd name="adj1" fmla="val 50000"/>
              </a:avLst>
            </a:prstGeom>
            <a:ln>
              <a:solidFill>
                <a:schemeClr val="accent3"/>
              </a:solidFill>
              <a:tailEnd type="triangle"/>
            </a:ln>
          </p:spPr>
          <p:style>
            <a:lnRef idx="1">
              <a:schemeClr val="accent1"/>
            </a:lnRef>
            <a:fillRef idx="0">
              <a:schemeClr val="accent1"/>
            </a:fillRef>
            <a:effectRef idx="0">
              <a:schemeClr val="accent1"/>
            </a:effectRef>
            <a:fontRef idx="minor">
              <a:schemeClr val="tx1"/>
            </a:fontRef>
          </p:style>
        </p:cxnSp>
      </p:grpSp>
      <p:sp>
        <p:nvSpPr>
          <p:cNvPr id="28" name="Content Placeholder 2">
            <a:extLst>
              <a:ext uri="{FF2B5EF4-FFF2-40B4-BE49-F238E27FC236}">
                <a16:creationId xmlns:a16="http://schemas.microsoft.com/office/drawing/2014/main" id="{892A3941-13BE-A693-0216-45CFC64C7508}"/>
              </a:ext>
            </a:extLst>
          </p:cNvPr>
          <p:cNvSpPr txBox="1">
            <a:spLocks/>
          </p:cNvSpPr>
          <p:nvPr/>
        </p:nvSpPr>
        <p:spPr>
          <a:xfrm>
            <a:off x="342811" y="1676258"/>
            <a:ext cx="8420189" cy="914400"/>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Font typeface="Calibri Light" panose="020F0302020204030204" pitchFamily="34" charset="0"/>
              <a:buChar char="•"/>
            </a:pPr>
            <a:r>
              <a:rPr lang="en-US" sz="2800" b="1" dirty="0">
                <a:latin typeface="Calibri" panose="020F0702030404030204" pitchFamily="34" charset="0"/>
                <a:cs typeface="Calibri" panose="020F0702030404030204" pitchFamily="34" charset="0"/>
              </a:rPr>
              <a:t>Result </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E2E application packet delay time (</a:t>
            </a:r>
            <a:r>
              <a:rPr lang="en-US" sz="1800" dirty="0" err="1">
                <a:latin typeface="Calibri" panose="020F0702030404030204" pitchFamily="34" charset="0"/>
                <a:cs typeface="Calibri" panose="020F0702030404030204" pitchFamily="34" charset="0"/>
              </a:rPr>
              <a:t>ms</a:t>
            </a:r>
            <a:r>
              <a:rPr lang="en-US" sz="1800" dirty="0">
                <a:latin typeface="Calibri" panose="020F0702030404030204" pitchFamily="34" charset="0"/>
                <a:cs typeface="Calibri" panose="020F0702030404030204" pitchFamily="34" charset="0"/>
              </a:rPr>
              <a:t>) for AC3 traffic   </a:t>
            </a:r>
          </a:p>
        </p:txBody>
      </p:sp>
      <p:sp>
        <p:nvSpPr>
          <p:cNvPr id="36" name="文字方塊 24">
            <a:extLst>
              <a:ext uri="{FF2B5EF4-FFF2-40B4-BE49-F238E27FC236}">
                <a16:creationId xmlns:a16="http://schemas.microsoft.com/office/drawing/2014/main" id="{DB5BCDC7-7F92-C483-27E0-D1BE5F10405F}"/>
              </a:ext>
            </a:extLst>
          </p:cNvPr>
          <p:cNvSpPr txBox="1"/>
          <p:nvPr/>
        </p:nvSpPr>
        <p:spPr>
          <a:xfrm>
            <a:off x="3505200" y="3516773"/>
            <a:ext cx="3810000" cy="598027"/>
          </a:xfrm>
          <a:prstGeom prst="rect">
            <a:avLst/>
          </a:prstGeom>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solidFill>
                  <a:srgbClr val="353630"/>
                </a:solidFill>
                <a:latin typeface="Calibri"/>
                <a:ea typeface="Microsoft YaHei"/>
              </a:rPr>
              <a:t>The simulation result shows RTS/CTS with (</a:t>
            </a:r>
            <a:r>
              <a:rPr lang="en-US" altLang="zh-TW" dirty="0" err="1">
                <a:solidFill>
                  <a:srgbClr val="353630"/>
                </a:solidFill>
                <a:latin typeface="Calibri"/>
                <a:ea typeface="Microsoft YaHei"/>
              </a:rPr>
              <a:t>CWmin</a:t>
            </a:r>
            <a:r>
              <a:rPr kumimoji="0" lang="en-US" altLang="zh-TW" b="0" i="0" u="none" strike="noStrike" kern="1200" cap="none" spc="0" normalizeH="0" baseline="0" noProof="0" dirty="0">
                <a:ln>
                  <a:noFill/>
                </a:ln>
                <a:solidFill>
                  <a:srgbClr val="353630"/>
                </a:solidFill>
                <a:effectLst/>
                <a:uLnTx/>
                <a:uFillTx/>
                <a:latin typeface="Calibri"/>
                <a:ea typeface="Microsoft YaHei"/>
                <a:cs typeface="+mn-cs"/>
              </a:rPr>
              <a:t>=0, </a:t>
            </a:r>
            <a:r>
              <a:rPr kumimoji="0" lang="en-US" altLang="zh-TW" b="0" i="0" u="none" strike="noStrike" kern="1200" cap="none" spc="0" normalizeH="0" baseline="0" noProof="0" dirty="0" err="1">
                <a:ln>
                  <a:noFill/>
                </a:ln>
                <a:solidFill>
                  <a:srgbClr val="353630"/>
                </a:solidFill>
                <a:effectLst/>
                <a:uLnTx/>
                <a:uFillTx/>
                <a:latin typeface="Calibri"/>
                <a:ea typeface="Microsoft YaHei"/>
                <a:cs typeface="+mn-cs"/>
              </a:rPr>
              <a:t>CWmax</a:t>
            </a:r>
            <a:r>
              <a:rPr kumimoji="0" lang="en-US" altLang="zh-TW" b="0" i="0" u="none" strike="noStrike" kern="1200" cap="none" spc="0" normalizeH="0" baseline="0" noProof="0" dirty="0">
                <a:ln>
                  <a:noFill/>
                </a:ln>
                <a:solidFill>
                  <a:srgbClr val="353630"/>
                </a:solidFill>
                <a:effectLst/>
                <a:uLnTx/>
                <a:uFillTx/>
                <a:latin typeface="Calibri"/>
                <a:ea typeface="Microsoft YaHei"/>
                <a:cs typeface="+mn-cs"/>
              </a:rPr>
              <a:t>=7) for retries has better performance of the latency tail.</a:t>
            </a:r>
          </a:p>
        </p:txBody>
      </p:sp>
      <p:cxnSp>
        <p:nvCxnSpPr>
          <p:cNvPr id="37" name="接點: 弧形 13">
            <a:extLst>
              <a:ext uri="{FF2B5EF4-FFF2-40B4-BE49-F238E27FC236}">
                <a16:creationId xmlns:a16="http://schemas.microsoft.com/office/drawing/2014/main" id="{E1D5C60F-27A3-9561-7ABE-972441A5C991}"/>
              </a:ext>
            </a:extLst>
          </p:cNvPr>
          <p:cNvCxnSpPr>
            <a:cxnSpLocks/>
          </p:cNvCxnSpPr>
          <p:nvPr/>
        </p:nvCxnSpPr>
        <p:spPr>
          <a:xfrm>
            <a:off x="2884108" y="3502607"/>
            <a:ext cx="621092" cy="166781"/>
          </a:xfrm>
          <a:prstGeom prst="curvedConnector3">
            <a:avLst>
              <a:gd name="adj1" fmla="val 50000"/>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3479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ontent Placeholder 2">
            <a:extLst>
              <a:ext uri="{FF2B5EF4-FFF2-40B4-BE49-F238E27FC236}">
                <a16:creationId xmlns:a16="http://schemas.microsoft.com/office/drawing/2014/main" id="{24CD8EAB-9DD5-4D83-9A23-584DDD0A9913}"/>
              </a:ext>
            </a:extLst>
          </p:cNvPr>
          <p:cNvSpPr txBox="1">
            <a:spLocks/>
          </p:cNvSpPr>
          <p:nvPr/>
        </p:nvSpPr>
        <p:spPr>
          <a:xfrm>
            <a:off x="342811" y="1676258"/>
            <a:ext cx="4686389" cy="4419742"/>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Font typeface="Calibri Light" panose="020F0302020204030204" pitchFamily="34" charset="0"/>
              <a:buChar char="•"/>
            </a:pPr>
            <a:r>
              <a:rPr lang="en-US" sz="2800" b="1" dirty="0">
                <a:latin typeface="Calibri" panose="020F0702030404030204" pitchFamily="34" charset="0"/>
                <a:cs typeface="Calibri" panose="020F0702030404030204" pitchFamily="34" charset="0"/>
              </a:rPr>
              <a:t>Setup   </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1 STA has AC3 traffic (1pkt/10ms) to AP</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15 STAs transmit full-buffered AC1 traffic to AP</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Simulate EDCA for UL transmission</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Enhanced EDCA for AC3 traffic</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AIFSN = 2</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Initial CW = </a:t>
            </a:r>
            <a:r>
              <a:rPr lang="en-US" sz="1600" dirty="0" err="1">
                <a:latin typeface="Calibri" panose="020F0702030404030204" pitchFamily="34" charset="0"/>
                <a:cs typeface="Calibri" panose="020F0702030404030204" pitchFamily="34" charset="0"/>
              </a:rPr>
              <a:t>CWmin</a:t>
            </a:r>
            <a:r>
              <a:rPr lang="en-US" sz="1600" dirty="0">
                <a:latin typeface="Calibri" panose="020F0702030404030204" pitchFamily="34" charset="0"/>
                <a:cs typeface="Calibri" panose="020F0702030404030204" pitchFamily="34" charset="0"/>
              </a:rPr>
              <a:t>(0)</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Backoff Counter: random [0, CW] </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Retry CW = 7</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Reference EDCA for AC1 and AC3 traffic</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Follow 802.11 default setting </a:t>
            </a:r>
          </a:p>
        </p:txBody>
      </p:sp>
      <p:sp>
        <p:nvSpPr>
          <p:cNvPr id="42" name="Rectangle 41">
            <a:extLst>
              <a:ext uri="{FF2B5EF4-FFF2-40B4-BE49-F238E27FC236}">
                <a16:creationId xmlns:a16="http://schemas.microsoft.com/office/drawing/2014/main" id="{69808CC3-85F1-4C52-B90E-B637029755FD}"/>
              </a:ext>
            </a:extLst>
          </p:cNvPr>
          <p:cNvSpPr/>
          <p:nvPr/>
        </p:nvSpPr>
        <p:spPr bwMode="auto">
          <a:xfrm>
            <a:off x="5084186" y="1676259"/>
            <a:ext cx="580884" cy="154848"/>
          </a:xfrm>
          <a:prstGeom prst="rect">
            <a:avLst/>
          </a:prstGeom>
          <a:noFill/>
          <a:ln w="6350" cap="flat" cmpd="sng" algn="ctr">
            <a:noFill/>
            <a:prstDash val="solid"/>
            <a:round/>
            <a:headEnd type="none" w="sm" len="sm"/>
            <a:tailEnd type="none" w="sm" len="sm"/>
          </a:ln>
        </p:spPr>
        <p:txBody>
          <a:bodyPr vert="horz" wrap="square" lIns="68562" tIns="34281" rIns="68562" bIns="34281" numCol="1" rtlCol="0" anchor="t" anchorCtr="0" compatLnSpc="1"/>
          <a:lstStyle/>
          <a:p>
            <a:pPr algn="ctr" defTabSz="685595">
              <a:defRPr/>
            </a:pPr>
            <a:endParaRPr lang="en-US" sz="450" kern="0" dirty="0">
              <a:solidFill>
                <a:srgbClr val="000000"/>
              </a:solidFill>
            </a:endParaRPr>
          </a:p>
        </p:txBody>
      </p:sp>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E2E Delay Simulation 2</a:t>
            </a:r>
          </a:p>
        </p:txBody>
      </p:sp>
      <p:sp>
        <p:nvSpPr>
          <p:cNvPr id="5" name="Slide Number Placeholder 4">
            <a:extLst>
              <a:ext uri="{FF2B5EF4-FFF2-40B4-BE49-F238E27FC236}">
                <a16:creationId xmlns:a16="http://schemas.microsoft.com/office/drawing/2014/main" id="{E8251A55-E737-47F9-AB6F-729B458F7033}"/>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17</a:t>
            </a:fld>
            <a:endParaRPr lang="en-US" dirty="0"/>
          </a:p>
        </p:txBody>
      </p:sp>
      <p:sp>
        <p:nvSpPr>
          <p:cNvPr id="27" name="TextBox 26">
            <a:extLst>
              <a:ext uri="{FF2B5EF4-FFF2-40B4-BE49-F238E27FC236}">
                <a16:creationId xmlns:a16="http://schemas.microsoft.com/office/drawing/2014/main" id="{B517A657-FD79-72E2-9BE2-1871A6B5C520}"/>
              </a:ext>
            </a:extLst>
          </p:cNvPr>
          <p:cNvSpPr txBox="1"/>
          <p:nvPr/>
        </p:nvSpPr>
        <p:spPr>
          <a:xfrm>
            <a:off x="6324600" y="5054253"/>
            <a:ext cx="1953548" cy="276999"/>
          </a:xfrm>
          <a:prstGeom prst="rect">
            <a:avLst/>
          </a:prstGeom>
          <a:noFill/>
        </p:spPr>
        <p:txBody>
          <a:bodyPr wrap="none" rtlCol="0">
            <a:spAutoFit/>
          </a:bodyPr>
          <a:lstStyle/>
          <a:p>
            <a:r>
              <a:rPr lang="en-US" b="1" dirty="0"/>
              <a:t>Simulation Setup Topology</a:t>
            </a:r>
          </a:p>
        </p:txBody>
      </p:sp>
      <p:grpSp>
        <p:nvGrpSpPr>
          <p:cNvPr id="2" name="Group 1">
            <a:extLst>
              <a:ext uri="{FF2B5EF4-FFF2-40B4-BE49-F238E27FC236}">
                <a16:creationId xmlns:a16="http://schemas.microsoft.com/office/drawing/2014/main" id="{F6B0B754-1F53-1CE5-67BD-4FC3805E51A5}"/>
              </a:ext>
            </a:extLst>
          </p:cNvPr>
          <p:cNvGrpSpPr/>
          <p:nvPr/>
        </p:nvGrpSpPr>
        <p:grpSpPr>
          <a:xfrm>
            <a:off x="5249221" y="2682139"/>
            <a:ext cx="3742379" cy="2270861"/>
            <a:chOff x="2173970" y="1041576"/>
            <a:chExt cx="3742379" cy="2270861"/>
          </a:xfrm>
        </p:grpSpPr>
        <p:sp>
          <p:nvSpPr>
            <p:cNvPr id="3" name="矩形 17">
              <a:extLst>
                <a:ext uri="{FF2B5EF4-FFF2-40B4-BE49-F238E27FC236}">
                  <a16:creationId xmlns:a16="http://schemas.microsoft.com/office/drawing/2014/main" id="{CB331144-2AC6-0588-EE55-D68B9A075F5B}"/>
                </a:ext>
              </a:extLst>
            </p:cNvPr>
            <p:cNvSpPr/>
            <p:nvPr/>
          </p:nvSpPr>
          <p:spPr>
            <a:xfrm>
              <a:off x="2173970" y="1041576"/>
              <a:ext cx="3742379" cy="22708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4" name="橢圓 6">
              <a:extLst>
                <a:ext uri="{FF2B5EF4-FFF2-40B4-BE49-F238E27FC236}">
                  <a16:creationId xmlns:a16="http://schemas.microsoft.com/office/drawing/2014/main" id="{3B724B1C-EAB9-766F-FD4E-0412D60D2D8C}"/>
                </a:ext>
              </a:extLst>
            </p:cNvPr>
            <p:cNvSpPr/>
            <p:nvPr/>
          </p:nvSpPr>
          <p:spPr>
            <a:xfrm>
              <a:off x="4573015" y="1432974"/>
              <a:ext cx="139279" cy="14533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6" name="等腰三角形 7">
              <a:extLst>
                <a:ext uri="{FF2B5EF4-FFF2-40B4-BE49-F238E27FC236}">
                  <a16:creationId xmlns:a16="http://schemas.microsoft.com/office/drawing/2014/main" id="{41210779-EBBB-2DCF-2E6F-5F248AAF766B}"/>
                </a:ext>
              </a:extLst>
            </p:cNvPr>
            <p:cNvSpPr/>
            <p:nvPr/>
          </p:nvSpPr>
          <p:spPr>
            <a:xfrm>
              <a:off x="2912765" y="2114121"/>
              <a:ext cx="181668" cy="172712"/>
            </a:xfrm>
            <a:prstGeom prst="triangle">
              <a:avLst/>
            </a:prstGeom>
            <a:solidFill>
              <a:srgbClr val="69BE2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7" name="文字方塊 8">
              <a:extLst>
                <a:ext uri="{FF2B5EF4-FFF2-40B4-BE49-F238E27FC236}">
                  <a16:creationId xmlns:a16="http://schemas.microsoft.com/office/drawing/2014/main" id="{E5BD9399-E6B1-338C-2D08-D729FDC5F07F}"/>
                </a:ext>
              </a:extLst>
            </p:cNvPr>
            <p:cNvSpPr txBox="1"/>
            <p:nvPr/>
          </p:nvSpPr>
          <p:spPr>
            <a:xfrm>
              <a:off x="2676596" y="1814485"/>
              <a:ext cx="654008" cy="172712"/>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AP0</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8" name="文字方塊 9">
              <a:extLst>
                <a:ext uri="{FF2B5EF4-FFF2-40B4-BE49-F238E27FC236}">
                  <a16:creationId xmlns:a16="http://schemas.microsoft.com/office/drawing/2014/main" id="{5E64B893-2F02-836E-1969-95A3275A0D31}"/>
                </a:ext>
              </a:extLst>
            </p:cNvPr>
            <p:cNvSpPr txBox="1"/>
            <p:nvPr/>
          </p:nvSpPr>
          <p:spPr>
            <a:xfrm>
              <a:off x="4615660" y="1338982"/>
              <a:ext cx="654008" cy="172712"/>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STA00</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9" name="橢圓 10">
              <a:extLst>
                <a:ext uri="{FF2B5EF4-FFF2-40B4-BE49-F238E27FC236}">
                  <a16:creationId xmlns:a16="http://schemas.microsoft.com/office/drawing/2014/main" id="{91F5B407-151A-D6AC-84B7-DB42BBFB701E}"/>
                </a:ext>
              </a:extLst>
            </p:cNvPr>
            <p:cNvSpPr/>
            <p:nvPr/>
          </p:nvSpPr>
          <p:spPr>
            <a:xfrm>
              <a:off x="4586135" y="1773103"/>
              <a:ext cx="139279" cy="14533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10" name="文字方塊 11">
              <a:extLst>
                <a:ext uri="{FF2B5EF4-FFF2-40B4-BE49-F238E27FC236}">
                  <a16:creationId xmlns:a16="http://schemas.microsoft.com/office/drawing/2014/main" id="{9364D904-53C9-E453-697F-36DF8738A87C}"/>
                </a:ext>
              </a:extLst>
            </p:cNvPr>
            <p:cNvSpPr txBox="1"/>
            <p:nvPr/>
          </p:nvSpPr>
          <p:spPr>
            <a:xfrm>
              <a:off x="4628780" y="1679111"/>
              <a:ext cx="654008" cy="172712"/>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STA01</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cxnSp>
          <p:nvCxnSpPr>
            <p:cNvPr id="11" name="直線接點 12">
              <a:extLst>
                <a:ext uri="{FF2B5EF4-FFF2-40B4-BE49-F238E27FC236}">
                  <a16:creationId xmlns:a16="http://schemas.microsoft.com/office/drawing/2014/main" id="{BD743BC0-3584-DC8A-A396-B930192A66AD}"/>
                </a:ext>
              </a:extLst>
            </p:cNvPr>
            <p:cNvCxnSpPr>
              <a:cxnSpLocks/>
            </p:cNvCxnSpPr>
            <p:nvPr/>
          </p:nvCxnSpPr>
          <p:spPr>
            <a:xfrm>
              <a:off x="4653004" y="2107364"/>
              <a:ext cx="0" cy="532895"/>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
          <p:nvSpPr>
            <p:cNvPr id="12" name="橢圓 15">
              <a:extLst>
                <a:ext uri="{FF2B5EF4-FFF2-40B4-BE49-F238E27FC236}">
                  <a16:creationId xmlns:a16="http://schemas.microsoft.com/office/drawing/2014/main" id="{FE24F2EE-AE46-0A1F-1E3E-04A03592F4D9}"/>
                </a:ext>
              </a:extLst>
            </p:cNvPr>
            <p:cNvSpPr/>
            <p:nvPr/>
          </p:nvSpPr>
          <p:spPr>
            <a:xfrm>
              <a:off x="4586135" y="2799213"/>
              <a:ext cx="139279" cy="14533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13" name="文字方塊 16">
              <a:extLst>
                <a:ext uri="{FF2B5EF4-FFF2-40B4-BE49-F238E27FC236}">
                  <a16:creationId xmlns:a16="http://schemas.microsoft.com/office/drawing/2014/main" id="{5DEBE04E-7807-FA02-47A3-7D468DEA9FDC}"/>
                </a:ext>
              </a:extLst>
            </p:cNvPr>
            <p:cNvSpPr txBox="1"/>
            <p:nvPr/>
          </p:nvSpPr>
          <p:spPr>
            <a:xfrm>
              <a:off x="4628780" y="2705221"/>
              <a:ext cx="654008" cy="172712"/>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STA15</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grpSp>
    </p:spTree>
    <p:extLst>
      <p:ext uri="{BB962C8B-B14F-4D97-AF65-F5344CB8AC3E}">
        <p14:creationId xmlns:p14="http://schemas.microsoft.com/office/powerpoint/2010/main" val="2539718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E2E Delay Simulation 2</a:t>
            </a:r>
          </a:p>
        </p:txBody>
      </p:sp>
      <p:sp>
        <p:nvSpPr>
          <p:cNvPr id="5" name="Slide Number Placeholder 4">
            <a:extLst>
              <a:ext uri="{FF2B5EF4-FFF2-40B4-BE49-F238E27FC236}">
                <a16:creationId xmlns:a16="http://schemas.microsoft.com/office/drawing/2014/main" id="{E8251A55-E737-47F9-AB6F-729B458F7033}"/>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18</a:t>
            </a:fld>
            <a:endParaRPr lang="en-US" dirty="0"/>
          </a:p>
        </p:txBody>
      </p:sp>
      <p:sp>
        <p:nvSpPr>
          <p:cNvPr id="28" name="Content Placeholder 2">
            <a:extLst>
              <a:ext uri="{FF2B5EF4-FFF2-40B4-BE49-F238E27FC236}">
                <a16:creationId xmlns:a16="http://schemas.microsoft.com/office/drawing/2014/main" id="{892A3941-13BE-A693-0216-45CFC64C7508}"/>
              </a:ext>
            </a:extLst>
          </p:cNvPr>
          <p:cNvSpPr txBox="1">
            <a:spLocks/>
          </p:cNvSpPr>
          <p:nvPr/>
        </p:nvSpPr>
        <p:spPr>
          <a:xfrm>
            <a:off x="342811" y="1676258"/>
            <a:ext cx="8191589" cy="838342"/>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Font typeface="Calibri Light" panose="020F0302020204030204" pitchFamily="34" charset="0"/>
              <a:buChar char="•"/>
            </a:pPr>
            <a:r>
              <a:rPr lang="en-US" sz="2800" b="1" dirty="0">
                <a:latin typeface="Calibri" panose="020F0702030404030204" pitchFamily="34" charset="0"/>
                <a:cs typeface="Calibri" panose="020F0702030404030204" pitchFamily="34" charset="0"/>
              </a:rPr>
              <a:t>Result </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E2E application packet delay time (</a:t>
            </a:r>
            <a:r>
              <a:rPr lang="en-US" sz="1800" dirty="0" err="1">
                <a:latin typeface="Calibri" panose="020F0702030404030204" pitchFamily="34" charset="0"/>
                <a:cs typeface="Calibri" panose="020F0702030404030204" pitchFamily="34" charset="0"/>
              </a:rPr>
              <a:t>ms</a:t>
            </a:r>
            <a:r>
              <a:rPr lang="en-US" sz="1800" dirty="0">
                <a:latin typeface="Calibri" panose="020F0702030404030204" pitchFamily="34" charset="0"/>
                <a:cs typeface="Calibri" panose="020F0702030404030204" pitchFamily="34" charset="0"/>
              </a:rPr>
              <a:t>) for AC3 traffic </a:t>
            </a:r>
          </a:p>
        </p:txBody>
      </p:sp>
      <p:pic>
        <p:nvPicPr>
          <p:cNvPr id="2" name="圖片 4">
            <a:extLst>
              <a:ext uri="{FF2B5EF4-FFF2-40B4-BE49-F238E27FC236}">
                <a16:creationId xmlns:a16="http://schemas.microsoft.com/office/drawing/2014/main" id="{533250AD-166C-85F9-7095-C8CA9AF9745D}"/>
              </a:ext>
            </a:extLst>
          </p:cNvPr>
          <p:cNvPicPr>
            <a:picLocks noChangeAspect="1"/>
          </p:cNvPicPr>
          <p:nvPr/>
        </p:nvPicPr>
        <p:blipFill>
          <a:blip r:embed="rId3"/>
          <a:stretch>
            <a:fillRect/>
          </a:stretch>
        </p:blipFill>
        <p:spPr>
          <a:xfrm>
            <a:off x="1377950" y="2590800"/>
            <a:ext cx="6623050" cy="3707099"/>
          </a:xfrm>
          <a:prstGeom prst="rect">
            <a:avLst/>
          </a:prstGeom>
        </p:spPr>
      </p:pic>
    </p:spTree>
    <p:extLst>
      <p:ext uri="{BB962C8B-B14F-4D97-AF65-F5344CB8AC3E}">
        <p14:creationId xmlns:p14="http://schemas.microsoft.com/office/powerpoint/2010/main" val="2177249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ontent Placeholder 2">
            <a:extLst>
              <a:ext uri="{FF2B5EF4-FFF2-40B4-BE49-F238E27FC236}">
                <a16:creationId xmlns:a16="http://schemas.microsoft.com/office/drawing/2014/main" id="{24CD8EAB-9DD5-4D83-9A23-584DDD0A9913}"/>
              </a:ext>
            </a:extLst>
          </p:cNvPr>
          <p:cNvSpPr txBox="1">
            <a:spLocks/>
          </p:cNvSpPr>
          <p:nvPr/>
        </p:nvSpPr>
        <p:spPr>
          <a:xfrm>
            <a:off x="342811" y="1676258"/>
            <a:ext cx="4686389" cy="4419742"/>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Font typeface="Calibri Light" panose="020F0302020204030204" pitchFamily="34" charset="0"/>
              <a:buChar char="•"/>
            </a:pPr>
            <a:r>
              <a:rPr lang="en-US" sz="2800" b="1" dirty="0">
                <a:latin typeface="Calibri" panose="020F0702030404030204" pitchFamily="34" charset="0"/>
                <a:cs typeface="Calibri" panose="020F0702030404030204" pitchFamily="34" charset="0"/>
              </a:rPr>
              <a:t>Setup   </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8 STA has AC3 traffic (1pkt/10ms) to AP</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8 STAs transmit full-buffered AC1 traffic to AP</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Simulate EDCA for UL transmission </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Enhanced EDCA for AC3 traffic</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AIFSN = 2</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Initial CW = </a:t>
            </a:r>
            <a:r>
              <a:rPr lang="en-US" sz="1600" dirty="0" err="1">
                <a:latin typeface="Calibri" panose="020F0702030404030204" pitchFamily="34" charset="0"/>
                <a:cs typeface="Calibri" panose="020F0702030404030204" pitchFamily="34" charset="0"/>
              </a:rPr>
              <a:t>CWmin</a:t>
            </a:r>
            <a:r>
              <a:rPr lang="en-US" sz="1600" dirty="0">
                <a:latin typeface="Calibri" panose="020F0702030404030204" pitchFamily="34" charset="0"/>
                <a:cs typeface="Calibri" panose="020F0702030404030204" pitchFamily="34" charset="0"/>
              </a:rPr>
              <a:t>(0)</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Backoff Counter: random [0, CW] </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Retry CW = 7</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Reference EDCA for AC1 and AC3 traffic</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Follow 802.11 default setting </a:t>
            </a:r>
          </a:p>
        </p:txBody>
      </p:sp>
      <p:sp>
        <p:nvSpPr>
          <p:cNvPr id="42" name="Rectangle 41">
            <a:extLst>
              <a:ext uri="{FF2B5EF4-FFF2-40B4-BE49-F238E27FC236}">
                <a16:creationId xmlns:a16="http://schemas.microsoft.com/office/drawing/2014/main" id="{69808CC3-85F1-4C52-B90E-B637029755FD}"/>
              </a:ext>
            </a:extLst>
          </p:cNvPr>
          <p:cNvSpPr/>
          <p:nvPr/>
        </p:nvSpPr>
        <p:spPr bwMode="auto">
          <a:xfrm>
            <a:off x="5084186" y="1676259"/>
            <a:ext cx="580884" cy="154848"/>
          </a:xfrm>
          <a:prstGeom prst="rect">
            <a:avLst/>
          </a:prstGeom>
          <a:noFill/>
          <a:ln w="6350" cap="flat" cmpd="sng" algn="ctr">
            <a:noFill/>
            <a:prstDash val="solid"/>
            <a:round/>
            <a:headEnd type="none" w="sm" len="sm"/>
            <a:tailEnd type="none" w="sm" len="sm"/>
          </a:ln>
        </p:spPr>
        <p:txBody>
          <a:bodyPr vert="horz" wrap="square" lIns="68562" tIns="34281" rIns="68562" bIns="34281" numCol="1" rtlCol="0" anchor="t" anchorCtr="0" compatLnSpc="1"/>
          <a:lstStyle/>
          <a:p>
            <a:pPr algn="ctr" defTabSz="685595">
              <a:defRPr/>
            </a:pPr>
            <a:endParaRPr lang="en-US" sz="450" kern="0" dirty="0">
              <a:solidFill>
                <a:srgbClr val="000000"/>
              </a:solidFill>
            </a:endParaRPr>
          </a:p>
        </p:txBody>
      </p:sp>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E2E Delay Simulation 3</a:t>
            </a:r>
          </a:p>
        </p:txBody>
      </p:sp>
      <p:sp>
        <p:nvSpPr>
          <p:cNvPr id="5" name="Slide Number Placeholder 4">
            <a:extLst>
              <a:ext uri="{FF2B5EF4-FFF2-40B4-BE49-F238E27FC236}">
                <a16:creationId xmlns:a16="http://schemas.microsoft.com/office/drawing/2014/main" id="{E8251A55-E737-47F9-AB6F-729B458F7033}"/>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19</a:t>
            </a:fld>
            <a:endParaRPr lang="en-US" dirty="0"/>
          </a:p>
        </p:txBody>
      </p:sp>
      <p:sp>
        <p:nvSpPr>
          <p:cNvPr id="27" name="TextBox 26">
            <a:extLst>
              <a:ext uri="{FF2B5EF4-FFF2-40B4-BE49-F238E27FC236}">
                <a16:creationId xmlns:a16="http://schemas.microsoft.com/office/drawing/2014/main" id="{B517A657-FD79-72E2-9BE2-1871A6B5C520}"/>
              </a:ext>
            </a:extLst>
          </p:cNvPr>
          <p:cNvSpPr txBox="1"/>
          <p:nvPr/>
        </p:nvSpPr>
        <p:spPr>
          <a:xfrm>
            <a:off x="6324600" y="5054253"/>
            <a:ext cx="1953548" cy="276999"/>
          </a:xfrm>
          <a:prstGeom prst="rect">
            <a:avLst/>
          </a:prstGeom>
          <a:noFill/>
        </p:spPr>
        <p:txBody>
          <a:bodyPr wrap="none" rtlCol="0">
            <a:spAutoFit/>
          </a:bodyPr>
          <a:lstStyle/>
          <a:p>
            <a:r>
              <a:rPr lang="en-US" b="1" dirty="0"/>
              <a:t>Simulation Setup Topology</a:t>
            </a:r>
          </a:p>
        </p:txBody>
      </p:sp>
      <p:grpSp>
        <p:nvGrpSpPr>
          <p:cNvPr id="2" name="Group 1">
            <a:extLst>
              <a:ext uri="{FF2B5EF4-FFF2-40B4-BE49-F238E27FC236}">
                <a16:creationId xmlns:a16="http://schemas.microsoft.com/office/drawing/2014/main" id="{F6B0B754-1F53-1CE5-67BD-4FC3805E51A5}"/>
              </a:ext>
            </a:extLst>
          </p:cNvPr>
          <p:cNvGrpSpPr/>
          <p:nvPr/>
        </p:nvGrpSpPr>
        <p:grpSpPr>
          <a:xfrm>
            <a:off x="5249221" y="2682139"/>
            <a:ext cx="3742379" cy="2270861"/>
            <a:chOff x="2173970" y="1041576"/>
            <a:chExt cx="3742379" cy="2270861"/>
          </a:xfrm>
        </p:grpSpPr>
        <p:sp>
          <p:nvSpPr>
            <p:cNvPr id="3" name="矩形 17">
              <a:extLst>
                <a:ext uri="{FF2B5EF4-FFF2-40B4-BE49-F238E27FC236}">
                  <a16:creationId xmlns:a16="http://schemas.microsoft.com/office/drawing/2014/main" id="{CB331144-2AC6-0588-EE55-D68B9A075F5B}"/>
                </a:ext>
              </a:extLst>
            </p:cNvPr>
            <p:cNvSpPr/>
            <p:nvPr/>
          </p:nvSpPr>
          <p:spPr>
            <a:xfrm>
              <a:off x="2173970" y="1041576"/>
              <a:ext cx="3742379" cy="22708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4" name="橢圓 6">
              <a:extLst>
                <a:ext uri="{FF2B5EF4-FFF2-40B4-BE49-F238E27FC236}">
                  <a16:creationId xmlns:a16="http://schemas.microsoft.com/office/drawing/2014/main" id="{3B724B1C-EAB9-766F-FD4E-0412D60D2D8C}"/>
                </a:ext>
              </a:extLst>
            </p:cNvPr>
            <p:cNvSpPr/>
            <p:nvPr/>
          </p:nvSpPr>
          <p:spPr>
            <a:xfrm>
              <a:off x="4573015" y="1432974"/>
              <a:ext cx="139279" cy="14533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6" name="等腰三角形 7">
              <a:extLst>
                <a:ext uri="{FF2B5EF4-FFF2-40B4-BE49-F238E27FC236}">
                  <a16:creationId xmlns:a16="http://schemas.microsoft.com/office/drawing/2014/main" id="{41210779-EBBB-2DCF-2E6F-5F248AAF766B}"/>
                </a:ext>
              </a:extLst>
            </p:cNvPr>
            <p:cNvSpPr/>
            <p:nvPr/>
          </p:nvSpPr>
          <p:spPr>
            <a:xfrm>
              <a:off x="2912765" y="2114121"/>
              <a:ext cx="181668" cy="172712"/>
            </a:xfrm>
            <a:prstGeom prst="triangle">
              <a:avLst/>
            </a:prstGeom>
            <a:solidFill>
              <a:srgbClr val="69BE2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7" name="文字方塊 8">
              <a:extLst>
                <a:ext uri="{FF2B5EF4-FFF2-40B4-BE49-F238E27FC236}">
                  <a16:creationId xmlns:a16="http://schemas.microsoft.com/office/drawing/2014/main" id="{E5BD9399-E6B1-338C-2D08-D729FDC5F07F}"/>
                </a:ext>
              </a:extLst>
            </p:cNvPr>
            <p:cNvSpPr txBox="1"/>
            <p:nvPr/>
          </p:nvSpPr>
          <p:spPr>
            <a:xfrm>
              <a:off x="2676596" y="1814485"/>
              <a:ext cx="654008" cy="172712"/>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AP0</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8" name="文字方塊 9">
              <a:extLst>
                <a:ext uri="{FF2B5EF4-FFF2-40B4-BE49-F238E27FC236}">
                  <a16:creationId xmlns:a16="http://schemas.microsoft.com/office/drawing/2014/main" id="{5E64B893-2F02-836E-1969-95A3275A0D31}"/>
                </a:ext>
              </a:extLst>
            </p:cNvPr>
            <p:cNvSpPr txBox="1"/>
            <p:nvPr/>
          </p:nvSpPr>
          <p:spPr>
            <a:xfrm>
              <a:off x="4615660" y="1338982"/>
              <a:ext cx="654008" cy="172712"/>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STA00</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9" name="橢圓 10">
              <a:extLst>
                <a:ext uri="{FF2B5EF4-FFF2-40B4-BE49-F238E27FC236}">
                  <a16:creationId xmlns:a16="http://schemas.microsoft.com/office/drawing/2014/main" id="{91F5B407-151A-D6AC-84B7-DB42BBFB701E}"/>
                </a:ext>
              </a:extLst>
            </p:cNvPr>
            <p:cNvSpPr/>
            <p:nvPr/>
          </p:nvSpPr>
          <p:spPr>
            <a:xfrm>
              <a:off x="4586135" y="1773103"/>
              <a:ext cx="139279" cy="14533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10" name="文字方塊 11">
              <a:extLst>
                <a:ext uri="{FF2B5EF4-FFF2-40B4-BE49-F238E27FC236}">
                  <a16:creationId xmlns:a16="http://schemas.microsoft.com/office/drawing/2014/main" id="{9364D904-53C9-E453-697F-36DF8738A87C}"/>
                </a:ext>
              </a:extLst>
            </p:cNvPr>
            <p:cNvSpPr txBox="1"/>
            <p:nvPr/>
          </p:nvSpPr>
          <p:spPr>
            <a:xfrm>
              <a:off x="4628780" y="1679111"/>
              <a:ext cx="654008" cy="172712"/>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STA01</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cxnSp>
          <p:nvCxnSpPr>
            <p:cNvPr id="11" name="直線接點 12">
              <a:extLst>
                <a:ext uri="{FF2B5EF4-FFF2-40B4-BE49-F238E27FC236}">
                  <a16:creationId xmlns:a16="http://schemas.microsoft.com/office/drawing/2014/main" id="{BD743BC0-3584-DC8A-A396-B930192A66AD}"/>
                </a:ext>
              </a:extLst>
            </p:cNvPr>
            <p:cNvCxnSpPr>
              <a:cxnSpLocks/>
            </p:cNvCxnSpPr>
            <p:nvPr/>
          </p:nvCxnSpPr>
          <p:spPr>
            <a:xfrm>
              <a:off x="4653004" y="2107364"/>
              <a:ext cx="0" cy="532895"/>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
          <p:nvSpPr>
            <p:cNvPr id="12" name="橢圓 15">
              <a:extLst>
                <a:ext uri="{FF2B5EF4-FFF2-40B4-BE49-F238E27FC236}">
                  <a16:creationId xmlns:a16="http://schemas.microsoft.com/office/drawing/2014/main" id="{FE24F2EE-AE46-0A1F-1E3E-04A03592F4D9}"/>
                </a:ext>
              </a:extLst>
            </p:cNvPr>
            <p:cNvSpPr/>
            <p:nvPr/>
          </p:nvSpPr>
          <p:spPr>
            <a:xfrm>
              <a:off x="4586135" y="2799213"/>
              <a:ext cx="139279" cy="145335"/>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13" name="文字方塊 16">
              <a:extLst>
                <a:ext uri="{FF2B5EF4-FFF2-40B4-BE49-F238E27FC236}">
                  <a16:creationId xmlns:a16="http://schemas.microsoft.com/office/drawing/2014/main" id="{5DEBE04E-7807-FA02-47A3-7D468DEA9FDC}"/>
                </a:ext>
              </a:extLst>
            </p:cNvPr>
            <p:cNvSpPr txBox="1"/>
            <p:nvPr/>
          </p:nvSpPr>
          <p:spPr>
            <a:xfrm>
              <a:off x="4628780" y="2705221"/>
              <a:ext cx="654008" cy="172712"/>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STA15</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grpSp>
    </p:spTree>
    <p:extLst>
      <p:ext uri="{BB962C8B-B14F-4D97-AF65-F5344CB8AC3E}">
        <p14:creationId xmlns:p14="http://schemas.microsoft.com/office/powerpoint/2010/main" val="3554288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06C8A-C4EA-49C2-BEFA-CA3ABC6C905F}"/>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F781CE11-0ED2-4998-956D-BF731A01B9FF}"/>
              </a:ext>
            </a:extLst>
          </p:cNvPr>
          <p:cNvSpPr>
            <a:spLocks noGrp="1"/>
          </p:cNvSpPr>
          <p:nvPr>
            <p:ph idx="1"/>
          </p:nvPr>
        </p:nvSpPr>
        <p:spPr>
          <a:xfrm>
            <a:off x="381000" y="1828800"/>
            <a:ext cx="8382000" cy="4267200"/>
          </a:xfrm>
        </p:spPr>
        <p:txBody>
          <a:bodyPr>
            <a:normAutofit/>
          </a:bodyPr>
          <a:lstStyle/>
          <a:p>
            <a:r>
              <a:rPr lang="en-US" sz="2800" dirty="0"/>
              <a:t>This contribution discusses the issues of existing EDCA mechanism and potential methods of reducing channel access collisions for low latency traffic.    </a:t>
            </a:r>
          </a:p>
        </p:txBody>
      </p:sp>
      <p:sp>
        <p:nvSpPr>
          <p:cNvPr id="4" name="Slide Number Placeholder 3">
            <a:extLst>
              <a:ext uri="{FF2B5EF4-FFF2-40B4-BE49-F238E27FC236}">
                <a16:creationId xmlns:a16="http://schemas.microsoft.com/office/drawing/2014/main" id="{4A7CF607-33E3-4543-B143-C590A8EEA9A6}"/>
              </a:ext>
            </a:extLst>
          </p:cNvPr>
          <p:cNvSpPr>
            <a:spLocks noGrp="1"/>
          </p:cNvSpPr>
          <p:nvPr>
            <p:ph type="sldNum" sz="quarter" idx="11"/>
          </p:nvPr>
        </p:nvSpPr>
        <p:spPr/>
        <p:txBody>
          <a:bodyPr/>
          <a:lstStyle/>
          <a:p>
            <a:pPr>
              <a:defRPr/>
            </a:pPr>
            <a:fld id="{E132E8F0-0953-4589-931F-0CF931D74C39}" type="slidenum">
              <a:rPr lang="en-US" smtClean="0"/>
              <a:t>2</a:t>
            </a:fld>
            <a:endParaRPr lang="en-US" dirty="0"/>
          </a:p>
        </p:txBody>
      </p:sp>
    </p:spTree>
    <p:extLst>
      <p:ext uri="{BB962C8B-B14F-4D97-AF65-F5344CB8AC3E}">
        <p14:creationId xmlns:p14="http://schemas.microsoft.com/office/powerpoint/2010/main" val="41494362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E2E Delay Simulation 3</a:t>
            </a:r>
          </a:p>
        </p:txBody>
      </p:sp>
      <p:sp>
        <p:nvSpPr>
          <p:cNvPr id="5" name="Slide Number Placeholder 4">
            <a:extLst>
              <a:ext uri="{FF2B5EF4-FFF2-40B4-BE49-F238E27FC236}">
                <a16:creationId xmlns:a16="http://schemas.microsoft.com/office/drawing/2014/main" id="{E8251A55-E737-47F9-AB6F-729B458F7033}"/>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20</a:t>
            </a:fld>
            <a:endParaRPr lang="en-US" dirty="0"/>
          </a:p>
        </p:txBody>
      </p:sp>
      <p:sp>
        <p:nvSpPr>
          <p:cNvPr id="28" name="Content Placeholder 2">
            <a:extLst>
              <a:ext uri="{FF2B5EF4-FFF2-40B4-BE49-F238E27FC236}">
                <a16:creationId xmlns:a16="http://schemas.microsoft.com/office/drawing/2014/main" id="{892A3941-13BE-A693-0216-45CFC64C7508}"/>
              </a:ext>
            </a:extLst>
          </p:cNvPr>
          <p:cNvSpPr txBox="1">
            <a:spLocks/>
          </p:cNvSpPr>
          <p:nvPr/>
        </p:nvSpPr>
        <p:spPr>
          <a:xfrm>
            <a:off x="342811" y="1676258"/>
            <a:ext cx="8420189" cy="885491"/>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Font typeface="Calibri Light" panose="020F0302020204030204" pitchFamily="34" charset="0"/>
              <a:buChar char="•"/>
            </a:pPr>
            <a:r>
              <a:rPr lang="en-US" sz="2800" b="1" dirty="0">
                <a:latin typeface="Calibri" panose="020F0702030404030204" pitchFamily="34" charset="0"/>
                <a:cs typeface="Calibri" panose="020F0702030404030204" pitchFamily="34" charset="0"/>
              </a:rPr>
              <a:t>Result </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E2E application packet delay time (</a:t>
            </a:r>
            <a:r>
              <a:rPr lang="en-US" sz="1800" dirty="0" err="1">
                <a:latin typeface="Calibri" panose="020F0702030404030204" pitchFamily="34" charset="0"/>
                <a:cs typeface="Calibri" panose="020F0702030404030204" pitchFamily="34" charset="0"/>
              </a:rPr>
              <a:t>ms</a:t>
            </a:r>
            <a:r>
              <a:rPr lang="en-US" sz="1800" dirty="0">
                <a:latin typeface="Calibri" panose="020F0702030404030204" pitchFamily="34" charset="0"/>
                <a:cs typeface="Calibri" panose="020F0702030404030204" pitchFamily="34" charset="0"/>
              </a:rPr>
              <a:t>) for AC3 traffic </a:t>
            </a:r>
          </a:p>
        </p:txBody>
      </p:sp>
      <p:pic>
        <p:nvPicPr>
          <p:cNvPr id="3" name="圖片 3">
            <a:extLst>
              <a:ext uri="{FF2B5EF4-FFF2-40B4-BE49-F238E27FC236}">
                <a16:creationId xmlns:a16="http://schemas.microsoft.com/office/drawing/2014/main" id="{7E07A357-6B1E-90E6-B2DA-594E2379A396}"/>
              </a:ext>
            </a:extLst>
          </p:cNvPr>
          <p:cNvPicPr>
            <a:picLocks noChangeAspect="1"/>
          </p:cNvPicPr>
          <p:nvPr/>
        </p:nvPicPr>
        <p:blipFill>
          <a:blip r:embed="rId3"/>
          <a:stretch>
            <a:fillRect/>
          </a:stretch>
        </p:blipFill>
        <p:spPr>
          <a:xfrm>
            <a:off x="1503066" y="2667000"/>
            <a:ext cx="6137868" cy="3613785"/>
          </a:xfrm>
          <a:prstGeom prst="rect">
            <a:avLst/>
          </a:prstGeom>
        </p:spPr>
      </p:pic>
      <p:sp>
        <p:nvSpPr>
          <p:cNvPr id="4" name="矩形 9">
            <a:extLst>
              <a:ext uri="{FF2B5EF4-FFF2-40B4-BE49-F238E27FC236}">
                <a16:creationId xmlns:a16="http://schemas.microsoft.com/office/drawing/2014/main" id="{DF0AF2F6-3B1C-3E89-3450-44E9F4B26D2D}"/>
              </a:ext>
            </a:extLst>
          </p:cNvPr>
          <p:cNvSpPr/>
          <p:nvPr/>
        </p:nvSpPr>
        <p:spPr>
          <a:xfrm>
            <a:off x="4005262" y="2731791"/>
            <a:ext cx="3252788" cy="392410"/>
          </a:xfrm>
          <a:prstGeom prst="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6" name="文字方塊 10">
            <a:extLst>
              <a:ext uri="{FF2B5EF4-FFF2-40B4-BE49-F238E27FC236}">
                <a16:creationId xmlns:a16="http://schemas.microsoft.com/office/drawing/2014/main" id="{6E661650-54A4-9314-3E67-F2261ECC2F3B}"/>
              </a:ext>
            </a:extLst>
          </p:cNvPr>
          <p:cNvSpPr txBox="1"/>
          <p:nvPr/>
        </p:nvSpPr>
        <p:spPr>
          <a:xfrm>
            <a:off x="4862740" y="3390900"/>
            <a:ext cx="1270000" cy="419100"/>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FF0000"/>
                </a:solidFill>
                <a:effectLst/>
                <a:uLnTx/>
                <a:uFillTx/>
                <a:latin typeface="Calibri"/>
                <a:ea typeface="Microsoft YaHei"/>
                <a:cs typeface="+mn-cs"/>
              </a:rPr>
              <a:t>Without the proposed method</a:t>
            </a:r>
            <a:endParaRPr kumimoji="0" lang="zh-TW" altLang="en-US" sz="1200" b="0" i="0" u="none" strike="noStrike" kern="1200" cap="none" spc="0" normalizeH="0" baseline="0" noProof="0" dirty="0">
              <a:ln>
                <a:noFill/>
              </a:ln>
              <a:solidFill>
                <a:srgbClr val="FF0000"/>
              </a:solidFill>
              <a:effectLst/>
              <a:uLnTx/>
              <a:uFillTx/>
              <a:latin typeface="Calibri"/>
              <a:ea typeface="Microsoft YaHei"/>
              <a:cs typeface="+mn-cs"/>
            </a:endParaRPr>
          </a:p>
        </p:txBody>
      </p:sp>
      <p:cxnSp>
        <p:nvCxnSpPr>
          <p:cNvPr id="7" name="接點: 弧形 11">
            <a:extLst>
              <a:ext uri="{FF2B5EF4-FFF2-40B4-BE49-F238E27FC236}">
                <a16:creationId xmlns:a16="http://schemas.microsoft.com/office/drawing/2014/main" id="{B491DE8C-2F83-27CE-F183-48798542CAE4}"/>
              </a:ext>
            </a:extLst>
          </p:cNvPr>
          <p:cNvCxnSpPr>
            <a:cxnSpLocks/>
            <a:stCxn id="6" idx="0"/>
            <a:endCxn id="4" idx="2"/>
          </p:cNvCxnSpPr>
          <p:nvPr/>
        </p:nvCxnSpPr>
        <p:spPr>
          <a:xfrm rot="5400000" flipH="1" flipV="1">
            <a:off x="5431349" y="3190593"/>
            <a:ext cx="266699" cy="133916"/>
          </a:xfrm>
          <a:prstGeom prst="curvedConnector3">
            <a:avLst>
              <a:gd name="adj1" fmla="val 50000"/>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矩形 2">
            <a:extLst>
              <a:ext uri="{FF2B5EF4-FFF2-40B4-BE49-F238E27FC236}">
                <a16:creationId xmlns:a16="http://schemas.microsoft.com/office/drawing/2014/main" id="{53B46601-4B8D-304B-8C54-3F3858B6CE17}"/>
              </a:ext>
            </a:extLst>
          </p:cNvPr>
          <p:cNvSpPr/>
          <p:nvPr/>
        </p:nvSpPr>
        <p:spPr>
          <a:xfrm>
            <a:off x="2666999" y="2743200"/>
            <a:ext cx="821463" cy="515762"/>
          </a:xfrm>
          <a:prstGeom prst="rect">
            <a:avLst/>
          </a:prstGeom>
          <a:noFill/>
          <a:ln w="19050">
            <a:solidFill>
              <a:srgbClr val="00B0F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a:ea typeface="Microsoft YaHei"/>
              <a:cs typeface="+mn-cs"/>
            </a:endParaRPr>
          </a:p>
        </p:txBody>
      </p:sp>
      <p:sp>
        <p:nvSpPr>
          <p:cNvPr id="9" name="文字方塊 4">
            <a:extLst>
              <a:ext uri="{FF2B5EF4-FFF2-40B4-BE49-F238E27FC236}">
                <a16:creationId xmlns:a16="http://schemas.microsoft.com/office/drawing/2014/main" id="{160DF573-1295-5542-E526-074A7DC4A21E}"/>
              </a:ext>
            </a:extLst>
          </p:cNvPr>
          <p:cNvSpPr txBox="1"/>
          <p:nvPr/>
        </p:nvSpPr>
        <p:spPr>
          <a:xfrm>
            <a:off x="1327233" y="3335020"/>
            <a:ext cx="1270000" cy="474980"/>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00B0F0"/>
                </a:solidFill>
                <a:effectLst/>
                <a:uLnTx/>
                <a:uFillTx/>
                <a:latin typeface="Calibri"/>
                <a:ea typeface="Microsoft YaHei"/>
                <a:cs typeface="+mn-cs"/>
              </a:rPr>
              <a:t>With the proposed method</a:t>
            </a:r>
            <a:endParaRPr kumimoji="0" lang="zh-TW" altLang="en-US" sz="1200" b="0" i="0" u="none" strike="noStrike" kern="1200" cap="none" spc="0" normalizeH="0" baseline="0" noProof="0" dirty="0">
              <a:ln>
                <a:noFill/>
              </a:ln>
              <a:solidFill>
                <a:srgbClr val="00B0F0"/>
              </a:solidFill>
              <a:effectLst/>
              <a:uLnTx/>
              <a:uFillTx/>
              <a:latin typeface="Calibri"/>
              <a:ea typeface="Microsoft YaHei"/>
              <a:cs typeface="+mn-cs"/>
            </a:endParaRPr>
          </a:p>
        </p:txBody>
      </p:sp>
      <p:cxnSp>
        <p:nvCxnSpPr>
          <p:cNvPr id="10" name="接點: 弧形 8">
            <a:extLst>
              <a:ext uri="{FF2B5EF4-FFF2-40B4-BE49-F238E27FC236}">
                <a16:creationId xmlns:a16="http://schemas.microsoft.com/office/drawing/2014/main" id="{BB4B34A3-F1C6-4F66-7635-B6B3B1390568}"/>
              </a:ext>
            </a:extLst>
          </p:cNvPr>
          <p:cNvCxnSpPr>
            <a:cxnSpLocks/>
            <a:endCxn id="8" idx="1"/>
          </p:cNvCxnSpPr>
          <p:nvPr/>
        </p:nvCxnSpPr>
        <p:spPr>
          <a:xfrm flipV="1">
            <a:off x="1925493" y="3001081"/>
            <a:ext cx="741506" cy="363132"/>
          </a:xfrm>
          <a:prstGeom prst="curvedConnector3">
            <a:avLst>
              <a:gd name="adj1" fmla="val 50000"/>
            </a:avLst>
          </a:prstGeom>
          <a:ln>
            <a:solidFill>
              <a:srgbClr val="00B0F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98596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a:solidFill>
                  <a:schemeClr val="tx1"/>
                </a:solidFill>
                <a:latin typeface="Calibri" panose="020F0702030404030204" pitchFamily="34" charset="0"/>
                <a:ea typeface="+mj-ea"/>
                <a:cs typeface="Calibri" panose="020F0702030404030204" pitchFamily="34" charset="0"/>
              </a:rPr>
              <a:t>Summary</a:t>
            </a:r>
          </a:p>
        </p:txBody>
      </p:sp>
      <p:sp>
        <p:nvSpPr>
          <p:cNvPr id="3" name="Content Placeholder 2"/>
          <p:cNvSpPr>
            <a:spLocks noGrp="1"/>
          </p:cNvSpPr>
          <p:nvPr>
            <p:ph idx="1"/>
          </p:nvPr>
        </p:nvSpPr>
        <p:spPr>
          <a:xfrm>
            <a:off x="380999" y="1828799"/>
            <a:ext cx="8305801" cy="4495801"/>
          </a:xfrm>
        </p:spPr>
        <p:txBody>
          <a:bodyPr/>
          <a:lstStyle/>
          <a:p>
            <a:pPr>
              <a:lnSpc>
                <a:spcPct val="90000"/>
              </a:lnSpc>
            </a:pPr>
            <a:r>
              <a:rPr lang="en-US" dirty="0"/>
              <a:t>This contribution </a:t>
            </a:r>
          </a:p>
          <a:p>
            <a:pPr lvl="1">
              <a:lnSpc>
                <a:spcPct val="90000"/>
              </a:lnSpc>
            </a:pPr>
            <a:r>
              <a:rPr lang="en-US" dirty="0"/>
              <a:t>discusses the collision and retry issue of existing EDCA mechanism </a:t>
            </a:r>
          </a:p>
          <a:p>
            <a:pPr lvl="1">
              <a:lnSpc>
                <a:spcPct val="90000"/>
              </a:lnSpc>
            </a:pPr>
            <a:r>
              <a:rPr lang="en-US" dirty="0"/>
              <a:t>proposes a potential enhancement: </a:t>
            </a:r>
          </a:p>
          <a:p>
            <a:pPr lvl="2">
              <a:lnSpc>
                <a:spcPct val="90000"/>
              </a:lnSpc>
            </a:pPr>
            <a:r>
              <a:rPr lang="en-US" dirty="0"/>
              <a:t>reduce collisions of AC3 low latency data transmissions from multiple STAs.</a:t>
            </a:r>
          </a:p>
          <a:p>
            <a:pPr lvl="2">
              <a:lnSpc>
                <a:spcPct val="90000"/>
              </a:lnSpc>
            </a:pPr>
            <a:r>
              <a:rPr lang="en-US" dirty="0"/>
              <a:t>reduce the number of retries, i.e., the collisions are converged in subsequent retries.</a:t>
            </a:r>
          </a:p>
          <a:p>
            <a:pPr lvl="2">
              <a:lnSpc>
                <a:spcPct val="90000"/>
              </a:lnSpc>
            </a:pPr>
            <a:r>
              <a:rPr lang="en-US" dirty="0"/>
              <a:t>reduce the channel access latency tails of the low latency traffic. </a:t>
            </a:r>
          </a:p>
          <a:p>
            <a:pPr lvl="1">
              <a:lnSpc>
                <a:spcPct val="90000"/>
              </a:lnSpc>
            </a:pPr>
            <a:endParaRPr lang="en-US" dirty="0"/>
          </a:p>
          <a:p>
            <a:pPr marL="0" indent="0">
              <a:lnSpc>
                <a:spcPct val="90000"/>
              </a:lnSpc>
              <a:buNone/>
            </a:pPr>
            <a:r>
              <a:rPr lang="en-US" dirty="0"/>
              <a:t>	</a:t>
            </a:r>
          </a:p>
          <a:p>
            <a:pPr lvl="1"/>
            <a:endParaRPr lang="en-US" sz="1600" dirty="0"/>
          </a:p>
        </p:txBody>
      </p:sp>
      <p:sp>
        <p:nvSpPr>
          <p:cNvPr id="4" name="Slide Number Placeholder 4">
            <a:extLst>
              <a:ext uri="{FF2B5EF4-FFF2-40B4-BE49-F238E27FC236}">
                <a16:creationId xmlns:a16="http://schemas.microsoft.com/office/drawing/2014/main" id="{8127F8E1-DE72-4D8F-85A3-9B11EF5A98FF}"/>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21</a:t>
            </a:fld>
            <a:endParaRPr lang="en-US" dirty="0"/>
          </a:p>
        </p:txBody>
      </p:sp>
    </p:spTree>
    <p:extLst>
      <p:ext uri="{BB962C8B-B14F-4D97-AF65-F5344CB8AC3E}">
        <p14:creationId xmlns:p14="http://schemas.microsoft.com/office/powerpoint/2010/main" val="327885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ontent Placeholder 2">
            <a:extLst>
              <a:ext uri="{FF2B5EF4-FFF2-40B4-BE49-F238E27FC236}">
                <a16:creationId xmlns:a16="http://schemas.microsoft.com/office/drawing/2014/main" id="{24CD8EAB-9DD5-4D83-9A23-584DDD0A9913}"/>
              </a:ext>
            </a:extLst>
          </p:cNvPr>
          <p:cNvSpPr txBox="1">
            <a:spLocks/>
          </p:cNvSpPr>
          <p:nvPr/>
        </p:nvSpPr>
        <p:spPr>
          <a:xfrm>
            <a:off x="342812" y="1676258"/>
            <a:ext cx="8420188" cy="2451670"/>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Char char="•"/>
            </a:pPr>
            <a:r>
              <a:rPr lang="en-US" sz="2800" b="1" dirty="0">
                <a:latin typeface="Calibri" panose="020F0702030404030204" pitchFamily="34" charset="0"/>
                <a:cs typeface="Calibri" panose="020F0702030404030204" pitchFamily="34" charset="0"/>
              </a:rPr>
              <a:t>Issues of EDCA for Low latency Traffic (1)   </a:t>
            </a:r>
          </a:p>
          <a:p>
            <a:pPr marL="742950" lvl="1" indent="-285750">
              <a:lnSpc>
                <a:spcPct val="100000"/>
              </a:lnSpc>
              <a:spcBef>
                <a:spcPct val="20000"/>
              </a:spcBef>
              <a:buFont typeface="Arial" panose="020B0604020202020204" pitchFamily="34" charset="0"/>
              <a:buChar char="–"/>
            </a:pPr>
            <a:r>
              <a:rPr lang="en-US" altLang="zh-TW" sz="1800" dirty="0">
                <a:solidFill>
                  <a:srgbClr val="353630"/>
                </a:solidFill>
                <a:latin typeface="Calibri"/>
                <a:ea typeface="Microsoft YaHei"/>
              </a:rPr>
              <a:t>Collision could happen when multiple STAs complete backoff at same time and transmit frames together. For example, when the channel is busy, STAs suspend their backoff process till the channel becomes idle and resume at same time.</a:t>
            </a:r>
          </a:p>
          <a:p>
            <a:pPr marL="742950" lvl="1" indent="-285750">
              <a:lnSpc>
                <a:spcPct val="100000"/>
              </a:lnSpc>
              <a:spcBef>
                <a:spcPct val="20000"/>
              </a:spcBef>
              <a:buFont typeface="Arial" panose="020B0604020202020204" pitchFamily="34" charset="0"/>
              <a:buChar char="–"/>
            </a:pPr>
            <a:r>
              <a:rPr lang="en-US" sz="1800" dirty="0">
                <a:solidFill>
                  <a:srgbClr val="353630"/>
                </a:solidFill>
                <a:latin typeface="Calibri"/>
                <a:ea typeface="Microsoft YaHei"/>
              </a:rPr>
              <a:t>Collision of AC3(AC-VO) data traffic could increase significantly when STAs contend for channel access simultaneously because of small size of CW.</a:t>
            </a:r>
          </a:p>
          <a:p>
            <a:pPr marL="742950" lvl="1" indent="-285750">
              <a:lnSpc>
                <a:spcPct val="100000"/>
              </a:lnSpc>
              <a:spcBef>
                <a:spcPct val="20000"/>
              </a:spcBef>
              <a:buFont typeface="Arial" panose="020B0604020202020204" pitchFamily="34" charset="0"/>
              <a:buChar char="–"/>
            </a:pPr>
            <a:r>
              <a:rPr lang="en-US" altLang="zh-TW" sz="1800" dirty="0">
                <a:solidFill>
                  <a:srgbClr val="353630"/>
                </a:solidFill>
                <a:latin typeface="Calibri"/>
                <a:ea typeface="Microsoft YaHei"/>
              </a:rPr>
              <a:t>RTS/CTS is not mandated for AC3 data transmissions</a:t>
            </a:r>
          </a:p>
          <a:p>
            <a:pPr marL="1016000" lvl="2" indent="-285750">
              <a:lnSpc>
                <a:spcPct val="100000"/>
              </a:lnSpc>
              <a:spcBef>
                <a:spcPct val="20000"/>
              </a:spcBef>
              <a:buFont typeface="Arial" panose="020B0604020202020204" pitchFamily="34" charset="0"/>
              <a:buChar char="•"/>
            </a:pPr>
            <a:endParaRPr lang="en-US" sz="1800" dirty="0">
              <a:latin typeface="Calibri" panose="020F0702030404030204" pitchFamily="34" charset="0"/>
              <a:cs typeface="Calibri" panose="020F0702030404030204" pitchFamily="34" charset="0"/>
            </a:endParaRPr>
          </a:p>
        </p:txBody>
      </p:sp>
      <p:sp>
        <p:nvSpPr>
          <p:cNvPr id="42" name="Rectangle 41">
            <a:extLst>
              <a:ext uri="{FF2B5EF4-FFF2-40B4-BE49-F238E27FC236}">
                <a16:creationId xmlns:a16="http://schemas.microsoft.com/office/drawing/2014/main" id="{69808CC3-85F1-4C52-B90E-B637029755FD}"/>
              </a:ext>
            </a:extLst>
          </p:cNvPr>
          <p:cNvSpPr/>
          <p:nvPr/>
        </p:nvSpPr>
        <p:spPr bwMode="auto">
          <a:xfrm>
            <a:off x="5084186" y="1676259"/>
            <a:ext cx="580884" cy="154848"/>
          </a:xfrm>
          <a:prstGeom prst="rect">
            <a:avLst/>
          </a:prstGeom>
          <a:noFill/>
          <a:ln w="6350" cap="flat" cmpd="sng" algn="ctr">
            <a:noFill/>
            <a:prstDash val="solid"/>
            <a:round/>
            <a:headEnd type="none" w="sm" len="sm"/>
            <a:tailEnd type="none" w="sm" len="sm"/>
          </a:ln>
        </p:spPr>
        <p:txBody>
          <a:bodyPr vert="horz" wrap="square" lIns="68562" tIns="34281" rIns="68562" bIns="34281" numCol="1" rtlCol="0" anchor="t" anchorCtr="0" compatLnSpc="1"/>
          <a:lstStyle/>
          <a:p>
            <a:pPr algn="ctr" defTabSz="685595">
              <a:defRPr/>
            </a:pPr>
            <a:endParaRPr lang="en-US" sz="450" kern="0" dirty="0">
              <a:solidFill>
                <a:srgbClr val="000000"/>
              </a:solidFill>
            </a:endParaRPr>
          </a:p>
        </p:txBody>
      </p:sp>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Problem Statement    </a:t>
            </a:r>
          </a:p>
        </p:txBody>
      </p:sp>
      <p:sp>
        <p:nvSpPr>
          <p:cNvPr id="5" name="Slide Number Placeholder 4">
            <a:extLst>
              <a:ext uri="{FF2B5EF4-FFF2-40B4-BE49-F238E27FC236}">
                <a16:creationId xmlns:a16="http://schemas.microsoft.com/office/drawing/2014/main" id="{4CA3BBE3-DF4F-45EA-A862-71A843B54DBB}"/>
              </a:ext>
            </a:extLst>
          </p:cNvPr>
          <p:cNvSpPr txBox="1">
            <a:spLocks/>
          </p:cNvSpPr>
          <p:nvPr/>
        </p:nvSpPr>
        <p:spPr>
          <a:xfrm>
            <a:off x="4176395" y="6475730"/>
            <a:ext cx="499745" cy="18415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fld id="{3D0C9393-8DD5-47F8-80DF-CB27F46398E0}" type="slidenum">
              <a:rPr lang="en-US" smtClean="0"/>
              <a:pPr/>
              <a:t>3</a:t>
            </a:fld>
            <a:endParaRPr lang="en-US" dirty="0"/>
          </a:p>
        </p:txBody>
      </p:sp>
      <p:pic>
        <p:nvPicPr>
          <p:cNvPr id="4" name="Picture 3">
            <a:extLst>
              <a:ext uri="{FF2B5EF4-FFF2-40B4-BE49-F238E27FC236}">
                <a16:creationId xmlns:a16="http://schemas.microsoft.com/office/drawing/2014/main" id="{F41048A6-3837-16D3-AE6A-D58FC5349EF7}"/>
              </a:ext>
            </a:extLst>
          </p:cNvPr>
          <p:cNvPicPr>
            <a:picLocks noChangeAspect="1"/>
          </p:cNvPicPr>
          <p:nvPr/>
        </p:nvPicPr>
        <p:blipFill>
          <a:blip r:embed="rId3"/>
          <a:stretch>
            <a:fillRect/>
          </a:stretch>
        </p:blipFill>
        <p:spPr>
          <a:xfrm>
            <a:off x="2343488" y="4535262"/>
            <a:ext cx="4895512" cy="1865538"/>
          </a:xfrm>
          <a:prstGeom prst="rect">
            <a:avLst/>
          </a:prstGeom>
        </p:spPr>
      </p:pic>
    </p:spTree>
    <p:extLst>
      <p:ext uri="{BB962C8B-B14F-4D97-AF65-F5344CB8AC3E}">
        <p14:creationId xmlns:p14="http://schemas.microsoft.com/office/powerpoint/2010/main" val="655885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ontent Placeholder 2">
            <a:extLst>
              <a:ext uri="{FF2B5EF4-FFF2-40B4-BE49-F238E27FC236}">
                <a16:creationId xmlns:a16="http://schemas.microsoft.com/office/drawing/2014/main" id="{24CD8EAB-9DD5-4D83-9A23-584DDD0A9913}"/>
              </a:ext>
            </a:extLst>
          </p:cNvPr>
          <p:cNvSpPr txBox="1">
            <a:spLocks/>
          </p:cNvSpPr>
          <p:nvPr/>
        </p:nvSpPr>
        <p:spPr>
          <a:xfrm>
            <a:off x="342812" y="1676258"/>
            <a:ext cx="8420188" cy="4724542"/>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Char char="•"/>
            </a:pPr>
            <a:r>
              <a:rPr lang="en-US" sz="2800" b="1" dirty="0">
                <a:latin typeface="Calibri" panose="020F0702030404030204" pitchFamily="34" charset="0"/>
                <a:cs typeface="Calibri" panose="020F0702030404030204" pitchFamily="34" charset="0"/>
              </a:rPr>
              <a:t>Issues of EDCA for Low latency Traffic (2)   </a:t>
            </a:r>
          </a:p>
          <a:p>
            <a:pPr marL="742950" lvl="1" indent="-285750">
              <a:lnSpc>
                <a:spcPct val="100000"/>
              </a:lnSpc>
              <a:spcBef>
                <a:spcPct val="20000"/>
              </a:spcBef>
              <a:buFont typeface="Arial" panose="020B0604020202020204" pitchFamily="34" charset="0"/>
              <a:buChar char="–"/>
            </a:pPr>
            <a:r>
              <a:rPr lang="en-US" dirty="0">
                <a:latin typeface="Calibri" panose="020F0702030404030204" pitchFamily="34" charset="0"/>
                <a:cs typeface="Calibri" panose="020F0702030404030204" pitchFamily="34" charset="0"/>
              </a:rPr>
              <a:t>The retry failure:</a:t>
            </a:r>
          </a:p>
          <a:p>
            <a:pPr marL="1016000" lvl="2"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Even EDCA provides retry for failed transmission, but the probability of retry failure is still significant high. </a:t>
            </a:r>
          </a:p>
          <a:p>
            <a:pPr marL="1016000" lvl="2"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For example, AC3: </a:t>
            </a:r>
            <a:r>
              <a:rPr lang="en-US" sz="1600" dirty="0">
                <a:latin typeface="Calibri" panose="020F0702030404030204" pitchFamily="34" charset="0"/>
                <a:cs typeface="Calibri" panose="020F0702030404030204" pitchFamily="34" charset="0"/>
              </a:rPr>
              <a:t> CW = 7 (</a:t>
            </a:r>
            <a:r>
              <a:rPr lang="en-US" sz="1600" dirty="0" err="1">
                <a:latin typeface="Calibri" panose="020F0702030404030204" pitchFamily="34" charset="0"/>
                <a:cs typeface="Calibri" panose="020F0702030404030204" pitchFamily="34" charset="0"/>
              </a:rPr>
              <a:t>CW</a:t>
            </a:r>
            <a:r>
              <a:rPr lang="en-US" sz="1600" baseline="-25000" dirty="0" err="1">
                <a:latin typeface="Calibri" panose="020F0702030404030204" pitchFamily="34" charset="0"/>
                <a:cs typeface="Calibri" panose="020F0702030404030204" pitchFamily="34" charset="0"/>
              </a:rPr>
              <a:t>min</a:t>
            </a:r>
            <a:r>
              <a:rPr lang="en-US" sz="1600" dirty="0">
                <a:latin typeface="Calibri" panose="020F0702030404030204" pitchFamily="34" charset="0"/>
                <a:cs typeface="Calibri" panose="020F0702030404030204" pitchFamily="34" charset="0"/>
              </a:rPr>
              <a:t>=3, </a:t>
            </a:r>
            <a:r>
              <a:rPr lang="en-US" sz="1600" dirty="0" err="1">
                <a:latin typeface="Calibri" panose="020F0702030404030204" pitchFamily="34" charset="0"/>
                <a:cs typeface="Calibri" panose="020F0702030404030204" pitchFamily="34" charset="0"/>
              </a:rPr>
              <a:t>CW</a:t>
            </a:r>
            <a:r>
              <a:rPr lang="en-US" sz="1600" baseline="-25000" dirty="0" err="1">
                <a:latin typeface="Calibri" panose="020F0702030404030204" pitchFamily="34" charset="0"/>
                <a:cs typeface="Calibri" panose="020F0702030404030204" pitchFamily="34" charset="0"/>
              </a:rPr>
              <a:t>max</a:t>
            </a:r>
            <a:r>
              <a:rPr lang="en-US" sz="1600" dirty="0">
                <a:latin typeface="Calibri" panose="020F0702030404030204" pitchFamily="34" charset="0"/>
                <a:cs typeface="Calibri" panose="020F0702030404030204" pitchFamily="34" charset="0"/>
              </a:rPr>
              <a:t>=7) </a:t>
            </a:r>
          </a:p>
          <a:p>
            <a:pPr marL="1195387" lvl="3" indent="-285750">
              <a:lnSpc>
                <a:spcPct val="100000"/>
              </a:lnSpc>
              <a:spcBef>
                <a:spcPct val="20000"/>
              </a:spcBef>
            </a:pPr>
            <a:r>
              <a:rPr lang="en-US" sz="1600" dirty="0">
                <a:latin typeface="Calibri" panose="020F0702030404030204" pitchFamily="34" charset="0"/>
                <a:cs typeface="Calibri" panose="020F0702030404030204" pitchFamily="34" charset="0"/>
              </a:rPr>
              <a:t>If 3 STAs compete simultaneously, each retry has ~23% chance of collision (1-(7/8)^2).</a:t>
            </a:r>
          </a:p>
          <a:p>
            <a:pPr marL="1195387" lvl="3" indent="-285750">
              <a:lnSpc>
                <a:spcPct val="100000"/>
              </a:lnSpc>
              <a:spcBef>
                <a:spcPct val="20000"/>
              </a:spcBef>
            </a:pPr>
            <a:r>
              <a:rPr lang="en-US" sz="1600" dirty="0">
                <a:latin typeface="Calibri" panose="020F0702030404030204" pitchFamily="34" charset="0"/>
                <a:cs typeface="Calibri" panose="020F0702030404030204" pitchFamily="34" charset="0"/>
              </a:rPr>
              <a:t>If 8 STAs compete simultaneously, each retry has ~60% chance of collision (1-(7/8)^7).</a:t>
            </a:r>
          </a:p>
          <a:p>
            <a:pPr marL="1195387" lvl="3" indent="-285750">
              <a:lnSpc>
                <a:spcPct val="100000"/>
              </a:lnSpc>
              <a:spcBef>
                <a:spcPct val="20000"/>
              </a:spcBef>
            </a:pPr>
            <a:r>
              <a:rPr lang="en-US" sz="1600" dirty="0">
                <a:latin typeface="Calibri" panose="020F0702030404030204" pitchFamily="34" charset="0"/>
                <a:cs typeface="Calibri" panose="020F0702030404030204" pitchFamily="34" charset="0"/>
              </a:rPr>
              <a:t>If 16 STAs compete simultaneously, each retry has ~86% chance of collision (1-(7/8)^15).</a:t>
            </a:r>
          </a:p>
          <a:p>
            <a:pPr marL="742950" lvl="1" indent="-285750">
              <a:lnSpc>
                <a:spcPct val="100000"/>
              </a:lnSpc>
              <a:spcBef>
                <a:spcPct val="20000"/>
              </a:spcBef>
              <a:buFont typeface="Arial" panose="020B0604020202020204" pitchFamily="34" charset="0"/>
              <a:buChar char="–"/>
            </a:pPr>
            <a:r>
              <a:rPr lang="en-US" dirty="0">
                <a:latin typeface="Calibri" panose="020F0702030404030204" pitchFamily="34" charset="0"/>
                <a:cs typeface="Calibri" panose="020F0702030404030204" pitchFamily="34" charset="0"/>
              </a:rPr>
              <a:t>When a collision happen, a STA may still have a chance to miss to transmit a high priority AC data traffic in retries.  </a:t>
            </a:r>
          </a:p>
        </p:txBody>
      </p:sp>
      <p:sp>
        <p:nvSpPr>
          <p:cNvPr id="42" name="Rectangle 41">
            <a:extLst>
              <a:ext uri="{FF2B5EF4-FFF2-40B4-BE49-F238E27FC236}">
                <a16:creationId xmlns:a16="http://schemas.microsoft.com/office/drawing/2014/main" id="{69808CC3-85F1-4C52-B90E-B637029755FD}"/>
              </a:ext>
            </a:extLst>
          </p:cNvPr>
          <p:cNvSpPr/>
          <p:nvPr/>
        </p:nvSpPr>
        <p:spPr bwMode="auto">
          <a:xfrm>
            <a:off x="5084186" y="1676259"/>
            <a:ext cx="580884" cy="154848"/>
          </a:xfrm>
          <a:prstGeom prst="rect">
            <a:avLst/>
          </a:prstGeom>
          <a:noFill/>
          <a:ln w="6350" cap="flat" cmpd="sng" algn="ctr">
            <a:noFill/>
            <a:prstDash val="solid"/>
            <a:round/>
            <a:headEnd type="none" w="sm" len="sm"/>
            <a:tailEnd type="none" w="sm" len="sm"/>
          </a:ln>
        </p:spPr>
        <p:txBody>
          <a:bodyPr vert="horz" wrap="square" lIns="68562" tIns="34281" rIns="68562" bIns="34281" numCol="1" rtlCol="0" anchor="t" anchorCtr="0" compatLnSpc="1"/>
          <a:lstStyle/>
          <a:p>
            <a:pPr algn="ctr" defTabSz="685595">
              <a:defRPr/>
            </a:pPr>
            <a:endParaRPr lang="en-US" sz="450" kern="0" dirty="0">
              <a:solidFill>
                <a:srgbClr val="000000"/>
              </a:solidFill>
            </a:endParaRPr>
          </a:p>
        </p:txBody>
      </p:sp>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Problem Statement    </a:t>
            </a:r>
          </a:p>
        </p:txBody>
      </p:sp>
      <p:sp>
        <p:nvSpPr>
          <p:cNvPr id="5" name="Slide Number Placeholder 4">
            <a:extLst>
              <a:ext uri="{FF2B5EF4-FFF2-40B4-BE49-F238E27FC236}">
                <a16:creationId xmlns:a16="http://schemas.microsoft.com/office/drawing/2014/main" id="{4CA3BBE3-DF4F-45EA-A862-71A843B54DBB}"/>
              </a:ext>
            </a:extLst>
          </p:cNvPr>
          <p:cNvSpPr txBox="1">
            <a:spLocks/>
          </p:cNvSpPr>
          <p:nvPr/>
        </p:nvSpPr>
        <p:spPr>
          <a:xfrm>
            <a:off x="4176395" y="6475730"/>
            <a:ext cx="499745" cy="18415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fld id="{3D0C9393-8DD5-47F8-80DF-CB27F46398E0}" type="slidenum">
              <a:rPr lang="en-US" smtClean="0"/>
              <a:pPr/>
              <a:t>4</a:t>
            </a:fld>
            <a:endParaRPr lang="en-US" dirty="0"/>
          </a:p>
        </p:txBody>
      </p:sp>
    </p:spTree>
    <p:extLst>
      <p:ext uri="{BB962C8B-B14F-4D97-AF65-F5344CB8AC3E}">
        <p14:creationId xmlns:p14="http://schemas.microsoft.com/office/powerpoint/2010/main" val="2708666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ontent Placeholder 2">
            <a:extLst>
              <a:ext uri="{FF2B5EF4-FFF2-40B4-BE49-F238E27FC236}">
                <a16:creationId xmlns:a16="http://schemas.microsoft.com/office/drawing/2014/main" id="{24CD8EAB-9DD5-4D83-9A23-584DDD0A9913}"/>
              </a:ext>
            </a:extLst>
          </p:cNvPr>
          <p:cNvSpPr txBox="1">
            <a:spLocks/>
          </p:cNvSpPr>
          <p:nvPr/>
        </p:nvSpPr>
        <p:spPr>
          <a:xfrm>
            <a:off x="342811" y="1676258"/>
            <a:ext cx="8420189" cy="4724542"/>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Font typeface="Calibri Light" panose="020F0302020204030204" pitchFamily="34" charset="0"/>
              <a:buChar char="•"/>
            </a:pPr>
            <a:r>
              <a:rPr lang="en-US" sz="2800" b="1" dirty="0">
                <a:latin typeface="Calibri" panose="020F0702030404030204" pitchFamily="34" charset="0"/>
                <a:cs typeface="Calibri" panose="020F0702030404030204" pitchFamily="34" charset="0"/>
              </a:rPr>
              <a:t>Proposal (1)  </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Apply (transmit) high priority RTS/CTS frame exchange before transmitting high priority PPDU (e.g., AC3)</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High Priority RTS: use non-HT format with a fixed TBD data rate </a:t>
            </a:r>
          </a:p>
          <a:p>
            <a:pPr marL="1016000" lvl="2" indent="-285750">
              <a:lnSpc>
                <a:spcPct val="100000"/>
              </a:lnSpc>
              <a:spcBef>
                <a:spcPct val="20000"/>
              </a:spcBef>
              <a:buFont typeface="Arial" panose="020B0604020202020204" pitchFamily="34" charset="0"/>
              <a:buChar char="•"/>
            </a:pPr>
            <a:r>
              <a:rPr lang="en-US" sz="1600" dirty="0">
                <a:latin typeface="Calibri" panose="020F0702030404030204" pitchFamily="34" charset="0"/>
                <a:cs typeface="Calibri" panose="020F0702030404030204" pitchFamily="34" charset="0"/>
              </a:rPr>
              <a:t>Use AIFSN=2, </a:t>
            </a:r>
            <a:r>
              <a:rPr lang="en-US" sz="1600" dirty="0" err="1">
                <a:latin typeface="Calibri" panose="020F0702030404030204" pitchFamily="34" charset="0"/>
                <a:cs typeface="Calibri" panose="020F0702030404030204" pitchFamily="34" charset="0"/>
              </a:rPr>
              <a:t>CW</a:t>
            </a:r>
            <a:r>
              <a:rPr lang="en-US" sz="1600" baseline="-25000" dirty="0" err="1">
                <a:latin typeface="Calibri" panose="020F0702030404030204" pitchFamily="34" charset="0"/>
                <a:cs typeface="Calibri" panose="020F0702030404030204" pitchFamily="34" charset="0"/>
              </a:rPr>
              <a:t>min</a:t>
            </a:r>
            <a:r>
              <a:rPr lang="en-US" sz="1600" dirty="0">
                <a:latin typeface="Calibri" panose="020F0702030404030204" pitchFamily="34" charset="0"/>
                <a:cs typeface="Calibri" panose="020F0702030404030204" pitchFamily="34" charset="0"/>
              </a:rPr>
              <a:t> = 0 and </a:t>
            </a:r>
            <a:r>
              <a:rPr lang="en-US" sz="1600" dirty="0" err="1">
                <a:latin typeface="Calibri" panose="020F0702030404030204" pitchFamily="34" charset="0"/>
                <a:cs typeface="Calibri" panose="020F0702030404030204" pitchFamily="34" charset="0"/>
              </a:rPr>
              <a:t>CW</a:t>
            </a:r>
            <a:r>
              <a:rPr lang="en-US" sz="1600" baseline="-25000" dirty="0" err="1">
                <a:latin typeface="Calibri" panose="020F0702030404030204" pitchFamily="34" charset="0"/>
                <a:cs typeface="Calibri" panose="020F0702030404030204" pitchFamily="34" charset="0"/>
              </a:rPr>
              <a:t>max</a:t>
            </a:r>
            <a:r>
              <a:rPr lang="en-US" sz="1600" dirty="0">
                <a:latin typeface="Calibri" panose="020F0702030404030204" pitchFamily="34" charset="0"/>
                <a:cs typeface="Calibri" panose="020F0702030404030204" pitchFamily="34" charset="0"/>
              </a:rPr>
              <a:t> = 7 for transmitting the RTS.</a:t>
            </a:r>
          </a:p>
          <a:p>
            <a:pPr marL="1195387" lvl="3" indent="-285750">
              <a:lnSpc>
                <a:spcPct val="100000"/>
              </a:lnSpc>
              <a:spcBef>
                <a:spcPct val="20000"/>
              </a:spcBef>
            </a:pPr>
            <a:r>
              <a:rPr lang="en-US" sz="1600" dirty="0" err="1">
                <a:latin typeface="Calibri" panose="020F0702030404030204" pitchFamily="34" charset="0"/>
                <a:cs typeface="Calibri" panose="020F0702030404030204" pitchFamily="34" charset="0"/>
              </a:rPr>
              <a:t>CW</a:t>
            </a:r>
            <a:r>
              <a:rPr lang="en-US" sz="1600" baseline="-25000" dirty="0" err="1">
                <a:latin typeface="Calibri" panose="020F0702030404030204" pitchFamily="34" charset="0"/>
                <a:cs typeface="Calibri" panose="020F0702030404030204" pitchFamily="34" charset="0"/>
              </a:rPr>
              <a:t>min</a:t>
            </a:r>
            <a:r>
              <a:rPr lang="en-US" sz="1600" dirty="0">
                <a:latin typeface="Calibri" panose="020F0702030404030204" pitchFamily="34" charset="0"/>
                <a:cs typeface="Calibri" panose="020F0702030404030204" pitchFamily="34" charset="0"/>
              </a:rPr>
              <a:t> =0 can make the initial BC=0 so that High Priority AC can always get channel access when competing with other AC.</a:t>
            </a:r>
          </a:p>
          <a:p>
            <a:pPr marL="1195387" lvl="3" indent="-285750">
              <a:lnSpc>
                <a:spcPct val="100000"/>
              </a:lnSpc>
              <a:spcBef>
                <a:spcPct val="20000"/>
              </a:spcBef>
            </a:pPr>
            <a:r>
              <a:rPr lang="en-US" sz="1600" dirty="0">
                <a:latin typeface="Calibri" panose="020F0702030404030204" pitchFamily="34" charset="0"/>
                <a:cs typeface="Calibri" panose="020F0702030404030204" pitchFamily="34" charset="0"/>
              </a:rPr>
              <a:t>The STAs that sent RTS and collided can perform retry of RTS within EIFS period.</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If a RTS is received correctly, the responding STA sends a CTS.</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The RTS transmitter (i.e., TXOP owner) after receiving the CTS response </a:t>
            </a:r>
            <a:endParaRPr lang="en-US" sz="1600" dirty="0">
              <a:latin typeface="Calibri" panose="020F0702030404030204" pitchFamily="34" charset="0"/>
              <a:cs typeface="Calibri" panose="020F0702030404030204" pitchFamily="34" charset="0"/>
            </a:endParaRPr>
          </a:p>
          <a:p>
            <a:pPr marL="1195387" lvl="3" indent="-285750">
              <a:lnSpc>
                <a:spcPct val="100000"/>
              </a:lnSpc>
              <a:spcBef>
                <a:spcPct val="20000"/>
              </a:spcBef>
            </a:pPr>
            <a:r>
              <a:rPr lang="en-US" sz="1800" dirty="0">
                <a:latin typeface="Calibri" panose="020F0702030404030204" pitchFamily="34" charset="0"/>
                <a:cs typeface="Calibri" panose="020F0702030404030204" pitchFamily="34" charset="0"/>
              </a:rPr>
              <a:t>shall suspend the EDCAF for TBD </a:t>
            </a:r>
            <a:r>
              <a:rPr lang="en-US" sz="1800" dirty="0" err="1">
                <a:latin typeface="Calibri" panose="020F0702030404030204" pitchFamily="34" charset="0"/>
                <a:cs typeface="Calibri" panose="020F0702030404030204" pitchFamily="34" charset="0"/>
              </a:rPr>
              <a:t>ms</a:t>
            </a:r>
            <a:r>
              <a:rPr lang="en-US" sz="1800" dirty="0">
                <a:latin typeface="Calibri" panose="020F0702030404030204" pitchFamily="34" charset="0"/>
                <a:cs typeface="Calibri" panose="020F0702030404030204" pitchFamily="34" charset="0"/>
              </a:rPr>
              <a:t>;</a:t>
            </a:r>
          </a:p>
          <a:p>
            <a:pPr marL="1195387" lvl="3" indent="-285750">
              <a:lnSpc>
                <a:spcPct val="100000"/>
              </a:lnSpc>
              <a:spcBef>
                <a:spcPct val="20000"/>
              </a:spcBef>
            </a:pPr>
            <a:r>
              <a:rPr lang="en-US" sz="1800" dirty="0">
                <a:latin typeface="Calibri" panose="020F0702030404030204" pitchFamily="34" charset="0"/>
                <a:cs typeface="Calibri" panose="020F0702030404030204" pitchFamily="34" charset="0"/>
              </a:rPr>
              <a:t>after TBD </a:t>
            </a:r>
            <a:r>
              <a:rPr lang="en-US" sz="1800" dirty="0" err="1">
                <a:latin typeface="Calibri" panose="020F0702030404030204" pitchFamily="34" charset="0"/>
                <a:cs typeface="Calibri" panose="020F0702030404030204" pitchFamily="34" charset="0"/>
              </a:rPr>
              <a:t>ms</a:t>
            </a:r>
            <a:r>
              <a:rPr lang="en-US" sz="1800" dirty="0">
                <a:latin typeface="Calibri" panose="020F0702030404030204" pitchFamily="34" charset="0"/>
                <a:cs typeface="Calibri" panose="020F0702030404030204" pitchFamily="34" charset="0"/>
              </a:rPr>
              <a:t>, resets CW=</a:t>
            </a:r>
            <a:r>
              <a:rPr lang="en-US" sz="1800" dirty="0" err="1">
                <a:latin typeface="Calibri" panose="020F0702030404030204" pitchFamily="34" charset="0"/>
                <a:cs typeface="Calibri" panose="020F0702030404030204" pitchFamily="34" charset="0"/>
              </a:rPr>
              <a:t>CW</a:t>
            </a:r>
            <a:r>
              <a:rPr lang="en-US" sz="1800" baseline="-25000" dirty="0" err="1">
                <a:latin typeface="Calibri" panose="020F0702030404030204" pitchFamily="34" charset="0"/>
                <a:cs typeface="Calibri" panose="020F0702030404030204" pitchFamily="34" charset="0"/>
              </a:rPr>
              <a:t>min</a:t>
            </a:r>
            <a:r>
              <a:rPr lang="en-US" sz="1800" dirty="0">
                <a:latin typeface="Calibri" panose="020F0702030404030204" pitchFamily="34" charset="0"/>
                <a:cs typeface="Calibri" panose="020F0702030404030204" pitchFamily="34" charset="0"/>
              </a:rPr>
              <a:t> and BC to a random number within [0, CW].</a:t>
            </a:r>
            <a:endParaRPr lang="en-US" sz="2000" dirty="0">
              <a:latin typeface="Calibri" panose="020F0702030404030204" pitchFamily="34" charset="0"/>
              <a:cs typeface="Calibri" panose="020F0702030404030204" pitchFamily="34" charset="0"/>
            </a:endParaRP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A backoff suspended requesting STA during the contention resets CW = </a:t>
            </a:r>
            <a:r>
              <a:rPr lang="en-US" sz="1800" dirty="0" err="1">
                <a:latin typeface="Calibri" panose="020F0702030404030204" pitchFamily="34" charset="0"/>
                <a:cs typeface="Calibri" panose="020F0702030404030204" pitchFamily="34" charset="0"/>
              </a:rPr>
              <a:t>CWmin</a:t>
            </a:r>
            <a:r>
              <a:rPr lang="en-US" sz="1800" dirty="0">
                <a:latin typeface="Calibri" panose="020F0702030404030204" pitchFamily="34" charset="0"/>
                <a:cs typeface="Calibri" panose="020F0702030404030204" pitchFamily="34" charset="0"/>
              </a:rPr>
              <a:t> and BC to a random number within [0, CW], after receiving a CTS with FCS correctly.</a:t>
            </a:r>
          </a:p>
        </p:txBody>
      </p:sp>
      <p:sp>
        <p:nvSpPr>
          <p:cNvPr id="42" name="Rectangle 41">
            <a:extLst>
              <a:ext uri="{FF2B5EF4-FFF2-40B4-BE49-F238E27FC236}">
                <a16:creationId xmlns:a16="http://schemas.microsoft.com/office/drawing/2014/main" id="{69808CC3-85F1-4C52-B90E-B637029755FD}"/>
              </a:ext>
            </a:extLst>
          </p:cNvPr>
          <p:cNvSpPr/>
          <p:nvPr/>
        </p:nvSpPr>
        <p:spPr bwMode="auto">
          <a:xfrm>
            <a:off x="5084186" y="1676259"/>
            <a:ext cx="580884" cy="154848"/>
          </a:xfrm>
          <a:prstGeom prst="rect">
            <a:avLst/>
          </a:prstGeom>
          <a:noFill/>
          <a:ln w="6350" cap="flat" cmpd="sng" algn="ctr">
            <a:noFill/>
            <a:prstDash val="solid"/>
            <a:round/>
            <a:headEnd type="none" w="sm" len="sm"/>
            <a:tailEnd type="none" w="sm" len="sm"/>
          </a:ln>
        </p:spPr>
        <p:txBody>
          <a:bodyPr vert="horz" wrap="square" lIns="68562" tIns="34281" rIns="68562" bIns="34281" numCol="1" rtlCol="0" anchor="t" anchorCtr="0" compatLnSpc="1"/>
          <a:lstStyle/>
          <a:p>
            <a:pPr algn="ctr" defTabSz="685595">
              <a:defRPr/>
            </a:pPr>
            <a:endParaRPr lang="en-US" sz="450" kern="0" dirty="0">
              <a:solidFill>
                <a:srgbClr val="000000"/>
              </a:solidFill>
            </a:endParaRPr>
          </a:p>
        </p:txBody>
      </p:sp>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Possible Enhancement</a:t>
            </a:r>
          </a:p>
        </p:txBody>
      </p:sp>
      <p:sp>
        <p:nvSpPr>
          <p:cNvPr id="5" name="Slide Number Placeholder 4">
            <a:extLst>
              <a:ext uri="{FF2B5EF4-FFF2-40B4-BE49-F238E27FC236}">
                <a16:creationId xmlns:a16="http://schemas.microsoft.com/office/drawing/2014/main" id="{E8251A55-E737-47F9-AB6F-729B458F7033}"/>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5</a:t>
            </a:fld>
            <a:endParaRPr lang="en-US" dirty="0"/>
          </a:p>
        </p:txBody>
      </p:sp>
    </p:spTree>
    <p:extLst>
      <p:ext uri="{BB962C8B-B14F-4D97-AF65-F5344CB8AC3E}">
        <p14:creationId xmlns:p14="http://schemas.microsoft.com/office/powerpoint/2010/main" val="695064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ontent Placeholder 2">
            <a:extLst>
              <a:ext uri="{FF2B5EF4-FFF2-40B4-BE49-F238E27FC236}">
                <a16:creationId xmlns:a16="http://schemas.microsoft.com/office/drawing/2014/main" id="{24CD8EAB-9DD5-4D83-9A23-584DDD0A9913}"/>
              </a:ext>
            </a:extLst>
          </p:cNvPr>
          <p:cNvSpPr txBox="1">
            <a:spLocks/>
          </p:cNvSpPr>
          <p:nvPr/>
        </p:nvSpPr>
        <p:spPr>
          <a:xfrm>
            <a:off x="342811" y="1676258"/>
            <a:ext cx="8420189" cy="4724542"/>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Font typeface="Calibri Light" panose="020F0302020204030204" pitchFamily="34" charset="0"/>
              <a:buChar char="•"/>
            </a:pPr>
            <a:r>
              <a:rPr lang="en-US" sz="2800" b="1" dirty="0">
                <a:latin typeface="Calibri" panose="020F0702030404030204" pitchFamily="34" charset="0"/>
                <a:cs typeface="Calibri" panose="020F0702030404030204" pitchFamily="34" charset="0"/>
              </a:rPr>
              <a:t>Proposal (2)  </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EIFS protection</a:t>
            </a:r>
          </a:p>
          <a:p>
            <a:pPr marL="1016000" lvl="2"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If RTSs from multiple STAs collide, EIFS rules will be automatically applied to protect the transmitting STAs for re-try of RTS </a:t>
            </a:r>
          </a:p>
          <a:p>
            <a:pPr marL="1195387" lvl="3" indent="-285750">
              <a:lnSpc>
                <a:spcPct val="100000"/>
              </a:lnSpc>
              <a:spcBef>
                <a:spcPct val="20000"/>
              </a:spcBef>
            </a:pPr>
            <a:r>
              <a:rPr lang="en-US" sz="1800" dirty="0">
                <a:latin typeface="Calibri" panose="020F0702030404030204" pitchFamily="34" charset="0"/>
                <a:cs typeface="Calibri" panose="020F0702030404030204" pitchFamily="34" charset="0"/>
              </a:rPr>
              <a:t>A backoff suspended STA will not contend the medium in the EIFS period. </a:t>
            </a:r>
          </a:p>
          <a:p>
            <a:pPr marL="1195387" lvl="3" indent="-285750">
              <a:lnSpc>
                <a:spcPct val="100000"/>
              </a:lnSpc>
              <a:spcBef>
                <a:spcPct val="20000"/>
              </a:spcBef>
            </a:pPr>
            <a:r>
              <a:rPr lang="en-US" sz="1800" dirty="0">
                <a:latin typeface="Calibri" panose="020F0702030404030204" pitchFamily="34" charset="0"/>
                <a:cs typeface="Calibri" panose="020F0702030404030204" pitchFamily="34" charset="0"/>
              </a:rPr>
              <a:t>An RTS requesting STA but not receiving CTS will increase the CW (limited by </a:t>
            </a:r>
            <a:r>
              <a:rPr lang="en-US" sz="1800" dirty="0" err="1">
                <a:latin typeface="Calibri" panose="020F0702030404030204" pitchFamily="34" charset="0"/>
                <a:cs typeface="Calibri" panose="020F0702030404030204" pitchFamily="34" charset="0"/>
              </a:rPr>
              <a:t>CW</a:t>
            </a:r>
            <a:r>
              <a:rPr lang="en-US" sz="1800" baseline="-25000" dirty="0" err="1">
                <a:latin typeface="Calibri" panose="020F0702030404030204" pitchFamily="34" charset="0"/>
                <a:cs typeface="Calibri" panose="020F0702030404030204" pitchFamily="34" charset="0"/>
              </a:rPr>
              <a:t>max</a:t>
            </a:r>
            <a:r>
              <a:rPr lang="en-US" sz="1800" dirty="0">
                <a:latin typeface="Calibri" panose="020F0702030404030204" pitchFamily="34" charset="0"/>
                <a:cs typeface="Calibri" panose="020F0702030404030204" pitchFamily="34" charset="0"/>
              </a:rPr>
              <a:t>) and then back off again for re-transmitting RTS. </a:t>
            </a:r>
          </a:p>
          <a:p>
            <a:pPr marL="1373187" lvl="4" indent="-285750">
              <a:lnSpc>
                <a:spcPct val="100000"/>
              </a:lnSpc>
              <a:spcBef>
                <a:spcPct val="20000"/>
              </a:spcBef>
              <a:buFont typeface="Courier New" panose="02070309020205020404" pitchFamily="49" charset="0"/>
              <a:buChar char="o"/>
            </a:pPr>
            <a:r>
              <a:rPr lang="en-US" sz="1600" dirty="0">
                <a:latin typeface="Calibri" panose="020F0702030404030204" pitchFamily="34" charset="0"/>
                <a:cs typeface="Calibri" panose="020F0702030404030204" pitchFamily="34" charset="0"/>
              </a:rPr>
              <a:t>CW = ([CW+1]*2 - 1) or 7</a:t>
            </a:r>
          </a:p>
          <a:p>
            <a:pPr marL="1016000" lvl="2"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The existing EIFS rules can make collisions converge in subsequent retries.  </a:t>
            </a:r>
          </a:p>
          <a:p>
            <a:pPr marL="1195387" lvl="3" indent="-285750">
              <a:lnSpc>
                <a:spcPct val="100000"/>
              </a:lnSpc>
              <a:spcBef>
                <a:spcPct val="20000"/>
              </a:spcBef>
            </a:pPr>
            <a:r>
              <a:rPr lang="en-US" sz="1800" dirty="0">
                <a:latin typeface="Calibri" panose="020F0702030404030204" pitchFamily="34" charset="0"/>
                <a:cs typeface="Calibri" panose="020F0702030404030204" pitchFamily="34" charset="0"/>
              </a:rPr>
              <a:t>Note: EIFS is mandatory in 802.11 baseline.  </a:t>
            </a:r>
          </a:p>
          <a:p>
            <a:pPr marL="742950" lvl="1" indent="-285750">
              <a:lnSpc>
                <a:spcPct val="100000"/>
              </a:lnSpc>
              <a:spcBef>
                <a:spcPct val="20000"/>
              </a:spcBef>
              <a:buFont typeface="Arial" panose="020B0604020202020204" pitchFamily="34" charset="0"/>
              <a:buChar char="–"/>
            </a:pPr>
            <a:endParaRPr lang="en-US" sz="1800" dirty="0">
              <a:latin typeface="Calibri" panose="020F0702030404030204" pitchFamily="34" charset="0"/>
              <a:cs typeface="Calibri" panose="020F0702030404030204" pitchFamily="34" charset="0"/>
            </a:endParaRPr>
          </a:p>
        </p:txBody>
      </p:sp>
      <p:sp>
        <p:nvSpPr>
          <p:cNvPr id="42" name="Rectangle 41">
            <a:extLst>
              <a:ext uri="{FF2B5EF4-FFF2-40B4-BE49-F238E27FC236}">
                <a16:creationId xmlns:a16="http://schemas.microsoft.com/office/drawing/2014/main" id="{69808CC3-85F1-4C52-B90E-B637029755FD}"/>
              </a:ext>
            </a:extLst>
          </p:cNvPr>
          <p:cNvSpPr/>
          <p:nvPr/>
        </p:nvSpPr>
        <p:spPr bwMode="auto">
          <a:xfrm>
            <a:off x="5084186" y="1676259"/>
            <a:ext cx="580884" cy="154848"/>
          </a:xfrm>
          <a:prstGeom prst="rect">
            <a:avLst/>
          </a:prstGeom>
          <a:noFill/>
          <a:ln w="6350" cap="flat" cmpd="sng" algn="ctr">
            <a:noFill/>
            <a:prstDash val="solid"/>
            <a:round/>
            <a:headEnd type="none" w="sm" len="sm"/>
            <a:tailEnd type="none" w="sm" len="sm"/>
          </a:ln>
        </p:spPr>
        <p:txBody>
          <a:bodyPr vert="horz" wrap="square" lIns="68562" tIns="34281" rIns="68562" bIns="34281" numCol="1" rtlCol="0" anchor="t" anchorCtr="0" compatLnSpc="1"/>
          <a:lstStyle/>
          <a:p>
            <a:pPr algn="ctr" defTabSz="685595">
              <a:defRPr/>
            </a:pPr>
            <a:endParaRPr lang="en-US" sz="450" kern="0" dirty="0">
              <a:solidFill>
                <a:srgbClr val="000000"/>
              </a:solidFill>
            </a:endParaRPr>
          </a:p>
        </p:txBody>
      </p:sp>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Possible Enhancement</a:t>
            </a:r>
          </a:p>
        </p:txBody>
      </p:sp>
      <p:sp>
        <p:nvSpPr>
          <p:cNvPr id="5" name="Slide Number Placeholder 4">
            <a:extLst>
              <a:ext uri="{FF2B5EF4-FFF2-40B4-BE49-F238E27FC236}">
                <a16:creationId xmlns:a16="http://schemas.microsoft.com/office/drawing/2014/main" id="{E8251A55-E737-47F9-AB6F-729B458F7033}"/>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6</a:t>
            </a:fld>
            <a:endParaRPr lang="en-US" dirty="0"/>
          </a:p>
        </p:txBody>
      </p:sp>
    </p:spTree>
    <p:extLst>
      <p:ext uri="{BB962C8B-B14F-4D97-AF65-F5344CB8AC3E}">
        <p14:creationId xmlns:p14="http://schemas.microsoft.com/office/powerpoint/2010/main" val="2036695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ontent Placeholder 2">
            <a:extLst>
              <a:ext uri="{FF2B5EF4-FFF2-40B4-BE49-F238E27FC236}">
                <a16:creationId xmlns:a16="http://schemas.microsoft.com/office/drawing/2014/main" id="{24CD8EAB-9DD5-4D83-9A23-584DDD0A9913}"/>
              </a:ext>
            </a:extLst>
          </p:cNvPr>
          <p:cNvSpPr txBox="1">
            <a:spLocks/>
          </p:cNvSpPr>
          <p:nvPr/>
        </p:nvSpPr>
        <p:spPr>
          <a:xfrm>
            <a:off x="342811" y="1676258"/>
            <a:ext cx="8496389" cy="4648342"/>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Font typeface="Calibri Light" panose="020F0302020204030204" pitchFamily="34" charset="0"/>
              <a:buChar char="•"/>
            </a:pPr>
            <a:r>
              <a:rPr lang="en-US" sz="2800" b="1" dirty="0">
                <a:latin typeface="Calibri" panose="020F0702030404030204" pitchFamily="34" charset="0"/>
                <a:cs typeface="Calibri" panose="020F0702030404030204" pitchFamily="34" charset="0"/>
              </a:rPr>
              <a:t>Benefits</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Reducing collisions of AC3 low latency data transmissions from multiple STAs.</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Reducing the number of retries, i.e., the collisions are converged in subsequent retries.</a:t>
            </a:r>
          </a:p>
          <a:p>
            <a:pPr marL="742950" lvl="1" indent="-285750">
              <a:lnSpc>
                <a:spcPct val="100000"/>
              </a:lnSpc>
              <a:spcBef>
                <a:spcPct val="20000"/>
              </a:spcBef>
              <a:buFont typeface="Arial" panose="020B0604020202020204" pitchFamily="34" charset="0"/>
              <a:buChar char="–"/>
            </a:pPr>
            <a:r>
              <a:rPr lang="en-US" sz="1800">
                <a:latin typeface="Calibri" panose="020F0702030404030204" pitchFamily="34" charset="0"/>
                <a:cs typeface="Calibri" panose="020F0702030404030204" pitchFamily="34" charset="0"/>
              </a:rPr>
              <a:t>Reducing </a:t>
            </a:r>
            <a:r>
              <a:rPr lang="en-US" sz="1800" dirty="0">
                <a:latin typeface="Calibri" panose="020F0702030404030204" pitchFamily="34" charset="0"/>
                <a:cs typeface="Calibri" panose="020F0702030404030204" pitchFamily="34" charset="0"/>
              </a:rPr>
              <a:t>the channel access latency tails of the low latency traffic. </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Simplifying implementation via reuse existing RTS frame formant with new setting, and no need to define a new frame.</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 </a:t>
            </a:r>
          </a:p>
        </p:txBody>
      </p:sp>
      <p:sp>
        <p:nvSpPr>
          <p:cNvPr id="42" name="Rectangle 41">
            <a:extLst>
              <a:ext uri="{FF2B5EF4-FFF2-40B4-BE49-F238E27FC236}">
                <a16:creationId xmlns:a16="http://schemas.microsoft.com/office/drawing/2014/main" id="{69808CC3-85F1-4C52-B90E-B637029755FD}"/>
              </a:ext>
            </a:extLst>
          </p:cNvPr>
          <p:cNvSpPr/>
          <p:nvPr/>
        </p:nvSpPr>
        <p:spPr bwMode="auto">
          <a:xfrm>
            <a:off x="5084186" y="1676259"/>
            <a:ext cx="580884" cy="154848"/>
          </a:xfrm>
          <a:prstGeom prst="rect">
            <a:avLst/>
          </a:prstGeom>
          <a:noFill/>
          <a:ln w="6350" cap="flat" cmpd="sng" algn="ctr">
            <a:noFill/>
            <a:prstDash val="solid"/>
            <a:round/>
            <a:headEnd type="none" w="sm" len="sm"/>
            <a:tailEnd type="none" w="sm" len="sm"/>
          </a:ln>
        </p:spPr>
        <p:txBody>
          <a:bodyPr vert="horz" wrap="square" lIns="68562" tIns="34281" rIns="68562" bIns="34281" numCol="1" rtlCol="0" anchor="t" anchorCtr="0" compatLnSpc="1"/>
          <a:lstStyle/>
          <a:p>
            <a:pPr algn="ctr" defTabSz="685595">
              <a:defRPr/>
            </a:pPr>
            <a:endParaRPr lang="en-US" sz="450" kern="0" dirty="0">
              <a:solidFill>
                <a:srgbClr val="000000"/>
              </a:solidFill>
            </a:endParaRPr>
          </a:p>
        </p:txBody>
      </p:sp>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Possible Enhancement</a:t>
            </a:r>
          </a:p>
        </p:txBody>
      </p:sp>
      <p:sp>
        <p:nvSpPr>
          <p:cNvPr id="5" name="Slide Number Placeholder 4">
            <a:extLst>
              <a:ext uri="{FF2B5EF4-FFF2-40B4-BE49-F238E27FC236}">
                <a16:creationId xmlns:a16="http://schemas.microsoft.com/office/drawing/2014/main" id="{E8251A55-E737-47F9-AB6F-729B458F7033}"/>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7</a:t>
            </a:fld>
            <a:endParaRPr lang="en-US" dirty="0"/>
          </a:p>
        </p:txBody>
      </p:sp>
    </p:spTree>
    <p:extLst>
      <p:ext uri="{BB962C8B-B14F-4D97-AF65-F5344CB8AC3E}">
        <p14:creationId xmlns:p14="http://schemas.microsoft.com/office/powerpoint/2010/main" val="363836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41">
            <a:extLst>
              <a:ext uri="{FF2B5EF4-FFF2-40B4-BE49-F238E27FC236}">
                <a16:creationId xmlns:a16="http://schemas.microsoft.com/office/drawing/2014/main" id="{69808CC3-85F1-4C52-B90E-B637029755FD}"/>
              </a:ext>
            </a:extLst>
          </p:cNvPr>
          <p:cNvSpPr/>
          <p:nvPr/>
        </p:nvSpPr>
        <p:spPr bwMode="auto">
          <a:xfrm>
            <a:off x="6360536" y="1676259"/>
            <a:ext cx="580884" cy="154848"/>
          </a:xfrm>
          <a:prstGeom prst="rect">
            <a:avLst/>
          </a:prstGeom>
          <a:noFill/>
          <a:ln w="6350" cap="flat" cmpd="sng" algn="ctr">
            <a:noFill/>
            <a:prstDash val="solid"/>
            <a:round/>
            <a:headEnd type="none" w="sm" len="sm"/>
            <a:tailEnd type="none" w="sm" len="sm"/>
          </a:ln>
        </p:spPr>
        <p:txBody>
          <a:bodyPr vert="horz" wrap="square" lIns="68562" tIns="34281" rIns="68562" bIns="34281" numCol="1" rtlCol="0" anchor="t" anchorCtr="0" compatLnSpc="1"/>
          <a:lstStyle/>
          <a:p>
            <a:pPr algn="ctr" defTabSz="685595">
              <a:defRPr/>
            </a:pPr>
            <a:endParaRPr lang="en-US" sz="450" kern="0" dirty="0">
              <a:solidFill>
                <a:srgbClr val="000000"/>
              </a:solidFill>
            </a:endParaRPr>
          </a:p>
        </p:txBody>
      </p:sp>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An Example Frame Exchange  </a:t>
            </a:r>
          </a:p>
        </p:txBody>
      </p:sp>
      <p:sp>
        <p:nvSpPr>
          <p:cNvPr id="5" name="Slide Number Placeholder 4">
            <a:extLst>
              <a:ext uri="{FF2B5EF4-FFF2-40B4-BE49-F238E27FC236}">
                <a16:creationId xmlns:a16="http://schemas.microsoft.com/office/drawing/2014/main" id="{E8251A55-E737-47F9-AB6F-729B458F7033}"/>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8</a:t>
            </a:fld>
            <a:endParaRPr lang="en-US" dirty="0"/>
          </a:p>
        </p:txBody>
      </p:sp>
      <p:sp>
        <p:nvSpPr>
          <p:cNvPr id="2" name="文字方塊 7">
            <a:extLst>
              <a:ext uri="{FF2B5EF4-FFF2-40B4-BE49-F238E27FC236}">
                <a16:creationId xmlns:a16="http://schemas.microsoft.com/office/drawing/2014/main" id="{D32589C9-3201-A6D2-533E-632B875C76B3}"/>
              </a:ext>
            </a:extLst>
          </p:cNvPr>
          <p:cNvSpPr txBox="1"/>
          <p:nvPr/>
        </p:nvSpPr>
        <p:spPr>
          <a:xfrm>
            <a:off x="152400" y="2362200"/>
            <a:ext cx="533400" cy="342874"/>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STA3</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dirty="0">
                <a:solidFill>
                  <a:srgbClr val="353630"/>
                </a:solidFill>
                <a:latin typeface="Calibri"/>
                <a:ea typeface="Microsoft YaHei"/>
              </a:rPr>
              <a:t>(AC3)</a:t>
            </a:r>
            <a:endParaRPr kumimoji="0" lang="zh-TW" altLang="en-US" sz="14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3" name="文字方塊 8">
            <a:extLst>
              <a:ext uri="{FF2B5EF4-FFF2-40B4-BE49-F238E27FC236}">
                <a16:creationId xmlns:a16="http://schemas.microsoft.com/office/drawing/2014/main" id="{58B15F34-6482-8B93-1ABE-88A7E21D811C}"/>
              </a:ext>
            </a:extLst>
          </p:cNvPr>
          <p:cNvSpPr txBox="1"/>
          <p:nvPr/>
        </p:nvSpPr>
        <p:spPr>
          <a:xfrm>
            <a:off x="152400" y="3657600"/>
            <a:ext cx="533400" cy="342874"/>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STA2</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dirty="0">
                <a:solidFill>
                  <a:srgbClr val="353630"/>
                </a:solidFill>
                <a:latin typeface="Calibri"/>
                <a:ea typeface="Microsoft YaHei"/>
              </a:rPr>
              <a:t>(AC3)</a:t>
            </a:r>
            <a:endParaRPr kumimoji="0" lang="zh-TW" altLang="en-US" sz="14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4" name="文字方塊 9">
            <a:extLst>
              <a:ext uri="{FF2B5EF4-FFF2-40B4-BE49-F238E27FC236}">
                <a16:creationId xmlns:a16="http://schemas.microsoft.com/office/drawing/2014/main" id="{F7919E89-CDE5-C568-AD78-6B750078F80C}"/>
              </a:ext>
            </a:extLst>
          </p:cNvPr>
          <p:cNvSpPr txBox="1"/>
          <p:nvPr/>
        </p:nvSpPr>
        <p:spPr>
          <a:xfrm>
            <a:off x="152400" y="5029200"/>
            <a:ext cx="533400" cy="342874"/>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STA1</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400" b="0" i="0" u="none" strike="noStrike" kern="1200" cap="none" spc="0" normalizeH="0" baseline="0" noProof="0" dirty="0">
              <a:ln>
                <a:noFill/>
              </a:ln>
              <a:solidFill>
                <a:srgbClr val="353630"/>
              </a:solidFill>
              <a:effectLst/>
              <a:uLnTx/>
              <a:uFillTx/>
              <a:latin typeface="Calibri"/>
              <a:ea typeface="Microsoft YaHei"/>
              <a:cs typeface="+mn-cs"/>
            </a:endParaRPr>
          </a:p>
        </p:txBody>
      </p:sp>
      <p:cxnSp>
        <p:nvCxnSpPr>
          <p:cNvPr id="6" name="直線接點 12">
            <a:extLst>
              <a:ext uri="{FF2B5EF4-FFF2-40B4-BE49-F238E27FC236}">
                <a16:creationId xmlns:a16="http://schemas.microsoft.com/office/drawing/2014/main" id="{27F93220-4B24-5F33-3234-7B507D1A8F68}"/>
              </a:ext>
            </a:extLst>
          </p:cNvPr>
          <p:cNvCxnSpPr>
            <a:cxnSpLocks/>
          </p:cNvCxnSpPr>
          <p:nvPr/>
        </p:nvCxnSpPr>
        <p:spPr>
          <a:xfrm>
            <a:off x="717550" y="5345114"/>
            <a:ext cx="8121650" cy="0"/>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 name="直線接點 13">
            <a:extLst>
              <a:ext uri="{FF2B5EF4-FFF2-40B4-BE49-F238E27FC236}">
                <a16:creationId xmlns:a16="http://schemas.microsoft.com/office/drawing/2014/main" id="{EE90ED56-E57F-6925-3D1B-8FF78F22325B}"/>
              </a:ext>
            </a:extLst>
          </p:cNvPr>
          <p:cNvCxnSpPr>
            <a:cxnSpLocks/>
          </p:cNvCxnSpPr>
          <p:nvPr/>
        </p:nvCxnSpPr>
        <p:spPr>
          <a:xfrm>
            <a:off x="717550" y="3984624"/>
            <a:ext cx="8121650" cy="4646"/>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 name="直線接點 14">
            <a:extLst>
              <a:ext uri="{FF2B5EF4-FFF2-40B4-BE49-F238E27FC236}">
                <a16:creationId xmlns:a16="http://schemas.microsoft.com/office/drawing/2014/main" id="{8F9506BF-9FF8-F4D2-B4B4-D607A28FB051}"/>
              </a:ext>
            </a:extLst>
          </p:cNvPr>
          <p:cNvCxnSpPr>
            <a:cxnSpLocks/>
          </p:cNvCxnSpPr>
          <p:nvPr/>
        </p:nvCxnSpPr>
        <p:spPr>
          <a:xfrm flipV="1">
            <a:off x="717550" y="2673350"/>
            <a:ext cx="8121650" cy="12698"/>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 name="文字方塊 5">
            <a:extLst>
              <a:ext uri="{FF2B5EF4-FFF2-40B4-BE49-F238E27FC236}">
                <a16:creationId xmlns:a16="http://schemas.microsoft.com/office/drawing/2014/main" id="{FA0D8F79-7431-FBE1-0106-272E13C591BC}"/>
              </a:ext>
            </a:extLst>
          </p:cNvPr>
          <p:cNvSpPr txBox="1"/>
          <p:nvPr/>
        </p:nvSpPr>
        <p:spPr>
          <a:xfrm>
            <a:off x="3028950" y="2412998"/>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RTS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10" name="文字方塊 15">
            <a:extLst>
              <a:ext uri="{FF2B5EF4-FFF2-40B4-BE49-F238E27FC236}">
                <a16:creationId xmlns:a16="http://schemas.microsoft.com/office/drawing/2014/main" id="{A6A23A74-4C52-B4F8-9388-B84DE8122ED0}"/>
              </a:ext>
            </a:extLst>
          </p:cNvPr>
          <p:cNvSpPr txBox="1"/>
          <p:nvPr/>
        </p:nvSpPr>
        <p:spPr>
          <a:xfrm>
            <a:off x="3028950" y="3708398"/>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RTS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12" name="文字方塊 17">
            <a:extLst>
              <a:ext uri="{FF2B5EF4-FFF2-40B4-BE49-F238E27FC236}">
                <a16:creationId xmlns:a16="http://schemas.microsoft.com/office/drawing/2014/main" id="{18F9D8B6-9CFA-1DA9-6E52-CE1EAD052037}"/>
              </a:ext>
            </a:extLst>
          </p:cNvPr>
          <p:cNvSpPr txBox="1"/>
          <p:nvPr/>
        </p:nvSpPr>
        <p:spPr>
          <a:xfrm>
            <a:off x="4019550" y="3717922"/>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RTS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14" name="文字方塊 19">
            <a:extLst>
              <a:ext uri="{FF2B5EF4-FFF2-40B4-BE49-F238E27FC236}">
                <a16:creationId xmlns:a16="http://schemas.microsoft.com/office/drawing/2014/main" id="{2934BD13-1AA2-CFD1-FB61-096920086B07}"/>
              </a:ext>
            </a:extLst>
          </p:cNvPr>
          <p:cNvSpPr txBox="1"/>
          <p:nvPr/>
        </p:nvSpPr>
        <p:spPr>
          <a:xfrm>
            <a:off x="4781550" y="3994149"/>
            <a:ext cx="419098" cy="273051"/>
          </a:xfrm>
          <a:prstGeom prst="rect">
            <a:avLst/>
          </a:prstGeom>
          <a:solidFill>
            <a:schemeClr val="accent5">
              <a:lumMod val="40000"/>
              <a:lumOff val="60000"/>
            </a:schemeClr>
          </a:solidFill>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CTS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15" name="文字方塊 20">
            <a:extLst>
              <a:ext uri="{FF2B5EF4-FFF2-40B4-BE49-F238E27FC236}">
                <a16:creationId xmlns:a16="http://schemas.microsoft.com/office/drawing/2014/main" id="{3F797E55-C9B9-80C6-9E1D-A7BEAA3F14A7}"/>
              </a:ext>
            </a:extLst>
          </p:cNvPr>
          <p:cNvSpPr txBox="1"/>
          <p:nvPr/>
        </p:nvSpPr>
        <p:spPr>
          <a:xfrm>
            <a:off x="6546850" y="2400299"/>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RTS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cxnSp>
        <p:nvCxnSpPr>
          <p:cNvPr id="18" name="直線接點 25">
            <a:extLst>
              <a:ext uri="{FF2B5EF4-FFF2-40B4-BE49-F238E27FC236}">
                <a16:creationId xmlns:a16="http://schemas.microsoft.com/office/drawing/2014/main" id="{46A2D445-CAD6-725E-1B12-26706A8D8D78}"/>
              </a:ext>
            </a:extLst>
          </p:cNvPr>
          <p:cNvCxnSpPr>
            <a:cxnSpLocks/>
          </p:cNvCxnSpPr>
          <p:nvPr/>
        </p:nvCxnSpPr>
        <p:spPr>
          <a:xfrm flipH="1">
            <a:off x="2654841" y="1676400"/>
            <a:ext cx="12159" cy="4676383"/>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線接點 26">
            <a:extLst>
              <a:ext uri="{FF2B5EF4-FFF2-40B4-BE49-F238E27FC236}">
                <a16:creationId xmlns:a16="http://schemas.microsoft.com/office/drawing/2014/main" id="{F5A13231-D04D-1344-1AE1-697E3D9A43F2}"/>
              </a:ext>
            </a:extLst>
          </p:cNvPr>
          <p:cNvCxnSpPr>
            <a:cxnSpLocks/>
          </p:cNvCxnSpPr>
          <p:nvPr/>
        </p:nvCxnSpPr>
        <p:spPr>
          <a:xfrm>
            <a:off x="6203949" y="1676259"/>
            <a:ext cx="12766" cy="4724541"/>
          </a:xfrm>
          <a:prstGeom prst="line">
            <a:avLst/>
          </a:prstGeom>
        </p:spPr>
        <p:style>
          <a:lnRef idx="1">
            <a:schemeClr val="accent1"/>
          </a:lnRef>
          <a:fillRef idx="0">
            <a:schemeClr val="accent1"/>
          </a:fillRef>
          <a:effectRef idx="0">
            <a:schemeClr val="accent1"/>
          </a:effectRef>
          <a:fontRef idx="minor">
            <a:schemeClr val="tx1"/>
          </a:fontRef>
        </p:style>
      </p:cxnSp>
      <p:sp>
        <p:nvSpPr>
          <p:cNvPr id="22" name="文字方塊 29">
            <a:extLst>
              <a:ext uri="{FF2B5EF4-FFF2-40B4-BE49-F238E27FC236}">
                <a16:creationId xmlns:a16="http://schemas.microsoft.com/office/drawing/2014/main" id="{FE8592D7-E74A-DD98-77EF-AFBBA78555FE}"/>
              </a:ext>
            </a:extLst>
          </p:cNvPr>
          <p:cNvSpPr txBox="1"/>
          <p:nvPr/>
        </p:nvSpPr>
        <p:spPr>
          <a:xfrm>
            <a:off x="5251450" y="3697285"/>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PPDU</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23" name="文字方塊 30">
            <a:extLst>
              <a:ext uri="{FF2B5EF4-FFF2-40B4-BE49-F238E27FC236}">
                <a16:creationId xmlns:a16="http://schemas.microsoft.com/office/drawing/2014/main" id="{3502F7C4-4CD6-B0A9-14F7-4E3CC7E055E6}"/>
              </a:ext>
            </a:extLst>
          </p:cNvPr>
          <p:cNvSpPr txBox="1"/>
          <p:nvPr/>
        </p:nvSpPr>
        <p:spPr>
          <a:xfrm>
            <a:off x="5994400" y="3987801"/>
            <a:ext cx="203200" cy="273051"/>
          </a:xfrm>
          <a:prstGeom prst="rect">
            <a:avLst/>
          </a:prstGeom>
          <a:solidFill>
            <a:schemeClr val="accent5">
              <a:lumMod val="40000"/>
              <a:lumOff val="60000"/>
            </a:schemeClr>
          </a:solidFill>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BA</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cxnSp>
        <p:nvCxnSpPr>
          <p:cNvPr id="25" name="直線單箭頭接點 33">
            <a:extLst>
              <a:ext uri="{FF2B5EF4-FFF2-40B4-BE49-F238E27FC236}">
                <a16:creationId xmlns:a16="http://schemas.microsoft.com/office/drawing/2014/main" id="{50775CD5-2669-A50C-6A66-7D8E05CD8302}"/>
              </a:ext>
            </a:extLst>
          </p:cNvPr>
          <p:cNvCxnSpPr>
            <a:cxnSpLocks/>
          </p:cNvCxnSpPr>
          <p:nvPr/>
        </p:nvCxnSpPr>
        <p:spPr>
          <a:xfrm>
            <a:off x="1600200" y="6037689"/>
            <a:ext cx="3600448"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6" name="文字方塊 39">
            <a:extLst>
              <a:ext uri="{FF2B5EF4-FFF2-40B4-BE49-F238E27FC236}">
                <a16:creationId xmlns:a16="http://schemas.microsoft.com/office/drawing/2014/main" id="{EA0B24F4-0E82-D9C5-6C11-1D1212E9122A}"/>
              </a:ext>
            </a:extLst>
          </p:cNvPr>
          <p:cNvSpPr txBox="1"/>
          <p:nvPr/>
        </p:nvSpPr>
        <p:spPr>
          <a:xfrm>
            <a:off x="2457287" y="5822131"/>
            <a:ext cx="2114960" cy="27699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Channel Acquisition Time  </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grpSp>
        <p:nvGrpSpPr>
          <p:cNvPr id="35" name="Group 34">
            <a:extLst>
              <a:ext uri="{FF2B5EF4-FFF2-40B4-BE49-F238E27FC236}">
                <a16:creationId xmlns:a16="http://schemas.microsoft.com/office/drawing/2014/main" id="{E4144937-4C5E-8445-BB26-EF46C37BF57D}"/>
              </a:ext>
            </a:extLst>
          </p:cNvPr>
          <p:cNvGrpSpPr/>
          <p:nvPr/>
        </p:nvGrpSpPr>
        <p:grpSpPr>
          <a:xfrm>
            <a:off x="2882753" y="2546375"/>
            <a:ext cx="121145" cy="152400"/>
            <a:chOff x="1348351" y="3733800"/>
            <a:chExt cx="121145" cy="152400"/>
          </a:xfrm>
        </p:grpSpPr>
        <p:cxnSp>
          <p:nvCxnSpPr>
            <p:cNvPr id="36" name="Straight Connector 35">
              <a:extLst>
                <a:ext uri="{FF2B5EF4-FFF2-40B4-BE49-F238E27FC236}">
                  <a16:creationId xmlns:a16="http://schemas.microsoft.com/office/drawing/2014/main" id="{D9BDC299-9314-85FB-79AB-B84630F01F16}"/>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37" name="Straight Connector 36">
              <a:extLst>
                <a:ext uri="{FF2B5EF4-FFF2-40B4-BE49-F238E27FC236}">
                  <a16:creationId xmlns:a16="http://schemas.microsoft.com/office/drawing/2014/main" id="{2469D91A-222B-9AA2-594E-30ED2279E1E4}"/>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grpSp>
        <p:nvGrpSpPr>
          <p:cNvPr id="38" name="Group 37">
            <a:extLst>
              <a:ext uri="{FF2B5EF4-FFF2-40B4-BE49-F238E27FC236}">
                <a16:creationId xmlns:a16="http://schemas.microsoft.com/office/drawing/2014/main" id="{85E6FDBA-006B-91AB-DB08-44AE3D2102AD}"/>
              </a:ext>
            </a:extLst>
          </p:cNvPr>
          <p:cNvGrpSpPr/>
          <p:nvPr/>
        </p:nvGrpSpPr>
        <p:grpSpPr>
          <a:xfrm>
            <a:off x="2895279" y="3844657"/>
            <a:ext cx="121145" cy="152400"/>
            <a:chOff x="1348351" y="3733800"/>
            <a:chExt cx="121145" cy="152400"/>
          </a:xfrm>
        </p:grpSpPr>
        <p:cxnSp>
          <p:nvCxnSpPr>
            <p:cNvPr id="39" name="Straight Connector 38">
              <a:extLst>
                <a:ext uri="{FF2B5EF4-FFF2-40B4-BE49-F238E27FC236}">
                  <a16:creationId xmlns:a16="http://schemas.microsoft.com/office/drawing/2014/main" id="{51BC6DB5-2DD0-B297-F23E-2BBAEC52FBB5}"/>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40" name="Straight Connector 39">
              <a:extLst>
                <a:ext uri="{FF2B5EF4-FFF2-40B4-BE49-F238E27FC236}">
                  <a16:creationId xmlns:a16="http://schemas.microsoft.com/office/drawing/2014/main" id="{8A509C11-6DBA-313A-DB5D-02057CA21D6F}"/>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grpSp>
        <p:nvGrpSpPr>
          <p:cNvPr id="55" name="Group 54">
            <a:extLst>
              <a:ext uri="{FF2B5EF4-FFF2-40B4-BE49-F238E27FC236}">
                <a16:creationId xmlns:a16="http://schemas.microsoft.com/office/drawing/2014/main" id="{E907CC12-7912-8709-F4EE-668108B19255}"/>
              </a:ext>
            </a:extLst>
          </p:cNvPr>
          <p:cNvGrpSpPr/>
          <p:nvPr/>
        </p:nvGrpSpPr>
        <p:grpSpPr>
          <a:xfrm>
            <a:off x="6427670" y="2546375"/>
            <a:ext cx="121145" cy="152400"/>
            <a:chOff x="1348351" y="3733800"/>
            <a:chExt cx="121145" cy="152400"/>
          </a:xfrm>
        </p:grpSpPr>
        <p:cxnSp>
          <p:nvCxnSpPr>
            <p:cNvPr id="56" name="Straight Connector 55">
              <a:extLst>
                <a:ext uri="{FF2B5EF4-FFF2-40B4-BE49-F238E27FC236}">
                  <a16:creationId xmlns:a16="http://schemas.microsoft.com/office/drawing/2014/main" id="{08B7434C-51B2-906A-00D1-EAAB8ED9AF3E}"/>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57" name="Straight Connector 56">
              <a:extLst>
                <a:ext uri="{FF2B5EF4-FFF2-40B4-BE49-F238E27FC236}">
                  <a16:creationId xmlns:a16="http://schemas.microsoft.com/office/drawing/2014/main" id="{B2C33A80-5D5A-CF1B-EB3F-96E38B132C64}"/>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grpSp>
        <p:nvGrpSpPr>
          <p:cNvPr id="58" name="Group 57">
            <a:extLst>
              <a:ext uri="{FF2B5EF4-FFF2-40B4-BE49-F238E27FC236}">
                <a16:creationId xmlns:a16="http://schemas.microsoft.com/office/drawing/2014/main" id="{0CC8BB05-A0CF-E64A-CD81-879E0C615799}"/>
              </a:ext>
            </a:extLst>
          </p:cNvPr>
          <p:cNvGrpSpPr/>
          <p:nvPr/>
        </p:nvGrpSpPr>
        <p:grpSpPr>
          <a:xfrm>
            <a:off x="6427670" y="3838601"/>
            <a:ext cx="121145" cy="152400"/>
            <a:chOff x="1348351" y="3733800"/>
            <a:chExt cx="121145" cy="152400"/>
          </a:xfrm>
        </p:grpSpPr>
        <p:cxnSp>
          <p:nvCxnSpPr>
            <p:cNvPr id="59" name="Straight Connector 58">
              <a:extLst>
                <a:ext uri="{FF2B5EF4-FFF2-40B4-BE49-F238E27FC236}">
                  <a16:creationId xmlns:a16="http://schemas.microsoft.com/office/drawing/2014/main" id="{0C450EDE-C95E-975E-9267-FAF199587206}"/>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60" name="Straight Connector 59">
              <a:extLst>
                <a:ext uri="{FF2B5EF4-FFF2-40B4-BE49-F238E27FC236}">
                  <a16:creationId xmlns:a16="http://schemas.microsoft.com/office/drawing/2014/main" id="{0069FD0C-6F7F-1FB2-71B8-C2D9C5AC5E9D}"/>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grpSp>
        <p:nvGrpSpPr>
          <p:cNvPr id="62" name="Group 61">
            <a:extLst>
              <a:ext uri="{FF2B5EF4-FFF2-40B4-BE49-F238E27FC236}">
                <a16:creationId xmlns:a16="http://schemas.microsoft.com/office/drawing/2014/main" id="{B783F8B1-3911-43B5-04D4-938D1935DAFB}"/>
              </a:ext>
            </a:extLst>
          </p:cNvPr>
          <p:cNvGrpSpPr/>
          <p:nvPr/>
        </p:nvGrpSpPr>
        <p:grpSpPr>
          <a:xfrm>
            <a:off x="2817199" y="5193916"/>
            <a:ext cx="121145" cy="152400"/>
            <a:chOff x="1348351" y="3733800"/>
            <a:chExt cx="121145" cy="152400"/>
          </a:xfrm>
        </p:grpSpPr>
        <p:cxnSp>
          <p:nvCxnSpPr>
            <p:cNvPr id="63" name="Straight Connector 62">
              <a:extLst>
                <a:ext uri="{FF2B5EF4-FFF2-40B4-BE49-F238E27FC236}">
                  <a16:creationId xmlns:a16="http://schemas.microsoft.com/office/drawing/2014/main" id="{4F10961C-3715-5046-F7D1-90EB703E2FFE}"/>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64" name="Straight Connector 63">
              <a:extLst>
                <a:ext uri="{FF2B5EF4-FFF2-40B4-BE49-F238E27FC236}">
                  <a16:creationId xmlns:a16="http://schemas.microsoft.com/office/drawing/2014/main" id="{036A3F22-F889-2308-EDC5-D470B06E9DED}"/>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cxnSp>
        <p:nvCxnSpPr>
          <p:cNvPr id="69" name="Straight Arrow Connector 68">
            <a:extLst>
              <a:ext uri="{FF2B5EF4-FFF2-40B4-BE49-F238E27FC236}">
                <a16:creationId xmlns:a16="http://schemas.microsoft.com/office/drawing/2014/main" id="{85FEEA08-4548-621E-34B6-93A1DBFBCA4D}"/>
              </a:ext>
            </a:extLst>
          </p:cNvPr>
          <p:cNvCxnSpPr>
            <a:cxnSpLocks/>
          </p:cNvCxnSpPr>
          <p:nvPr/>
        </p:nvCxnSpPr>
        <p:spPr bwMode="auto">
          <a:xfrm>
            <a:off x="2688643" y="2622575"/>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cxnSp>
        <p:nvCxnSpPr>
          <p:cNvPr id="71" name="Straight Arrow Connector 70">
            <a:extLst>
              <a:ext uri="{FF2B5EF4-FFF2-40B4-BE49-F238E27FC236}">
                <a16:creationId xmlns:a16="http://schemas.microsoft.com/office/drawing/2014/main" id="{614D7597-5F89-4ACC-62EF-1AD5BBF98B78}"/>
              </a:ext>
            </a:extLst>
          </p:cNvPr>
          <p:cNvCxnSpPr>
            <a:cxnSpLocks/>
          </p:cNvCxnSpPr>
          <p:nvPr/>
        </p:nvCxnSpPr>
        <p:spPr bwMode="auto">
          <a:xfrm>
            <a:off x="2705543" y="3914801"/>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cxnSp>
        <p:nvCxnSpPr>
          <p:cNvPr id="72" name="Straight Arrow Connector 71">
            <a:extLst>
              <a:ext uri="{FF2B5EF4-FFF2-40B4-BE49-F238E27FC236}">
                <a16:creationId xmlns:a16="http://schemas.microsoft.com/office/drawing/2014/main" id="{DB21C30C-9435-D993-FC21-CDAD3EA6B1C7}"/>
              </a:ext>
            </a:extLst>
          </p:cNvPr>
          <p:cNvCxnSpPr>
            <a:cxnSpLocks/>
          </p:cNvCxnSpPr>
          <p:nvPr/>
        </p:nvCxnSpPr>
        <p:spPr bwMode="auto">
          <a:xfrm>
            <a:off x="2664799" y="5270116"/>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cxnSp>
        <p:nvCxnSpPr>
          <p:cNvPr id="73" name="Straight Arrow Connector 72">
            <a:extLst>
              <a:ext uri="{FF2B5EF4-FFF2-40B4-BE49-F238E27FC236}">
                <a16:creationId xmlns:a16="http://schemas.microsoft.com/office/drawing/2014/main" id="{8623E010-3B47-72E3-4294-45B87DE2D55E}"/>
              </a:ext>
            </a:extLst>
          </p:cNvPr>
          <p:cNvCxnSpPr>
            <a:cxnSpLocks/>
          </p:cNvCxnSpPr>
          <p:nvPr/>
        </p:nvCxnSpPr>
        <p:spPr bwMode="auto">
          <a:xfrm>
            <a:off x="6233707" y="3914801"/>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cxnSp>
        <p:nvCxnSpPr>
          <p:cNvPr id="76" name="Straight Arrow Connector 75">
            <a:extLst>
              <a:ext uri="{FF2B5EF4-FFF2-40B4-BE49-F238E27FC236}">
                <a16:creationId xmlns:a16="http://schemas.microsoft.com/office/drawing/2014/main" id="{1ACBE682-8D89-4198-3AED-F990022B76E6}"/>
              </a:ext>
            </a:extLst>
          </p:cNvPr>
          <p:cNvCxnSpPr>
            <a:cxnSpLocks/>
          </p:cNvCxnSpPr>
          <p:nvPr/>
        </p:nvCxnSpPr>
        <p:spPr bwMode="auto">
          <a:xfrm>
            <a:off x="6229350" y="2622575"/>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sp>
        <p:nvSpPr>
          <p:cNvPr id="94" name="Rectangle 93">
            <a:extLst>
              <a:ext uri="{FF2B5EF4-FFF2-40B4-BE49-F238E27FC236}">
                <a16:creationId xmlns:a16="http://schemas.microsoft.com/office/drawing/2014/main" id="{2626D740-FB5C-A9EB-DD5B-9F98215CD985}"/>
              </a:ext>
            </a:extLst>
          </p:cNvPr>
          <p:cNvSpPr/>
          <p:nvPr/>
        </p:nvSpPr>
        <p:spPr bwMode="auto">
          <a:xfrm>
            <a:off x="990600" y="5538474"/>
            <a:ext cx="562898" cy="285750"/>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dirty="0">
                <a:ln>
                  <a:noFill/>
                </a:ln>
                <a:solidFill>
                  <a:schemeClr val="tx1"/>
                </a:solidFill>
                <a:effectLst/>
                <a:latin typeface="Times New Roman" panose="02020703060505090304" pitchFamily="18" charset="0"/>
              </a:rPr>
              <a:t>Busy</a:t>
            </a:r>
          </a:p>
        </p:txBody>
      </p:sp>
      <p:cxnSp>
        <p:nvCxnSpPr>
          <p:cNvPr id="99" name="直線接點 26">
            <a:extLst>
              <a:ext uri="{FF2B5EF4-FFF2-40B4-BE49-F238E27FC236}">
                <a16:creationId xmlns:a16="http://schemas.microsoft.com/office/drawing/2014/main" id="{745190C1-C6AD-8F0B-30A6-EF55E1FE277D}"/>
              </a:ext>
            </a:extLst>
          </p:cNvPr>
          <p:cNvCxnSpPr>
            <a:cxnSpLocks/>
          </p:cNvCxnSpPr>
          <p:nvPr/>
        </p:nvCxnSpPr>
        <p:spPr>
          <a:xfrm flipH="1">
            <a:off x="3708694" y="1676259"/>
            <a:ext cx="21015" cy="4654397"/>
          </a:xfrm>
          <a:prstGeom prst="line">
            <a:avLst/>
          </a:prstGeom>
        </p:spPr>
        <p:style>
          <a:lnRef idx="1">
            <a:schemeClr val="accent1"/>
          </a:lnRef>
          <a:fillRef idx="0">
            <a:schemeClr val="accent1"/>
          </a:fillRef>
          <a:effectRef idx="0">
            <a:schemeClr val="accent1"/>
          </a:effectRef>
          <a:fontRef idx="minor">
            <a:schemeClr val="tx1"/>
          </a:fontRef>
        </p:style>
      </p:cxnSp>
      <p:grpSp>
        <p:nvGrpSpPr>
          <p:cNvPr id="101" name="Group 100">
            <a:extLst>
              <a:ext uri="{FF2B5EF4-FFF2-40B4-BE49-F238E27FC236}">
                <a16:creationId xmlns:a16="http://schemas.microsoft.com/office/drawing/2014/main" id="{E769EC22-54F2-C689-A994-59F3A4DEEB0F}"/>
              </a:ext>
            </a:extLst>
          </p:cNvPr>
          <p:cNvGrpSpPr/>
          <p:nvPr/>
        </p:nvGrpSpPr>
        <p:grpSpPr>
          <a:xfrm>
            <a:off x="3900958" y="3840926"/>
            <a:ext cx="121145" cy="152400"/>
            <a:chOff x="1348351" y="3733800"/>
            <a:chExt cx="121145" cy="152400"/>
          </a:xfrm>
        </p:grpSpPr>
        <p:cxnSp>
          <p:nvCxnSpPr>
            <p:cNvPr id="102" name="Straight Connector 101">
              <a:extLst>
                <a:ext uri="{FF2B5EF4-FFF2-40B4-BE49-F238E27FC236}">
                  <a16:creationId xmlns:a16="http://schemas.microsoft.com/office/drawing/2014/main" id="{23ABE177-D372-825E-6A42-95EF2AD9221B}"/>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103" name="Straight Connector 102">
              <a:extLst>
                <a:ext uri="{FF2B5EF4-FFF2-40B4-BE49-F238E27FC236}">
                  <a16:creationId xmlns:a16="http://schemas.microsoft.com/office/drawing/2014/main" id="{8B9AAD0C-0AC5-FC31-1AF4-EB1B6733A94A}"/>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cxnSp>
        <p:nvCxnSpPr>
          <p:cNvPr id="108" name="Straight Arrow Connector 107">
            <a:extLst>
              <a:ext uri="{FF2B5EF4-FFF2-40B4-BE49-F238E27FC236}">
                <a16:creationId xmlns:a16="http://schemas.microsoft.com/office/drawing/2014/main" id="{DE1B87BD-1993-21D2-32F3-0D936FE4860C}"/>
              </a:ext>
            </a:extLst>
          </p:cNvPr>
          <p:cNvCxnSpPr>
            <a:cxnSpLocks/>
          </p:cNvCxnSpPr>
          <p:nvPr/>
        </p:nvCxnSpPr>
        <p:spPr bwMode="auto">
          <a:xfrm>
            <a:off x="3702638" y="3917126"/>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grpSp>
        <p:nvGrpSpPr>
          <p:cNvPr id="140" name="Group 139">
            <a:extLst>
              <a:ext uri="{FF2B5EF4-FFF2-40B4-BE49-F238E27FC236}">
                <a16:creationId xmlns:a16="http://schemas.microsoft.com/office/drawing/2014/main" id="{1E082A67-DB48-1AA1-BDE3-A9273B25882B}"/>
              </a:ext>
            </a:extLst>
          </p:cNvPr>
          <p:cNvGrpSpPr/>
          <p:nvPr/>
        </p:nvGrpSpPr>
        <p:grpSpPr>
          <a:xfrm>
            <a:off x="3913070" y="2545915"/>
            <a:ext cx="121145" cy="152400"/>
            <a:chOff x="1348351" y="3733800"/>
            <a:chExt cx="121145" cy="152400"/>
          </a:xfrm>
        </p:grpSpPr>
        <p:cxnSp>
          <p:nvCxnSpPr>
            <p:cNvPr id="141" name="Straight Connector 140">
              <a:extLst>
                <a:ext uri="{FF2B5EF4-FFF2-40B4-BE49-F238E27FC236}">
                  <a16:creationId xmlns:a16="http://schemas.microsoft.com/office/drawing/2014/main" id="{8F01ADAF-988E-4B82-17C9-1EFADAD9CBC7}"/>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142" name="Straight Connector 141">
              <a:extLst>
                <a:ext uri="{FF2B5EF4-FFF2-40B4-BE49-F238E27FC236}">
                  <a16:creationId xmlns:a16="http://schemas.microsoft.com/office/drawing/2014/main" id="{93FFA160-0AB3-F8F9-D815-D715F44855E3}"/>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cxnSp>
        <p:nvCxnSpPr>
          <p:cNvPr id="143" name="Straight Arrow Connector 142">
            <a:extLst>
              <a:ext uri="{FF2B5EF4-FFF2-40B4-BE49-F238E27FC236}">
                <a16:creationId xmlns:a16="http://schemas.microsoft.com/office/drawing/2014/main" id="{65636470-7054-C749-447B-E668FBD1A66D}"/>
              </a:ext>
            </a:extLst>
          </p:cNvPr>
          <p:cNvCxnSpPr>
            <a:cxnSpLocks/>
          </p:cNvCxnSpPr>
          <p:nvPr/>
        </p:nvCxnSpPr>
        <p:spPr bwMode="auto">
          <a:xfrm>
            <a:off x="3714750" y="2622115"/>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sp>
        <p:nvSpPr>
          <p:cNvPr id="53" name="TextBox 52">
            <a:extLst>
              <a:ext uri="{FF2B5EF4-FFF2-40B4-BE49-F238E27FC236}">
                <a16:creationId xmlns:a16="http://schemas.microsoft.com/office/drawing/2014/main" id="{3E6C959F-CC89-A0CC-E021-DF27AE8EA519}"/>
              </a:ext>
            </a:extLst>
          </p:cNvPr>
          <p:cNvSpPr txBox="1"/>
          <p:nvPr/>
        </p:nvSpPr>
        <p:spPr>
          <a:xfrm>
            <a:off x="2241503" y="2057400"/>
            <a:ext cx="921156" cy="348813"/>
          </a:xfrm>
          <a:prstGeom prst="rect">
            <a:avLst/>
          </a:prstGeom>
          <a:noFill/>
        </p:spPr>
        <p:txBody>
          <a:bodyPr wrap="square" rtlCol="0">
            <a:spAutoFit/>
          </a:bodyPr>
          <a:lstStyle/>
          <a:p>
            <a:pPr>
              <a:lnSpc>
                <a:spcPts val="1000"/>
              </a:lnSpc>
            </a:pPr>
            <a:r>
              <a:rPr lang="en-US" sz="1000" dirty="0"/>
              <a:t>CW=1 (retry)</a:t>
            </a:r>
          </a:p>
          <a:p>
            <a:pPr>
              <a:lnSpc>
                <a:spcPts val="1000"/>
              </a:lnSpc>
            </a:pPr>
            <a:r>
              <a:rPr lang="en-US" sz="1000" dirty="0"/>
              <a:t>BC=0</a:t>
            </a:r>
          </a:p>
        </p:txBody>
      </p:sp>
      <p:sp>
        <p:nvSpPr>
          <p:cNvPr id="54" name="TextBox 53">
            <a:extLst>
              <a:ext uri="{FF2B5EF4-FFF2-40B4-BE49-F238E27FC236}">
                <a16:creationId xmlns:a16="http://schemas.microsoft.com/office/drawing/2014/main" id="{4DA659C0-C92B-FEB2-315C-B169D58B93B4}"/>
              </a:ext>
            </a:extLst>
          </p:cNvPr>
          <p:cNvSpPr txBox="1"/>
          <p:nvPr/>
        </p:nvSpPr>
        <p:spPr>
          <a:xfrm>
            <a:off x="2235201" y="3375420"/>
            <a:ext cx="1021808" cy="348813"/>
          </a:xfrm>
          <a:prstGeom prst="rect">
            <a:avLst/>
          </a:prstGeom>
          <a:noFill/>
        </p:spPr>
        <p:txBody>
          <a:bodyPr wrap="square" rtlCol="0">
            <a:spAutoFit/>
          </a:bodyPr>
          <a:lstStyle/>
          <a:p>
            <a:pPr>
              <a:lnSpc>
                <a:spcPts val="1000"/>
              </a:lnSpc>
            </a:pPr>
            <a:r>
              <a:rPr lang="en-US" sz="1000" dirty="0"/>
              <a:t>CW=1(retry)</a:t>
            </a:r>
          </a:p>
          <a:p>
            <a:pPr>
              <a:lnSpc>
                <a:spcPts val="1000"/>
              </a:lnSpc>
            </a:pPr>
            <a:r>
              <a:rPr lang="en-US" sz="1000" dirty="0"/>
              <a:t>BC=0</a:t>
            </a:r>
          </a:p>
        </p:txBody>
      </p:sp>
      <p:sp>
        <p:nvSpPr>
          <p:cNvPr id="65" name="TextBox 64">
            <a:extLst>
              <a:ext uri="{FF2B5EF4-FFF2-40B4-BE49-F238E27FC236}">
                <a16:creationId xmlns:a16="http://schemas.microsoft.com/office/drawing/2014/main" id="{81CEE225-B140-1129-6DE2-A57CFA5B29F4}"/>
              </a:ext>
            </a:extLst>
          </p:cNvPr>
          <p:cNvSpPr txBox="1"/>
          <p:nvPr/>
        </p:nvSpPr>
        <p:spPr>
          <a:xfrm>
            <a:off x="2417984" y="4876800"/>
            <a:ext cx="1085851" cy="348813"/>
          </a:xfrm>
          <a:prstGeom prst="rect">
            <a:avLst/>
          </a:prstGeom>
          <a:noFill/>
        </p:spPr>
        <p:txBody>
          <a:bodyPr wrap="square" rtlCol="0">
            <a:spAutoFit/>
          </a:bodyPr>
          <a:lstStyle/>
          <a:p>
            <a:pPr>
              <a:lnSpc>
                <a:spcPts val="1000"/>
              </a:lnSpc>
            </a:pPr>
            <a:r>
              <a:rPr lang="en-US" sz="1000" dirty="0"/>
              <a:t>Remaining </a:t>
            </a:r>
          </a:p>
          <a:p>
            <a:pPr>
              <a:lnSpc>
                <a:spcPts val="1000"/>
              </a:lnSpc>
            </a:pPr>
            <a:r>
              <a:rPr lang="en-US" sz="1000" dirty="0"/>
              <a:t>BC=3</a:t>
            </a:r>
          </a:p>
        </p:txBody>
      </p:sp>
      <p:sp>
        <p:nvSpPr>
          <p:cNvPr id="66" name="TextBox 65">
            <a:extLst>
              <a:ext uri="{FF2B5EF4-FFF2-40B4-BE49-F238E27FC236}">
                <a16:creationId xmlns:a16="http://schemas.microsoft.com/office/drawing/2014/main" id="{C42D12D5-914F-084D-0E87-DFCEC108DFA8}"/>
              </a:ext>
            </a:extLst>
          </p:cNvPr>
          <p:cNvSpPr txBox="1"/>
          <p:nvPr/>
        </p:nvSpPr>
        <p:spPr>
          <a:xfrm>
            <a:off x="3714750" y="2057400"/>
            <a:ext cx="914400" cy="348813"/>
          </a:xfrm>
          <a:prstGeom prst="rect">
            <a:avLst/>
          </a:prstGeom>
          <a:noFill/>
        </p:spPr>
        <p:txBody>
          <a:bodyPr wrap="square" rtlCol="0">
            <a:spAutoFit/>
          </a:bodyPr>
          <a:lstStyle/>
          <a:p>
            <a:pPr>
              <a:lnSpc>
                <a:spcPts val="1000"/>
              </a:lnSpc>
            </a:pPr>
            <a:r>
              <a:rPr lang="en-US" sz="1000" dirty="0"/>
              <a:t>CW=3 (retry)</a:t>
            </a:r>
          </a:p>
          <a:p>
            <a:pPr>
              <a:lnSpc>
                <a:spcPts val="1000"/>
              </a:lnSpc>
            </a:pPr>
            <a:r>
              <a:rPr lang="en-US" sz="1000" dirty="0"/>
              <a:t>BC=2</a:t>
            </a:r>
            <a:endParaRPr lang="en-US" sz="1000" dirty="0">
              <a:solidFill>
                <a:srgbClr val="FF0000"/>
              </a:solidFill>
            </a:endParaRPr>
          </a:p>
        </p:txBody>
      </p:sp>
      <p:sp>
        <p:nvSpPr>
          <p:cNvPr id="67" name="TextBox 66">
            <a:extLst>
              <a:ext uri="{FF2B5EF4-FFF2-40B4-BE49-F238E27FC236}">
                <a16:creationId xmlns:a16="http://schemas.microsoft.com/office/drawing/2014/main" id="{8400EBEA-14BD-363D-03B2-D8FA633810AD}"/>
              </a:ext>
            </a:extLst>
          </p:cNvPr>
          <p:cNvSpPr txBox="1"/>
          <p:nvPr/>
        </p:nvSpPr>
        <p:spPr>
          <a:xfrm>
            <a:off x="3714750" y="3384987"/>
            <a:ext cx="692150" cy="348813"/>
          </a:xfrm>
          <a:prstGeom prst="rect">
            <a:avLst/>
          </a:prstGeom>
          <a:noFill/>
        </p:spPr>
        <p:txBody>
          <a:bodyPr wrap="square" rtlCol="0">
            <a:spAutoFit/>
          </a:bodyPr>
          <a:lstStyle/>
          <a:p>
            <a:pPr>
              <a:lnSpc>
                <a:spcPts val="1000"/>
              </a:lnSpc>
            </a:pPr>
            <a:r>
              <a:rPr lang="en-US" sz="1000" dirty="0"/>
              <a:t>CW=3</a:t>
            </a:r>
          </a:p>
          <a:p>
            <a:pPr>
              <a:lnSpc>
                <a:spcPts val="1000"/>
              </a:lnSpc>
            </a:pPr>
            <a:r>
              <a:rPr lang="en-US" sz="1000" dirty="0"/>
              <a:t>BC=1</a:t>
            </a:r>
          </a:p>
        </p:txBody>
      </p:sp>
      <p:sp>
        <p:nvSpPr>
          <p:cNvPr id="80" name="TextBox 79">
            <a:extLst>
              <a:ext uri="{FF2B5EF4-FFF2-40B4-BE49-F238E27FC236}">
                <a16:creationId xmlns:a16="http://schemas.microsoft.com/office/drawing/2014/main" id="{544A00FC-2C74-9A94-0D59-44FD7877A83D}"/>
              </a:ext>
            </a:extLst>
          </p:cNvPr>
          <p:cNvSpPr txBox="1"/>
          <p:nvPr/>
        </p:nvSpPr>
        <p:spPr>
          <a:xfrm>
            <a:off x="5949134" y="4806106"/>
            <a:ext cx="889816" cy="348813"/>
          </a:xfrm>
          <a:prstGeom prst="rect">
            <a:avLst/>
          </a:prstGeom>
          <a:noFill/>
        </p:spPr>
        <p:txBody>
          <a:bodyPr wrap="square" rtlCol="0">
            <a:spAutoFit/>
          </a:bodyPr>
          <a:lstStyle/>
          <a:p>
            <a:pPr>
              <a:lnSpc>
                <a:spcPts val="1000"/>
              </a:lnSpc>
            </a:pPr>
            <a:r>
              <a:rPr lang="en-US" sz="1000" dirty="0"/>
              <a:t>Remaining </a:t>
            </a:r>
          </a:p>
          <a:p>
            <a:pPr>
              <a:lnSpc>
                <a:spcPts val="1000"/>
              </a:lnSpc>
            </a:pPr>
            <a:r>
              <a:rPr lang="en-US" sz="1000" dirty="0"/>
              <a:t>BC=3</a:t>
            </a:r>
          </a:p>
        </p:txBody>
      </p:sp>
      <p:grpSp>
        <p:nvGrpSpPr>
          <p:cNvPr id="85" name="Group 84">
            <a:extLst>
              <a:ext uri="{FF2B5EF4-FFF2-40B4-BE49-F238E27FC236}">
                <a16:creationId xmlns:a16="http://schemas.microsoft.com/office/drawing/2014/main" id="{B8423BC9-2705-D289-40FD-29DE1CBE1F79}"/>
              </a:ext>
            </a:extLst>
          </p:cNvPr>
          <p:cNvGrpSpPr/>
          <p:nvPr/>
        </p:nvGrpSpPr>
        <p:grpSpPr>
          <a:xfrm>
            <a:off x="6410787" y="5181600"/>
            <a:ext cx="121145" cy="152400"/>
            <a:chOff x="1348351" y="3733800"/>
            <a:chExt cx="121145" cy="152400"/>
          </a:xfrm>
        </p:grpSpPr>
        <p:cxnSp>
          <p:nvCxnSpPr>
            <p:cNvPr id="86" name="Straight Connector 85">
              <a:extLst>
                <a:ext uri="{FF2B5EF4-FFF2-40B4-BE49-F238E27FC236}">
                  <a16:creationId xmlns:a16="http://schemas.microsoft.com/office/drawing/2014/main" id="{2AE188AC-4A77-C6AB-AE74-2880B5A01959}"/>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87" name="Straight Connector 86">
              <a:extLst>
                <a:ext uri="{FF2B5EF4-FFF2-40B4-BE49-F238E27FC236}">
                  <a16:creationId xmlns:a16="http://schemas.microsoft.com/office/drawing/2014/main" id="{26A157CE-3CE5-E33C-5AC1-6192E91AE6CF}"/>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cxnSp>
        <p:nvCxnSpPr>
          <p:cNvPr id="88" name="Straight Arrow Connector 87">
            <a:extLst>
              <a:ext uri="{FF2B5EF4-FFF2-40B4-BE49-F238E27FC236}">
                <a16:creationId xmlns:a16="http://schemas.microsoft.com/office/drawing/2014/main" id="{DB31487D-21E3-2159-40F9-073DA18560CA}"/>
              </a:ext>
            </a:extLst>
          </p:cNvPr>
          <p:cNvCxnSpPr>
            <a:cxnSpLocks/>
          </p:cNvCxnSpPr>
          <p:nvPr/>
        </p:nvCxnSpPr>
        <p:spPr bwMode="auto">
          <a:xfrm>
            <a:off x="6216824" y="5257800"/>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cxnSp>
        <p:nvCxnSpPr>
          <p:cNvPr id="92" name="直線單箭頭接點 33">
            <a:extLst>
              <a:ext uri="{FF2B5EF4-FFF2-40B4-BE49-F238E27FC236}">
                <a16:creationId xmlns:a16="http://schemas.microsoft.com/office/drawing/2014/main" id="{5C1791BC-56AD-095B-D9B4-F030E01CB85F}"/>
              </a:ext>
            </a:extLst>
          </p:cNvPr>
          <p:cNvCxnSpPr>
            <a:cxnSpLocks/>
          </p:cNvCxnSpPr>
          <p:nvPr/>
        </p:nvCxnSpPr>
        <p:spPr>
          <a:xfrm>
            <a:off x="3713332" y="4785864"/>
            <a:ext cx="1335440"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6" name="文字方塊 39">
            <a:extLst>
              <a:ext uri="{FF2B5EF4-FFF2-40B4-BE49-F238E27FC236}">
                <a16:creationId xmlns:a16="http://schemas.microsoft.com/office/drawing/2014/main" id="{5886BE3C-BC72-0942-DE0A-5DD6E0E8D05A}"/>
              </a:ext>
            </a:extLst>
          </p:cNvPr>
          <p:cNvSpPr txBox="1"/>
          <p:nvPr/>
        </p:nvSpPr>
        <p:spPr>
          <a:xfrm>
            <a:off x="3806577" y="4572000"/>
            <a:ext cx="1193278" cy="27699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EIFS Protection</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cxnSp>
        <p:nvCxnSpPr>
          <p:cNvPr id="97" name="直線接點 26">
            <a:extLst>
              <a:ext uri="{FF2B5EF4-FFF2-40B4-BE49-F238E27FC236}">
                <a16:creationId xmlns:a16="http://schemas.microsoft.com/office/drawing/2014/main" id="{BA23DE30-F39F-41CF-E588-2F53F8F61883}"/>
              </a:ext>
            </a:extLst>
          </p:cNvPr>
          <p:cNvCxnSpPr>
            <a:cxnSpLocks/>
          </p:cNvCxnSpPr>
          <p:nvPr/>
        </p:nvCxnSpPr>
        <p:spPr>
          <a:xfrm flipH="1">
            <a:off x="5194889" y="2952045"/>
            <a:ext cx="28216" cy="3380983"/>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4108FCCD-B9A1-B534-7C91-7D3DA59BB2F4}"/>
              </a:ext>
            </a:extLst>
          </p:cNvPr>
          <p:cNvSpPr txBox="1"/>
          <p:nvPr/>
        </p:nvSpPr>
        <p:spPr>
          <a:xfrm>
            <a:off x="5791200" y="2057400"/>
            <a:ext cx="901700" cy="348813"/>
          </a:xfrm>
          <a:prstGeom prst="rect">
            <a:avLst/>
          </a:prstGeom>
          <a:noFill/>
        </p:spPr>
        <p:txBody>
          <a:bodyPr wrap="square" rtlCol="0">
            <a:spAutoFit/>
          </a:bodyPr>
          <a:lstStyle/>
          <a:p>
            <a:pPr>
              <a:lnSpc>
                <a:spcPts val="1000"/>
              </a:lnSpc>
            </a:pPr>
            <a:r>
              <a:rPr lang="en-US" sz="1000" dirty="0"/>
              <a:t>CW=0 (reset) </a:t>
            </a:r>
          </a:p>
          <a:p>
            <a:pPr>
              <a:lnSpc>
                <a:spcPts val="1000"/>
              </a:lnSpc>
            </a:pPr>
            <a:r>
              <a:rPr lang="en-US" sz="1000" dirty="0"/>
              <a:t>BC=0</a:t>
            </a:r>
            <a:endParaRPr lang="en-US" sz="1000" dirty="0">
              <a:solidFill>
                <a:srgbClr val="FF0000"/>
              </a:solidFill>
            </a:endParaRPr>
          </a:p>
        </p:txBody>
      </p:sp>
      <p:sp>
        <p:nvSpPr>
          <p:cNvPr id="41" name="文字方塊 5">
            <a:extLst>
              <a:ext uri="{FF2B5EF4-FFF2-40B4-BE49-F238E27FC236}">
                <a16:creationId xmlns:a16="http://schemas.microsoft.com/office/drawing/2014/main" id="{B66CDC93-E4A7-64A2-1E0C-425EC579CBB7}"/>
              </a:ext>
            </a:extLst>
          </p:cNvPr>
          <p:cNvSpPr txBox="1"/>
          <p:nvPr/>
        </p:nvSpPr>
        <p:spPr>
          <a:xfrm>
            <a:off x="1974850" y="2412998"/>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RTS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43" name="文字方塊 15">
            <a:extLst>
              <a:ext uri="{FF2B5EF4-FFF2-40B4-BE49-F238E27FC236}">
                <a16:creationId xmlns:a16="http://schemas.microsoft.com/office/drawing/2014/main" id="{296D98F4-D632-6D44-B716-F82E9014F417}"/>
              </a:ext>
            </a:extLst>
          </p:cNvPr>
          <p:cNvSpPr txBox="1"/>
          <p:nvPr/>
        </p:nvSpPr>
        <p:spPr>
          <a:xfrm>
            <a:off x="1974850" y="3708398"/>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RTS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grpSp>
        <p:nvGrpSpPr>
          <p:cNvPr id="44" name="Group 43">
            <a:extLst>
              <a:ext uri="{FF2B5EF4-FFF2-40B4-BE49-F238E27FC236}">
                <a16:creationId xmlns:a16="http://schemas.microsoft.com/office/drawing/2014/main" id="{35217DEA-2F0C-76E5-F1B2-ADBA577925F8}"/>
              </a:ext>
            </a:extLst>
          </p:cNvPr>
          <p:cNvGrpSpPr/>
          <p:nvPr/>
        </p:nvGrpSpPr>
        <p:grpSpPr>
          <a:xfrm>
            <a:off x="1828653" y="2546375"/>
            <a:ext cx="121145" cy="152400"/>
            <a:chOff x="1348351" y="3733800"/>
            <a:chExt cx="121145" cy="152400"/>
          </a:xfrm>
        </p:grpSpPr>
        <p:cxnSp>
          <p:nvCxnSpPr>
            <p:cNvPr id="45" name="Straight Connector 44">
              <a:extLst>
                <a:ext uri="{FF2B5EF4-FFF2-40B4-BE49-F238E27FC236}">
                  <a16:creationId xmlns:a16="http://schemas.microsoft.com/office/drawing/2014/main" id="{8DC22253-2C52-23CA-6DF0-5842D9BA0B3D}"/>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46" name="Straight Connector 45">
              <a:extLst>
                <a:ext uri="{FF2B5EF4-FFF2-40B4-BE49-F238E27FC236}">
                  <a16:creationId xmlns:a16="http://schemas.microsoft.com/office/drawing/2014/main" id="{6677117B-03A0-D570-9ADD-917C0DF4BFAE}"/>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grpSp>
        <p:nvGrpSpPr>
          <p:cNvPr id="47" name="Group 46">
            <a:extLst>
              <a:ext uri="{FF2B5EF4-FFF2-40B4-BE49-F238E27FC236}">
                <a16:creationId xmlns:a16="http://schemas.microsoft.com/office/drawing/2014/main" id="{0706FC01-7485-4F16-8696-AD35897878A4}"/>
              </a:ext>
            </a:extLst>
          </p:cNvPr>
          <p:cNvGrpSpPr/>
          <p:nvPr/>
        </p:nvGrpSpPr>
        <p:grpSpPr>
          <a:xfrm>
            <a:off x="1841179" y="3844657"/>
            <a:ext cx="121145" cy="152400"/>
            <a:chOff x="1348351" y="3733800"/>
            <a:chExt cx="121145" cy="152400"/>
          </a:xfrm>
        </p:grpSpPr>
        <p:cxnSp>
          <p:nvCxnSpPr>
            <p:cNvPr id="48" name="Straight Connector 47">
              <a:extLst>
                <a:ext uri="{FF2B5EF4-FFF2-40B4-BE49-F238E27FC236}">
                  <a16:creationId xmlns:a16="http://schemas.microsoft.com/office/drawing/2014/main" id="{B13E453C-0DA8-73F2-F796-6D6B2C2273D4}"/>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49" name="Straight Connector 48">
              <a:extLst>
                <a:ext uri="{FF2B5EF4-FFF2-40B4-BE49-F238E27FC236}">
                  <a16:creationId xmlns:a16="http://schemas.microsoft.com/office/drawing/2014/main" id="{10252FE0-E54B-B05A-DF42-8C7C0BB551A1}"/>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grpSp>
        <p:nvGrpSpPr>
          <p:cNvPr id="50" name="Group 49">
            <a:extLst>
              <a:ext uri="{FF2B5EF4-FFF2-40B4-BE49-F238E27FC236}">
                <a16:creationId xmlns:a16="http://schemas.microsoft.com/office/drawing/2014/main" id="{D7067196-64E5-C2BE-6724-20CA58A96A17}"/>
              </a:ext>
            </a:extLst>
          </p:cNvPr>
          <p:cNvGrpSpPr/>
          <p:nvPr/>
        </p:nvGrpSpPr>
        <p:grpSpPr>
          <a:xfrm>
            <a:off x="1763099" y="5193916"/>
            <a:ext cx="121145" cy="152400"/>
            <a:chOff x="1348351" y="3733800"/>
            <a:chExt cx="121145" cy="152400"/>
          </a:xfrm>
        </p:grpSpPr>
        <p:cxnSp>
          <p:nvCxnSpPr>
            <p:cNvPr id="51" name="Straight Connector 50">
              <a:extLst>
                <a:ext uri="{FF2B5EF4-FFF2-40B4-BE49-F238E27FC236}">
                  <a16:creationId xmlns:a16="http://schemas.microsoft.com/office/drawing/2014/main" id="{3836DB0C-2F1C-761D-E611-47EC84FE36D2}"/>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52" name="Straight Connector 51">
              <a:extLst>
                <a:ext uri="{FF2B5EF4-FFF2-40B4-BE49-F238E27FC236}">
                  <a16:creationId xmlns:a16="http://schemas.microsoft.com/office/drawing/2014/main" id="{A3FFEF22-E1C9-AF9D-AE06-0596B29E8D09}"/>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cxnSp>
        <p:nvCxnSpPr>
          <p:cNvPr id="61" name="Straight Arrow Connector 60">
            <a:extLst>
              <a:ext uri="{FF2B5EF4-FFF2-40B4-BE49-F238E27FC236}">
                <a16:creationId xmlns:a16="http://schemas.microsoft.com/office/drawing/2014/main" id="{56ACB274-0143-91B4-F0D3-15C63698D2A8}"/>
              </a:ext>
            </a:extLst>
          </p:cNvPr>
          <p:cNvCxnSpPr>
            <a:cxnSpLocks/>
          </p:cNvCxnSpPr>
          <p:nvPr/>
        </p:nvCxnSpPr>
        <p:spPr bwMode="auto">
          <a:xfrm>
            <a:off x="1634543" y="2622575"/>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cxnSp>
        <p:nvCxnSpPr>
          <p:cNvPr id="70" name="Straight Arrow Connector 69">
            <a:extLst>
              <a:ext uri="{FF2B5EF4-FFF2-40B4-BE49-F238E27FC236}">
                <a16:creationId xmlns:a16="http://schemas.microsoft.com/office/drawing/2014/main" id="{0F4C843C-63B1-E82C-53B4-146766A1013D}"/>
              </a:ext>
            </a:extLst>
          </p:cNvPr>
          <p:cNvCxnSpPr>
            <a:cxnSpLocks/>
          </p:cNvCxnSpPr>
          <p:nvPr/>
        </p:nvCxnSpPr>
        <p:spPr bwMode="auto">
          <a:xfrm>
            <a:off x="1651443" y="3914801"/>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cxnSp>
        <p:nvCxnSpPr>
          <p:cNvPr id="74" name="Straight Arrow Connector 73">
            <a:extLst>
              <a:ext uri="{FF2B5EF4-FFF2-40B4-BE49-F238E27FC236}">
                <a16:creationId xmlns:a16="http://schemas.microsoft.com/office/drawing/2014/main" id="{83FA6212-4760-765C-F5E5-F487C1B48230}"/>
              </a:ext>
            </a:extLst>
          </p:cNvPr>
          <p:cNvCxnSpPr>
            <a:cxnSpLocks/>
          </p:cNvCxnSpPr>
          <p:nvPr/>
        </p:nvCxnSpPr>
        <p:spPr bwMode="auto">
          <a:xfrm>
            <a:off x="1610699" y="5270116"/>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sp>
        <p:nvSpPr>
          <p:cNvPr id="77" name="TextBox 76">
            <a:extLst>
              <a:ext uri="{FF2B5EF4-FFF2-40B4-BE49-F238E27FC236}">
                <a16:creationId xmlns:a16="http://schemas.microsoft.com/office/drawing/2014/main" id="{46CEACDF-4424-0852-A78B-69471E3A1326}"/>
              </a:ext>
            </a:extLst>
          </p:cNvPr>
          <p:cNvSpPr txBox="1"/>
          <p:nvPr/>
        </p:nvSpPr>
        <p:spPr>
          <a:xfrm>
            <a:off x="1187403" y="2057400"/>
            <a:ext cx="692150" cy="348813"/>
          </a:xfrm>
          <a:prstGeom prst="rect">
            <a:avLst/>
          </a:prstGeom>
          <a:noFill/>
        </p:spPr>
        <p:txBody>
          <a:bodyPr wrap="square" rtlCol="0">
            <a:spAutoFit/>
          </a:bodyPr>
          <a:lstStyle/>
          <a:p>
            <a:pPr>
              <a:lnSpc>
                <a:spcPts val="1000"/>
              </a:lnSpc>
            </a:pPr>
            <a:r>
              <a:rPr lang="en-US" sz="1000" dirty="0"/>
              <a:t>CW=0</a:t>
            </a:r>
          </a:p>
          <a:p>
            <a:pPr>
              <a:lnSpc>
                <a:spcPts val="1000"/>
              </a:lnSpc>
            </a:pPr>
            <a:r>
              <a:rPr lang="en-US" sz="1000" dirty="0"/>
              <a:t>BC=0</a:t>
            </a:r>
          </a:p>
        </p:txBody>
      </p:sp>
      <p:sp>
        <p:nvSpPr>
          <p:cNvPr id="78" name="TextBox 77">
            <a:extLst>
              <a:ext uri="{FF2B5EF4-FFF2-40B4-BE49-F238E27FC236}">
                <a16:creationId xmlns:a16="http://schemas.microsoft.com/office/drawing/2014/main" id="{D924F63E-FDF9-0F21-B20F-0E5971CCFBFE}"/>
              </a:ext>
            </a:extLst>
          </p:cNvPr>
          <p:cNvSpPr txBox="1"/>
          <p:nvPr/>
        </p:nvSpPr>
        <p:spPr>
          <a:xfrm>
            <a:off x="1181101" y="3375420"/>
            <a:ext cx="692150" cy="348813"/>
          </a:xfrm>
          <a:prstGeom prst="rect">
            <a:avLst/>
          </a:prstGeom>
          <a:noFill/>
        </p:spPr>
        <p:txBody>
          <a:bodyPr wrap="square" rtlCol="0">
            <a:spAutoFit/>
          </a:bodyPr>
          <a:lstStyle/>
          <a:p>
            <a:pPr>
              <a:lnSpc>
                <a:spcPts val="1000"/>
              </a:lnSpc>
            </a:pPr>
            <a:r>
              <a:rPr lang="en-US" sz="1000" dirty="0"/>
              <a:t>CW=0</a:t>
            </a:r>
          </a:p>
          <a:p>
            <a:pPr>
              <a:lnSpc>
                <a:spcPts val="1000"/>
              </a:lnSpc>
            </a:pPr>
            <a:r>
              <a:rPr lang="en-US" sz="1000" dirty="0"/>
              <a:t>BC=0</a:t>
            </a:r>
          </a:p>
        </p:txBody>
      </p:sp>
      <p:sp>
        <p:nvSpPr>
          <p:cNvPr id="79" name="TextBox 78">
            <a:extLst>
              <a:ext uri="{FF2B5EF4-FFF2-40B4-BE49-F238E27FC236}">
                <a16:creationId xmlns:a16="http://schemas.microsoft.com/office/drawing/2014/main" id="{C8925BC7-0D5C-D659-0E8A-E2D448ECD4B1}"/>
              </a:ext>
            </a:extLst>
          </p:cNvPr>
          <p:cNvSpPr txBox="1"/>
          <p:nvPr/>
        </p:nvSpPr>
        <p:spPr>
          <a:xfrm>
            <a:off x="1363884" y="4876800"/>
            <a:ext cx="1085851" cy="348813"/>
          </a:xfrm>
          <a:prstGeom prst="rect">
            <a:avLst/>
          </a:prstGeom>
          <a:noFill/>
        </p:spPr>
        <p:txBody>
          <a:bodyPr wrap="square" rtlCol="0">
            <a:spAutoFit/>
          </a:bodyPr>
          <a:lstStyle/>
          <a:p>
            <a:pPr>
              <a:lnSpc>
                <a:spcPts val="1000"/>
              </a:lnSpc>
            </a:pPr>
            <a:r>
              <a:rPr lang="en-US" sz="1000" dirty="0"/>
              <a:t>Remaining </a:t>
            </a:r>
          </a:p>
          <a:p>
            <a:pPr>
              <a:lnSpc>
                <a:spcPts val="1000"/>
              </a:lnSpc>
            </a:pPr>
            <a:r>
              <a:rPr lang="en-US" sz="1000" dirty="0"/>
              <a:t>BC=3</a:t>
            </a:r>
          </a:p>
        </p:txBody>
      </p:sp>
      <p:cxnSp>
        <p:nvCxnSpPr>
          <p:cNvPr id="81" name="直線接點 25">
            <a:extLst>
              <a:ext uri="{FF2B5EF4-FFF2-40B4-BE49-F238E27FC236}">
                <a16:creationId xmlns:a16="http://schemas.microsoft.com/office/drawing/2014/main" id="{A7C57290-568E-FF4D-6B25-062E6B317E3F}"/>
              </a:ext>
            </a:extLst>
          </p:cNvPr>
          <p:cNvCxnSpPr>
            <a:cxnSpLocks/>
          </p:cNvCxnSpPr>
          <p:nvPr/>
        </p:nvCxnSpPr>
        <p:spPr>
          <a:xfrm flipH="1">
            <a:off x="1600200" y="1676400"/>
            <a:ext cx="12159" cy="4676383"/>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直線單箭頭接點 33">
            <a:extLst>
              <a:ext uri="{FF2B5EF4-FFF2-40B4-BE49-F238E27FC236}">
                <a16:creationId xmlns:a16="http://schemas.microsoft.com/office/drawing/2014/main" id="{76F33313-AB65-8169-2CD1-F0D36EC9672A}"/>
              </a:ext>
            </a:extLst>
          </p:cNvPr>
          <p:cNvCxnSpPr>
            <a:cxnSpLocks/>
          </p:cNvCxnSpPr>
          <p:nvPr/>
        </p:nvCxnSpPr>
        <p:spPr>
          <a:xfrm>
            <a:off x="2639292" y="4557264"/>
            <a:ext cx="1335440"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4" name="文字方塊 39">
            <a:extLst>
              <a:ext uri="{FF2B5EF4-FFF2-40B4-BE49-F238E27FC236}">
                <a16:creationId xmlns:a16="http://schemas.microsoft.com/office/drawing/2014/main" id="{C0A3E9F4-C8C0-6DC7-75BB-6F1076CAB0D6}"/>
              </a:ext>
            </a:extLst>
          </p:cNvPr>
          <p:cNvSpPr txBox="1"/>
          <p:nvPr/>
        </p:nvSpPr>
        <p:spPr>
          <a:xfrm>
            <a:off x="2732537" y="4343400"/>
            <a:ext cx="1193278" cy="27699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EIFS Protection</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Tree>
    <p:extLst>
      <p:ext uri="{BB962C8B-B14F-4D97-AF65-F5344CB8AC3E}">
        <p14:creationId xmlns:p14="http://schemas.microsoft.com/office/powerpoint/2010/main" val="4191753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17DAF83D-5350-47A4-8A15-8EE731889B57}"/>
              </a:ext>
            </a:extLst>
          </p:cNvPr>
          <p:cNvSpPr>
            <a:spLocks noGrp="1"/>
          </p:cNvSpPr>
          <p:nvPr>
            <p:ph type="title"/>
          </p:nvPr>
        </p:nvSpPr>
        <p:spPr>
          <a:xfrm>
            <a:off x="381000" y="685800"/>
            <a:ext cx="8305800" cy="914400"/>
          </a:xfrm>
        </p:spPr>
        <p:txBody>
          <a:bodyPr/>
          <a:lstStyle/>
          <a:p>
            <a:r>
              <a:rPr lang="en-US" dirty="0">
                <a:solidFill>
                  <a:schemeClr val="tx1"/>
                </a:solidFill>
              </a:rPr>
              <a:t>Convergence Simulation</a:t>
            </a:r>
          </a:p>
        </p:txBody>
      </p:sp>
      <p:sp>
        <p:nvSpPr>
          <p:cNvPr id="5" name="Slide Number Placeholder 4">
            <a:extLst>
              <a:ext uri="{FF2B5EF4-FFF2-40B4-BE49-F238E27FC236}">
                <a16:creationId xmlns:a16="http://schemas.microsoft.com/office/drawing/2014/main" id="{E8251A55-E737-47F9-AB6F-729B458F7033}"/>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9</a:t>
            </a:fld>
            <a:endParaRPr lang="en-US" dirty="0"/>
          </a:p>
        </p:txBody>
      </p:sp>
      <p:sp>
        <p:nvSpPr>
          <p:cNvPr id="3" name="文字方塊 8">
            <a:extLst>
              <a:ext uri="{FF2B5EF4-FFF2-40B4-BE49-F238E27FC236}">
                <a16:creationId xmlns:a16="http://schemas.microsoft.com/office/drawing/2014/main" id="{58B15F34-6482-8B93-1ABE-88A7E21D811C}"/>
              </a:ext>
            </a:extLst>
          </p:cNvPr>
          <p:cNvSpPr txBox="1"/>
          <p:nvPr/>
        </p:nvSpPr>
        <p:spPr>
          <a:xfrm>
            <a:off x="152400" y="4767612"/>
            <a:ext cx="533400" cy="342874"/>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STA2</a:t>
            </a:r>
          </a:p>
        </p:txBody>
      </p:sp>
      <p:sp>
        <p:nvSpPr>
          <p:cNvPr id="4" name="文字方塊 9">
            <a:extLst>
              <a:ext uri="{FF2B5EF4-FFF2-40B4-BE49-F238E27FC236}">
                <a16:creationId xmlns:a16="http://schemas.microsoft.com/office/drawing/2014/main" id="{F7919E89-CDE5-C568-AD78-6B750078F80C}"/>
              </a:ext>
            </a:extLst>
          </p:cNvPr>
          <p:cNvSpPr txBox="1"/>
          <p:nvPr/>
        </p:nvSpPr>
        <p:spPr>
          <a:xfrm>
            <a:off x="139436" y="5529612"/>
            <a:ext cx="533400" cy="342874"/>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STA1</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400" b="0" i="0" u="none" strike="noStrike" kern="1200" cap="none" spc="0" normalizeH="0" baseline="0" noProof="0" dirty="0">
              <a:ln>
                <a:noFill/>
              </a:ln>
              <a:solidFill>
                <a:srgbClr val="353630"/>
              </a:solidFill>
              <a:effectLst/>
              <a:uLnTx/>
              <a:uFillTx/>
              <a:latin typeface="Calibri"/>
              <a:ea typeface="Microsoft YaHei"/>
              <a:cs typeface="+mn-cs"/>
            </a:endParaRPr>
          </a:p>
        </p:txBody>
      </p:sp>
      <p:cxnSp>
        <p:nvCxnSpPr>
          <p:cNvPr id="6" name="直線接點 12">
            <a:extLst>
              <a:ext uri="{FF2B5EF4-FFF2-40B4-BE49-F238E27FC236}">
                <a16:creationId xmlns:a16="http://schemas.microsoft.com/office/drawing/2014/main" id="{27F93220-4B24-5F33-3234-7B507D1A8F68}"/>
              </a:ext>
            </a:extLst>
          </p:cNvPr>
          <p:cNvCxnSpPr>
            <a:cxnSpLocks/>
          </p:cNvCxnSpPr>
          <p:nvPr/>
        </p:nvCxnSpPr>
        <p:spPr>
          <a:xfrm>
            <a:off x="685800" y="5682012"/>
            <a:ext cx="8121650" cy="0"/>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 name="直線接點 13">
            <a:extLst>
              <a:ext uri="{FF2B5EF4-FFF2-40B4-BE49-F238E27FC236}">
                <a16:creationId xmlns:a16="http://schemas.microsoft.com/office/drawing/2014/main" id="{EE90ED56-E57F-6925-3D1B-8FF78F22325B}"/>
              </a:ext>
            </a:extLst>
          </p:cNvPr>
          <p:cNvCxnSpPr>
            <a:cxnSpLocks/>
          </p:cNvCxnSpPr>
          <p:nvPr/>
        </p:nvCxnSpPr>
        <p:spPr>
          <a:xfrm>
            <a:off x="698016" y="5018436"/>
            <a:ext cx="8121650" cy="4646"/>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 name="文字方塊 15">
            <a:extLst>
              <a:ext uri="{FF2B5EF4-FFF2-40B4-BE49-F238E27FC236}">
                <a16:creationId xmlns:a16="http://schemas.microsoft.com/office/drawing/2014/main" id="{A6A23A74-4C52-B4F8-9388-B84DE8122ED0}"/>
              </a:ext>
            </a:extLst>
          </p:cNvPr>
          <p:cNvSpPr txBox="1"/>
          <p:nvPr/>
        </p:nvSpPr>
        <p:spPr>
          <a:xfrm>
            <a:off x="2107757" y="5408787"/>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RTS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12" name="文字方塊 17">
            <a:extLst>
              <a:ext uri="{FF2B5EF4-FFF2-40B4-BE49-F238E27FC236}">
                <a16:creationId xmlns:a16="http://schemas.microsoft.com/office/drawing/2014/main" id="{18F9D8B6-9CFA-1DA9-6E52-CE1EAD052037}"/>
              </a:ext>
            </a:extLst>
          </p:cNvPr>
          <p:cNvSpPr txBox="1"/>
          <p:nvPr/>
        </p:nvSpPr>
        <p:spPr>
          <a:xfrm>
            <a:off x="3098357" y="5418311"/>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RTS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14" name="文字方塊 19">
            <a:extLst>
              <a:ext uri="{FF2B5EF4-FFF2-40B4-BE49-F238E27FC236}">
                <a16:creationId xmlns:a16="http://schemas.microsoft.com/office/drawing/2014/main" id="{2934BD13-1AA2-CFD1-FB61-096920086B07}"/>
              </a:ext>
            </a:extLst>
          </p:cNvPr>
          <p:cNvSpPr txBox="1"/>
          <p:nvPr/>
        </p:nvSpPr>
        <p:spPr>
          <a:xfrm>
            <a:off x="3860357" y="5694538"/>
            <a:ext cx="419098" cy="273051"/>
          </a:xfrm>
          <a:prstGeom prst="rect">
            <a:avLst/>
          </a:prstGeom>
          <a:solidFill>
            <a:schemeClr val="accent5">
              <a:lumMod val="40000"/>
              <a:lumOff val="60000"/>
            </a:schemeClr>
          </a:solidFill>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CTS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22" name="文字方塊 29">
            <a:extLst>
              <a:ext uri="{FF2B5EF4-FFF2-40B4-BE49-F238E27FC236}">
                <a16:creationId xmlns:a16="http://schemas.microsoft.com/office/drawing/2014/main" id="{FE8592D7-E74A-DD98-77EF-AFBBA78555FE}"/>
              </a:ext>
            </a:extLst>
          </p:cNvPr>
          <p:cNvSpPr txBox="1"/>
          <p:nvPr/>
        </p:nvSpPr>
        <p:spPr>
          <a:xfrm>
            <a:off x="4330257" y="5397674"/>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PPDU</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23" name="文字方塊 30">
            <a:extLst>
              <a:ext uri="{FF2B5EF4-FFF2-40B4-BE49-F238E27FC236}">
                <a16:creationId xmlns:a16="http://schemas.microsoft.com/office/drawing/2014/main" id="{3502F7C4-4CD6-B0A9-14F7-4E3CC7E055E6}"/>
              </a:ext>
            </a:extLst>
          </p:cNvPr>
          <p:cNvSpPr txBox="1"/>
          <p:nvPr/>
        </p:nvSpPr>
        <p:spPr>
          <a:xfrm>
            <a:off x="5073207" y="5688190"/>
            <a:ext cx="203200" cy="273051"/>
          </a:xfrm>
          <a:prstGeom prst="rect">
            <a:avLst/>
          </a:prstGeom>
          <a:solidFill>
            <a:schemeClr val="accent5">
              <a:lumMod val="40000"/>
              <a:lumOff val="60000"/>
            </a:schemeClr>
          </a:solidFill>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BA</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cxnSp>
        <p:nvCxnSpPr>
          <p:cNvPr id="25" name="直線單箭頭接點 33">
            <a:extLst>
              <a:ext uri="{FF2B5EF4-FFF2-40B4-BE49-F238E27FC236}">
                <a16:creationId xmlns:a16="http://schemas.microsoft.com/office/drawing/2014/main" id="{50775CD5-2669-A50C-6A66-7D8E05CD8302}"/>
              </a:ext>
            </a:extLst>
          </p:cNvPr>
          <p:cNvCxnSpPr>
            <a:cxnSpLocks/>
          </p:cNvCxnSpPr>
          <p:nvPr/>
        </p:nvCxnSpPr>
        <p:spPr>
          <a:xfrm>
            <a:off x="1784351" y="6096000"/>
            <a:ext cx="2495104"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6" name="文字方塊 39">
            <a:extLst>
              <a:ext uri="{FF2B5EF4-FFF2-40B4-BE49-F238E27FC236}">
                <a16:creationId xmlns:a16="http://schemas.microsoft.com/office/drawing/2014/main" id="{EA0B24F4-0E82-D9C5-6C11-1D1212E9122A}"/>
              </a:ext>
            </a:extLst>
          </p:cNvPr>
          <p:cNvSpPr txBox="1"/>
          <p:nvPr/>
        </p:nvSpPr>
        <p:spPr>
          <a:xfrm>
            <a:off x="2008024" y="6075883"/>
            <a:ext cx="2114960" cy="27699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dirty="0">
                <a:solidFill>
                  <a:srgbClr val="353630"/>
                </a:solidFill>
                <a:latin typeface="Calibri"/>
                <a:ea typeface="Microsoft YaHei"/>
              </a:rPr>
              <a:t>Channel Acquisition Time</a:t>
            </a: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  </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grpSp>
        <p:nvGrpSpPr>
          <p:cNvPr id="38" name="Group 37">
            <a:extLst>
              <a:ext uri="{FF2B5EF4-FFF2-40B4-BE49-F238E27FC236}">
                <a16:creationId xmlns:a16="http://schemas.microsoft.com/office/drawing/2014/main" id="{85E6FDBA-006B-91AB-DB08-44AE3D2102AD}"/>
              </a:ext>
            </a:extLst>
          </p:cNvPr>
          <p:cNvGrpSpPr/>
          <p:nvPr/>
        </p:nvGrpSpPr>
        <p:grpSpPr>
          <a:xfrm>
            <a:off x="1974086" y="5545046"/>
            <a:ext cx="121145" cy="152400"/>
            <a:chOff x="1348351" y="3733800"/>
            <a:chExt cx="121145" cy="152400"/>
          </a:xfrm>
        </p:grpSpPr>
        <p:cxnSp>
          <p:nvCxnSpPr>
            <p:cNvPr id="39" name="Straight Connector 38">
              <a:extLst>
                <a:ext uri="{FF2B5EF4-FFF2-40B4-BE49-F238E27FC236}">
                  <a16:creationId xmlns:a16="http://schemas.microsoft.com/office/drawing/2014/main" id="{51BC6DB5-2DD0-B297-F23E-2BBAEC52FBB5}"/>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40" name="Straight Connector 39">
              <a:extLst>
                <a:ext uri="{FF2B5EF4-FFF2-40B4-BE49-F238E27FC236}">
                  <a16:creationId xmlns:a16="http://schemas.microsoft.com/office/drawing/2014/main" id="{8A509C11-6DBA-313A-DB5D-02057CA21D6F}"/>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cxnSp>
        <p:nvCxnSpPr>
          <p:cNvPr id="71" name="Straight Arrow Connector 70">
            <a:extLst>
              <a:ext uri="{FF2B5EF4-FFF2-40B4-BE49-F238E27FC236}">
                <a16:creationId xmlns:a16="http://schemas.microsoft.com/office/drawing/2014/main" id="{614D7597-5F89-4ACC-62EF-1AD5BBF98B78}"/>
              </a:ext>
            </a:extLst>
          </p:cNvPr>
          <p:cNvCxnSpPr>
            <a:cxnSpLocks/>
          </p:cNvCxnSpPr>
          <p:nvPr/>
        </p:nvCxnSpPr>
        <p:spPr bwMode="auto">
          <a:xfrm>
            <a:off x="1784350" y="5615190"/>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sp>
        <p:nvSpPr>
          <p:cNvPr id="94" name="Rectangle 93">
            <a:extLst>
              <a:ext uri="{FF2B5EF4-FFF2-40B4-BE49-F238E27FC236}">
                <a16:creationId xmlns:a16="http://schemas.microsoft.com/office/drawing/2014/main" id="{2626D740-FB5C-A9EB-DD5B-9F98215CD985}"/>
              </a:ext>
            </a:extLst>
          </p:cNvPr>
          <p:cNvSpPr/>
          <p:nvPr/>
        </p:nvSpPr>
        <p:spPr bwMode="auto">
          <a:xfrm>
            <a:off x="1022351" y="5886450"/>
            <a:ext cx="762000" cy="285750"/>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dirty="0">
                <a:ln>
                  <a:noFill/>
                </a:ln>
                <a:solidFill>
                  <a:schemeClr val="tx1"/>
                </a:solidFill>
                <a:effectLst/>
                <a:latin typeface="Times New Roman" panose="02020703060505090304" pitchFamily="18" charset="0"/>
              </a:rPr>
              <a:t>Busy</a:t>
            </a:r>
          </a:p>
        </p:txBody>
      </p:sp>
      <p:grpSp>
        <p:nvGrpSpPr>
          <p:cNvPr id="101" name="Group 100">
            <a:extLst>
              <a:ext uri="{FF2B5EF4-FFF2-40B4-BE49-F238E27FC236}">
                <a16:creationId xmlns:a16="http://schemas.microsoft.com/office/drawing/2014/main" id="{E769EC22-54F2-C689-A994-59F3A4DEEB0F}"/>
              </a:ext>
            </a:extLst>
          </p:cNvPr>
          <p:cNvGrpSpPr/>
          <p:nvPr/>
        </p:nvGrpSpPr>
        <p:grpSpPr>
          <a:xfrm>
            <a:off x="2979765" y="5541315"/>
            <a:ext cx="121145" cy="152400"/>
            <a:chOff x="1348351" y="3733800"/>
            <a:chExt cx="121145" cy="152400"/>
          </a:xfrm>
        </p:grpSpPr>
        <p:cxnSp>
          <p:nvCxnSpPr>
            <p:cNvPr id="102" name="Straight Connector 101">
              <a:extLst>
                <a:ext uri="{FF2B5EF4-FFF2-40B4-BE49-F238E27FC236}">
                  <a16:creationId xmlns:a16="http://schemas.microsoft.com/office/drawing/2014/main" id="{23ABE177-D372-825E-6A42-95EF2AD9221B}"/>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103" name="Straight Connector 102">
              <a:extLst>
                <a:ext uri="{FF2B5EF4-FFF2-40B4-BE49-F238E27FC236}">
                  <a16:creationId xmlns:a16="http://schemas.microsoft.com/office/drawing/2014/main" id="{8B9AAD0C-0AC5-FC31-1AF4-EB1B6733A94A}"/>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cxnSp>
        <p:nvCxnSpPr>
          <p:cNvPr id="108" name="Straight Arrow Connector 107">
            <a:extLst>
              <a:ext uri="{FF2B5EF4-FFF2-40B4-BE49-F238E27FC236}">
                <a16:creationId xmlns:a16="http://schemas.microsoft.com/office/drawing/2014/main" id="{DE1B87BD-1993-21D2-32F3-0D936FE4860C}"/>
              </a:ext>
            </a:extLst>
          </p:cNvPr>
          <p:cNvCxnSpPr>
            <a:cxnSpLocks/>
          </p:cNvCxnSpPr>
          <p:nvPr/>
        </p:nvCxnSpPr>
        <p:spPr bwMode="auto">
          <a:xfrm>
            <a:off x="2781445" y="5617515"/>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cxnSp>
        <p:nvCxnSpPr>
          <p:cNvPr id="13" name="直線接點 25">
            <a:extLst>
              <a:ext uri="{FF2B5EF4-FFF2-40B4-BE49-F238E27FC236}">
                <a16:creationId xmlns:a16="http://schemas.microsoft.com/office/drawing/2014/main" id="{6E0A2681-EB50-E4D4-8C39-F68029D16B25}"/>
              </a:ext>
            </a:extLst>
          </p:cNvPr>
          <p:cNvCxnSpPr>
            <a:cxnSpLocks/>
          </p:cNvCxnSpPr>
          <p:nvPr/>
        </p:nvCxnSpPr>
        <p:spPr>
          <a:xfrm>
            <a:off x="1807378" y="4114800"/>
            <a:ext cx="0" cy="1981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直線接點 25">
            <a:extLst>
              <a:ext uri="{FF2B5EF4-FFF2-40B4-BE49-F238E27FC236}">
                <a16:creationId xmlns:a16="http://schemas.microsoft.com/office/drawing/2014/main" id="{5B484E9E-7971-7304-FD62-7E89F2D6D307}"/>
              </a:ext>
            </a:extLst>
          </p:cNvPr>
          <p:cNvCxnSpPr>
            <a:cxnSpLocks/>
          </p:cNvCxnSpPr>
          <p:nvPr/>
        </p:nvCxnSpPr>
        <p:spPr>
          <a:xfrm>
            <a:off x="4279455" y="4151315"/>
            <a:ext cx="0" cy="2020885"/>
          </a:xfrm>
          <a:prstGeom prst="line">
            <a:avLst/>
          </a:prstGeom>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D7CF4EFE-3E1E-CADA-1A01-D29A3E3DC5D1}"/>
              </a:ext>
            </a:extLst>
          </p:cNvPr>
          <p:cNvSpPr txBox="1">
            <a:spLocks/>
          </p:cNvSpPr>
          <p:nvPr/>
        </p:nvSpPr>
        <p:spPr>
          <a:xfrm>
            <a:off x="342811" y="1676257"/>
            <a:ext cx="8343989" cy="2146126"/>
          </a:xfrm>
          <a:prstGeom prst="rect">
            <a:avLst/>
          </a:prstGeom>
        </p:spPr>
        <p:txBody>
          <a:bodyPr/>
          <a:lstStyle>
            <a:lvl1pPr marL="271463" indent="-271463" algn="l" defTabSz="914400" rtl="0" eaLnBrk="1" latinLnBrk="0" hangingPunct="1">
              <a:lnSpc>
                <a:spcPct val="90000"/>
              </a:lnSpc>
              <a:spcBef>
                <a:spcPts val="1200"/>
              </a:spcBef>
              <a:buFont typeface="Arial" panose="020B0604020202020204" pitchFamily="34" charset="0"/>
              <a:buChar char="•"/>
              <a:defRPr sz="2600" kern="1200">
                <a:solidFill>
                  <a:schemeClr val="tx1"/>
                </a:solidFill>
                <a:latin typeface="+mn-lt"/>
                <a:ea typeface="+mn-ea"/>
                <a:cs typeface="+mn-cs"/>
              </a:defRPr>
            </a:lvl1pPr>
            <a:lvl2pPr marL="804863" indent="-358775" algn="l" defTabSz="914400" rtl="0" eaLnBrk="1" latinLnBrk="0" hangingPunct="1">
              <a:lnSpc>
                <a:spcPct val="90000"/>
              </a:lnSpc>
              <a:spcBef>
                <a:spcPts val="900"/>
              </a:spcBef>
              <a:buFont typeface="Calibri Light" panose="020F0302020204030204" pitchFamily="34" charset="0"/>
              <a:buChar char="–"/>
              <a:defRPr sz="2000" kern="1200">
                <a:solidFill>
                  <a:schemeClr val="tx1"/>
                </a:solidFill>
                <a:latin typeface="+mn-lt"/>
                <a:ea typeface="+mn-ea"/>
                <a:cs typeface="+mn-cs"/>
              </a:defRPr>
            </a:lvl2pPr>
            <a:lvl3pPr marL="1077913" indent="-174625"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3pPr>
            <a:lvl4pPr marL="1257300" indent="-1778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1435100" indent="-1778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spcBef>
                <a:spcPct val="20000"/>
              </a:spcBef>
              <a:buFont typeface="Calibri Light" panose="020F0302020204030204" pitchFamily="34" charset="0"/>
              <a:buChar char="•"/>
            </a:pPr>
            <a:r>
              <a:rPr lang="en-US" sz="2800" b="1" dirty="0">
                <a:latin typeface="Calibri" panose="020F0702030404030204" pitchFamily="34" charset="0"/>
                <a:cs typeface="Calibri" panose="020F0702030404030204" pitchFamily="34" charset="0"/>
              </a:rPr>
              <a:t>Objective</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Simulate convergence of RTS collisions during the retries and measure the channel acquisition time</a:t>
            </a:r>
          </a:p>
          <a:p>
            <a:pPr marL="742950" lvl="1" indent="-285750">
              <a:lnSpc>
                <a:spcPct val="100000"/>
              </a:lnSpc>
              <a:spcBef>
                <a:spcPct val="20000"/>
              </a:spcBef>
              <a:buFont typeface="Arial" panose="020B0604020202020204" pitchFamily="34" charset="0"/>
              <a:buChar char="–"/>
            </a:pPr>
            <a:r>
              <a:rPr lang="en-US" sz="1800" dirty="0">
                <a:latin typeface="Calibri" panose="020F0702030404030204" pitchFamily="34" charset="0"/>
                <a:cs typeface="Calibri" panose="020F0702030404030204" pitchFamily="34" charset="0"/>
              </a:rPr>
              <a:t>Channel Acquisition Time</a:t>
            </a:r>
          </a:p>
          <a:p>
            <a:pPr marL="1016000" lvl="2" indent="-285750">
              <a:lnSpc>
                <a:spcPct val="100000"/>
              </a:lnSpc>
              <a:spcBef>
                <a:spcPct val="20000"/>
              </a:spcBef>
              <a:buFont typeface="Courier New" panose="02070309020205020404" pitchFamily="49" charset="0"/>
              <a:buChar char="o"/>
            </a:pPr>
            <a:r>
              <a:rPr lang="en-US" sz="1600" dirty="0">
                <a:latin typeface="Calibri" panose="020F0702030404030204" pitchFamily="34" charset="0"/>
                <a:cs typeface="Calibri" panose="020F0702030404030204" pitchFamily="34" charset="0"/>
              </a:rPr>
              <a:t>Starting time: CCA becomes idle </a:t>
            </a:r>
          </a:p>
          <a:p>
            <a:pPr marL="1016000" lvl="2" indent="-285750">
              <a:lnSpc>
                <a:spcPct val="100000"/>
              </a:lnSpc>
              <a:spcBef>
                <a:spcPct val="20000"/>
              </a:spcBef>
              <a:buFont typeface="Courier New" panose="02070309020205020404" pitchFamily="49" charset="0"/>
              <a:buChar char="o"/>
            </a:pPr>
            <a:r>
              <a:rPr lang="en-US" sz="1600" dirty="0">
                <a:latin typeface="Calibri" panose="020F0702030404030204" pitchFamily="34" charset="0"/>
                <a:cs typeface="Calibri" panose="020F0702030404030204" pitchFamily="34" charset="0"/>
              </a:rPr>
              <a:t>End time:  receiving CTS successfully </a:t>
            </a:r>
          </a:p>
        </p:txBody>
      </p:sp>
      <p:sp>
        <p:nvSpPr>
          <p:cNvPr id="15" name="文字方塊 8">
            <a:extLst>
              <a:ext uri="{FF2B5EF4-FFF2-40B4-BE49-F238E27FC236}">
                <a16:creationId xmlns:a16="http://schemas.microsoft.com/office/drawing/2014/main" id="{1FBD6791-1E84-97A9-9D3D-3839894AC161}"/>
              </a:ext>
            </a:extLst>
          </p:cNvPr>
          <p:cNvSpPr txBox="1"/>
          <p:nvPr/>
        </p:nvSpPr>
        <p:spPr>
          <a:xfrm>
            <a:off x="152400" y="4151315"/>
            <a:ext cx="533400" cy="342874"/>
          </a:xfrm>
          <a:prstGeom prst="rect">
            <a:avLst/>
          </a:prstGeom>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srgbClr val="353630"/>
                </a:solidFill>
                <a:effectLst/>
                <a:uLnTx/>
                <a:uFillTx/>
                <a:latin typeface="Calibri"/>
                <a:ea typeface="Microsoft YaHei"/>
                <a:cs typeface="+mn-cs"/>
              </a:rPr>
              <a:t>STA3</a:t>
            </a:r>
          </a:p>
        </p:txBody>
      </p:sp>
      <p:cxnSp>
        <p:nvCxnSpPr>
          <p:cNvPr id="16" name="直線接點 13">
            <a:extLst>
              <a:ext uri="{FF2B5EF4-FFF2-40B4-BE49-F238E27FC236}">
                <a16:creationId xmlns:a16="http://schemas.microsoft.com/office/drawing/2014/main" id="{DD7D9E54-28DD-DE50-2AA6-135E8BCF293A}"/>
              </a:ext>
            </a:extLst>
          </p:cNvPr>
          <p:cNvCxnSpPr>
            <a:cxnSpLocks/>
          </p:cNvCxnSpPr>
          <p:nvPr/>
        </p:nvCxnSpPr>
        <p:spPr>
          <a:xfrm>
            <a:off x="698016" y="4402139"/>
            <a:ext cx="8121650" cy="4646"/>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7" name="文字方塊 15">
            <a:extLst>
              <a:ext uri="{FF2B5EF4-FFF2-40B4-BE49-F238E27FC236}">
                <a16:creationId xmlns:a16="http://schemas.microsoft.com/office/drawing/2014/main" id="{E17ED076-ABAE-4104-B000-4F29E92EF370}"/>
              </a:ext>
            </a:extLst>
          </p:cNvPr>
          <p:cNvSpPr txBox="1"/>
          <p:nvPr/>
        </p:nvSpPr>
        <p:spPr>
          <a:xfrm>
            <a:off x="2120283" y="4125913"/>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RTS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19" name="文字方塊 19">
            <a:extLst>
              <a:ext uri="{FF2B5EF4-FFF2-40B4-BE49-F238E27FC236}">
                <a16:creationId xmlns:a16="http://schemas.microsoft.com/office/drawing/2014/main" id="{5E9E7AF4-B829-A33F-2DE8-B230EA9DE7D8}"/>
              </a:ext>
            </a:extLst>
          </p:cNvPr>
          <p:cNvSpPr txBox="1"/>
          <p:nvPr/>
        </p:nvSpPr>
        <p:spPr>
          <a:xfrm>
            <a:off x="6432550" y="5021264"/>
            <a:ext cx="419098" cy="273051"/>
          </a:xfrm>
          <a:prstGeom prst="rect">
            <a:avLst/>
          </a:prstGeom>
          <a:solidFill>
            <a:schemeClr val="accent5">
              <a:lumMod val="40000"/>
              <a:lumOff val="60000"/>
            </a:schemeClr>
          </a:solidFill>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CTS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20" name="文字方塊 29">
            <a:extLst>
              <a:ext uri="{FF2B5EF4-FFF2-40B4-BE49-F238E27FC236}">
                <a16:creationId xmlns:a16="http://schemas.microsoft.com/office/drawing/2014/main" id="{10C92DAB-6720-749A-2D42-241D90871DDD}"/>
              </a:ext>
            </a:extLst>
          </p:cNvPr>
          <p:cNvSpPr txBox="1"/>
          <p:nvPr/>
        </p:nvSpPr>
        <p:spPr>
          <a:xfrm>
            <a:off x="6978650" y="4756149"/>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PPDU</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
        <p:nvSpPr>
          <p:cNvPr id="28" name="文字方塊 30">
            <a:extLst>
              <a:ext uri="{FF2B5EF4-FFF2-40B4-BE49-F238E27FC236}">
                <a16:creationId xmlns:a16="http://schemas.microsoft.com/office/drawing/2014/main" id="{95CF3150-C6B0-723C-B7F5-CAA7686CC4EF}"/>
              </a:ext>
            </a:extLst>
          </p:cNvPr>
          <p:cNvSpPr txBox="1"/>
          <p:nvPr/>
        </p:nvSpPr>
        <p:spPr>
          <a:xfrm>
            <a:off x="7721600" y="5014916"/>
            <a:ext cx="203200" cy="273051"/>
          </a:xfrm>
          <a:prstGeom prst="rect">
            <a:avLst/>
          </a:prstGeom>
          <a:solidFill>
            <a:schemeClr val="accent5">
              <a:lumMod val="40000"/>
              <a:lumOff val="60000"/>
            </a:schemeClr>
          </a:solidFill>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BA</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grpSp>
        <p:nvGrpSpPr>
          <p:cNvPr id="30" name="Group 29">
            <a:extLst>
              <a:ext uri="{FF2B5EF4-FFF2-40B4-BE49-F238E27FC236}">
                <a16:creationId xmlns:a16="http://schemas.microsoft.com/office/drawing/2014/main" id="{4D262F79-A88C-E724-530E-D28514AB46F0}"/>
              </a:ext>
            </a:extLst>
          </p:cNvPr>
          <p:cNvGrpSpPr/>
          <p:nvPr/>
        </p:nvGrpSpPr>
        <p:grpSpPr>
          <a:xfrm>
            <a:off x="1986612" y="4262172"/>
            <a:ext cx="121145" cy="152400"/>
            <a:chOff x="1348351" y="3733800"/>
            <a:chExt cx="121145" cy="152400"/>
          </a:xfrm>
        </p:grpSpPr>
        <p:cxnSp>
          <p:nvCxnSpPr>
            <p:cNvPr id="31" name="Straight Connector 30">
              <a:extLst>
                <a:ext uri="{FF2B5EF4-FFF2-40B4-BE49-F238E27FC236}">
                  <a16:creationId xmlns:a16="http://schemas.microsoft.com/office/drawing/2014/main" id="{E8128C5E-E98A-5296-7D31-6EC003FF16B3}"/>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32" name="Straight Connector 31">
              <a:extLst>
                <a:ext uri="{FF2B5EF4-FFF2-40B4-BE49-F238E27FC236}">
                  <a16:creationId xmlns:a16="http://schemas.microsoft.com/office/drawing/2014/main" id="{49E613C9-BF03-1D7D-1DA6-1C99BB08919C}"/>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cxnSp>
        <p:nvCxnSpPr>
          <p:cNvPr id="33" name="Straight Arrow Connector 32">
            <a:extLst>
              <a:ext uri="{FF2B5EF4-FFF2-40B4-BE49-F238E27FC236}">
                <a16:creationId xmlns:a16="http://schemas.microsoft.com/office/drawing/2014/main" id="{2CB8096F-BF65-BFE5-2A9F-DEC94B33851D}"/>
              </a:ext>
            </a:extLst>
          </p:cNvPr>
          <p:cNvCxnSpPr>
            <a:cxnSpLocks/>
          </p:cNvCxnSpPr>
          <p:nvPr/>
        </p:nvCxnSpPr>
        <p:spPr bwMode="auto">
          <a:xfrm>
            <a:off x="1796876" y="4332316"/>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grpSp>
        <p:nvGrpSpPr>
          <p:cNvPr id="34" name="Group 33">
            <a:extLst>
              <a:ext uri="{FF2B5EF4-FFF2-40B4-BE49-F238E27FC236}">
                <a16:creationId xmlns:a16="http://schemas.microsoft.com/office/drawing/2014/main" id="{4326F79F-5E8F-00E7-74C5-DC9A33BCAE0A}"/>
              </a:ext>
            </a:extLst>
          </p:cNvPr>
          <p:cNvGrpSpPr/>
          <p:nvPr/>
        </p:nvGrpSpPr>
        <p:grpSpPr>
          <a:xfrm>
            <a:off x="2992291" y="4258441"/>
            <a:ext cx="121145" cy="152400"/>
            <a:chOff x="1348351" y="3733800"/>
            <a:chExt cx="121145" cy="152400"/>
          </a:xfrm>
        </p:grpSpPr>
        <p:cxnSp>
          <p:nvCxnSpPr>
            <p:cNvPr id="35" name="Straight Connector 34">
              <a:extLst>
                <a:ext uri="{FF2B5EF4-FFF2-40B4-BE49-F238E27FC236}">
                  <a16:creationId xmlns:a16="http://schemas.microsoft.com/office/drawing/2014/main" id="{C4C0E8B1-F06A-A574-0BA2-C82792F162D1}"/>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36" name="Straight Connector 35">
              <a:extLst>
                <a:ext uri="{FF2B5EF4-FFF2-40B4-BE49-F238E27FC236}">
                  <a16:creationId xmlns:a16="http://schemas.microsoft.com/office/drawing/2014/main" id="{60312437-6FEA-FEF6-BA1B-0C429ABFB975}"/>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cxnSp>
        <p:nvCxnSpPr>
          <p:cNvPr id="37" name="Straight Arrow Connector 36">
            <a:extLst>
              <a:ext uri="{FF2B5EF4-FFF2-40B4-BE49-F238E27FC236}">
                <a16:creationId xmlns:a16="http://schemas.microsoft.com/office/drawing/2014/main" id="{F09AA29C-B721-B4AC-5B79-F523D0BFA7D1}"/>
              </a:ext>
            </a:extLst>
          </p:cNvPr>
          <p:cNvCxnSpPr>
            <a:cxnSpLocks/>
          </p:cNvCxnSpPr>
          <p:nvPr/>
        </p:nvCxnSpPr>
        <p:spPr bwMode="auto">
          <a:xfrm>
            <a:off x="2793971" y="4334641"/>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sp>
        <p:nvSpPr>
          <p:cNvPr id="43" name="文字方塊 15">
            <a:extLst>
              <a:ext uri="{FF2B5EF4-FFF2-40B4-BE49-F238E27FC236}">
                <a16:creationId xmlns:a16="http://schemas.microsoft.com/office/drawing/2014/main" id="{E3E42F2D-B3E8-7742-9B0B-3C4E1E1E5EF6}"/>
              </a:ext>
            </a:extLst>
          </p:cNvPr>
          <p:cNvSpPr txBox="1"/>
          <p:nvPr/>
        </p:nvSpPr>
        <p:spPr>
          <a:xfrm>
            <a:off x="2107757" y="4740541"/>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RTS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grpSp>
        <p:nvGrpSpPr>
          <p:cNvPr id="45" name="Group 44">
            <a:extLst>
              <a:ext uri="{FF2B5EF4-FFF2-40B4-BE49-F238E27FC236}">
                <a16:creationId xmlns:a16="http://schemas.microsoft.com/office/drawing/2014/main" id="{A567AF7C-8B19-B543-6615-C7E58387D9DF}"/>
              </a:ext>
            </a:extLst>
          </p:cNvPr>
          <p:cNvGrpSpPr/>
          <p:nvPr/>
        </p:nvGrpSpPr>
        <p:grpSpPr>
          <a:xfrm>
            <a:off x="1974086" y="4876800"/>
            <a:ext cx="121145" cy="152400"/>
            <a:chOff x="1348351" y="3733800"/>
            <a:chExt cx="121145" cy="152400"/>
          </a:xfrm>
        </p:grpSpPr>
        <p:cxnSp>
          <p:nvCxnSpPr>
            <p:cNvPr id="46" name="Straight Connector 45">
              <a:extLst>
                <a:ext uri="{FF2B5EF4-FFF2-40B4-BE49-F238E27FC236}">
                  <a16:creationId xmlns:a16="http://schemas.microsoft.com/office/drawing/2014/main" id="{0217643C-C3B4-E312-8856-4B40518543CD}"/>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47" name="Straight Connector 46">
              <a:extLst>
                <a:ext uri="{FF2B5EF4-FFF2-40B4-BE49-F238E27FC236}">
                  <a16:creationId xmlns:a16="http://schemas.microsoft.com/office/drawing/2014/main" id="{6F95B699-58EE-53D4-675C-25B28C5E7B54}"/>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cxnSp>
        <p:nvCxnSpPr>
          <p:cNvPr id="48" name="Straight Arrow Connector 47">
            <a:extLst>
              <a:ext uri="{FF2B5EF4-FFF2-40B4-BE49-F238E27FC236}">
                <a16:creationId xmlns:a16="http://schemas.microsoft.com/office/drawing/2014/main" id="{DD08752A-A928-9EF1-BC96-0A5087432F34}"/>
              </a:ext>
            </a:extLst>
          </p:cNvPr>
          <p:cNvCxnSpPr>
            <a:cxnSpLocks/>
          </p:cNvCxnSpPr>
          <p:nvPr/>
        </p:nvCxnSpPr>
        <p:spPr bwMode="auto">
          <a:xfrm>
            <a:off x="1784350" y="4946944"/>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grpSp>
        <p:nvGrpSpPr>
          <p:cNvPr id="49" name="Group 48">
            <a:extLst>
              <a:ext uri="{FF2B5EF4-FFF2-40B4-BE49-F238E27FC236}">
                <a16:creationId xmlns:a16="http://schemas.microsoft.com/office/drawing/2014/main" id="{2E5DC6C7-8348-EBFF-54E8-223FAD2C1890}"/>
              </a:ext>
            </a:extLst>
          </p:cNvPr>
          <p:cNvGrpSpPr/>
          <p:nvPr/>
        </p:nvGrpSpPr>
        <p:grpSpPr>
          <a:xfrm>
            <a:off x="2979765" y="4873069"/>
            <a:ext cx="121145" cy="152400"/>
            <a:chOff x="1348351" y="3733800"/>
            <a:chExt cx="121145" cy="152400"/>
          </a:xfrm>
        </p:grpSpPr>
        <p:cxnSp>
          <p:nvCxnSpPr>
            <p:cNvPr id="50" name="Straight Connector 49">
              <a:extLst>
                <a:ext uri="{FF2B5EF4-FFF2-40B4-BE49-F238E27FC236}">
                  <a16:creationId xmlns:a16="http://schemas.microsoft.com/office/drawing/2014/main" id="{5E083A75-07AA-24B1-618A-51B03737E0A3}"/>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51" name="Straight Connector 50">
              <a:extLst>
                <a:ext uri="{FF2B5EF4-FFF2-40B4-BE49-F238E27FC236}">
                  <a16:creationId xmlns:a16="http://schemas.microsoft.com/office/drawing/2014/main" id="{B1DC8EEB-79F2-B7BE-F099-7981BD7D0A66}"/>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cxnSp>
        <p:nvCxnSpPr>
          <p:cNvPr id="52" name="Straight Arrow Connector 51">
            <a:extLst>
              <a:ext uri="{FF2B5EF4-FFF2-40B4-BE49-F238E27FC236}">
                <a16:creationId xmlns:a16="http://schemas.microsoft.com/office/drawing/2014/main" id="{5DD2749B-7A69-99ED-C706-3674368069B9}"/>
              </a:ext>
            </a:extLst>
          </p:cNvPr>
          <p:cNvCxnSpPr>
            <a:cxnSpLocks/>
          </p:cNvCxnSpPr>
          <p:nvPr/>
        </p:nvCxnSpPr>
        <p:spPr bwMode="auto">
          <a:xfrm>
            <a:off x="2781445" y="4949269"/>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sp>
        <p:nvSpPr>
          <p:cNvPr id="53" name="文字方塊 15">
            <a:extLst>
              <a:ext uri="{FF2B5EF4-FFF2-40B4-BE49-F238E27FC236}">
                <a16:creationId xmlns:a16="http://schemas.microsoft.com/office/drawing/2014/main" id="{15E9044E-667A-2FE2-11B8-24CB581D5995}"/>
              </a:ext>
            </a:extLst>
          </p:cNvPr>
          <p:cNvSpPr txBox="1"/>
          <p:nvPr/>
        </p:nvSpPr>
        <p:spPr>
          <a:xfrm>
            <a:off x="5689157" y="4740541"/>
            <a:ext cx="692150" cy="273051"/>
          </a:xfrm>
          <a:prstGeom prst="rect">
            <a:avLst/>
          </a:prstGeom>
          <a:ln>
            <a:solidFill>
              <a:schemeClr val="bg2"/>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RTS</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grpSp>
        <p:nvGrpSpPr>
          <p:cNvPr id="54" name="Group 53">
            <a:extLst>
              <a:ext uri="{FF2B5EF4-FFF2-40B4-BE49-F238E27FC236}">
                <a16:creationId xmlns:a16="http://schemas.microsoft.com/office/drawing/2014/main" id="{D25BAF7E-56A6-1543-F277-E1AB4CA802C6}"/>
              </a:ext>
            </a:extLst>
          </p:cNvPr>
          <p:cNvGrpSpPr/>
          <p:nvPr/>
        </p:nvGrpSpPr>
        <p:grpSpPr>
          <a:xfrm>
            <a:off x="5555486" y="4876800"/>
            <a:ext cx="121145" cy="152400"/>
            <a:chOff x="1348351" y="3733800"/>
            <a:chExt cx="121145" cy="152400"/>
          </a:xfrm>
        </p:grpSpPr>
        <p:cxnSp>
          <p:nvCxnSpPr>
            <p:cNvPr id="55" name="Straight Connector 54">
              <a:extLst>
                <a:ext uri="{FF2B5EF4-FFF2-40B4-BE49-F238E27FC236}">
                  <a16:creationId xmlns:a16="http://schemas.microsoft.com/office/drawing/2014/main" id="{4F1D7F52-CDD4-079D-86B6-D02C80F6F7CB}"/>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56" name="Straight Connector 55">
              <a:extLst>
                <a:ext uri="{FF2B5EF4-FFF2-40B4-BE49-F238E27FC236}">
                  <a16:creationId xmlns:a16="http://schemas.microsoft.com/office/drawing/2014/main" id="{FD67C81F-3D04-1E43-C56C-62D2CE3BC9A6}"/>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cxnSp>
        <p:nvCxnSpPr>
          <p:cNvPr id="57" name="Straight Arrow Connector 56">
            <a:extLst>
              <a:ext uri="{FF2B5EF4-FFF2-40B4-BE49-F238E27FC236}">
                <a16:creationId xmlns:a16="http://schemas.microsoft.com/office/drawing/2014/main" id="{10C4E2E9-9A48-7296-9DAF-18BA29C13F16}"/>
              </a:ext>
            </a:extLst>
          </p:cNvPr>
          <p:cNvCxnSpPr>
            <a:cxnSpLocks/>
          </p:cNvCxnSpPr>
          <p:nvPr/>
        </p:nvCxnSpPr>
        <p:spPr bwMode="auto">
          <a:xfrm>
            <a:off x="5365750" y="4946944"/>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cxnSp>
        <p:nvCxnSpPr>
          <p:cNvPr id="64" name="直線接點 25">
            <a:extLst>
              <a:ext uri="{FF2B5EF4-FFF2-40B4-BE49-F238E27FC236}">
                <a16:creationId xmlns:a16="http://schemas.microsoft.com/office/drawing/2014/main" id="{CD3B8DF5-9439-56B9-F50B-EACBA4ED6284}"/>
              </a:ext>
            </a:extLst>
          </p:cNvPr>
          <p:cNvCxnSpPr>
            <a:cxnSpLocks/>
          </p:cNvCxnSpPr>
          <p:nvPr/>
        </p:nvCxnSpPr>
        <p:spPr>
          <a:xfrm>
            <a:off x="5365750" y="4114800"/>
            <a:ext cx="0" cy="2020885"/>
          </a:xfrm>
          <a:prstGeom prst="line">
            <a:avLst/>
          </a:prstGeom>
        </p:spPr>
        <p:style>
          <a:lnRef idx="1">
            <a:schemeClr val="accent1"/>
          </a:lnRef>
          <a:fillRef idx="0">
            <a:schemeClr val="accent1"/>
          </a:fillRef>
          <a:effectRef idx="0">
            <a:schemeClr val="accent1"/>
          </a:effectRef>
          <a:fontRef idx="minor">
            <a:schemeClr val="tx1"/>
          </a:fontRef>
        </p:style>
      </p:cxnSp>
      <p:grpSp>
        <p:nvGrpSpPr>
          <p:cNvPr id="66" name="Group 65">
            <a:extLst>
              <a:ext uri="{FF2B5EF4-FFF2-40B4-BE49-F238E27FC236}">
                <a16:creationId xmlns:a16="http://schemas.microsoft.com/office/drawing/2014/main" id="{015564E0-FD85-F3A2-D3AD-D4DBAF085A10}"/>
              </a:ext>
            </a:extLst>
          </p:cNvPr>
          <p:cNvGrpSpPr/>
          <p:nvPr/>
        </p:nvGrpSpPr>
        <p:grpSpPr>
          <a:xfrm>
            <a:off x="5555486" y="4263585"/>
            <a:ext cx="121145" cy="152400"/>
            <a:chOff x="1348351" y="3733800"/>
            <a:chExt cx="121145" cy="152400"/>
          </a:xfrm>
        </p:grpSpPr>
        <p:cxnSp>
          <p:nvCxnSpPr>
            <p:cNvPr id="67" name="Straight Connector 66">
              <a:extLst>
                <a:ext uri="{FF2B5EF4-FFF2-40B4-BE49-F238E27FC236}">
                  <a16:creationId xmlns:a16="http://schemas.microsoft.com/office/drawing/2014/main" id="{54960844-67AD-BEBA-467B-A107F2135518}"/>
                </a:ext>
              </a:extLst>
            </p:cNvPr>
            <p:cNvCxnSpPr/>
            <p:nvPr/>
          </p:nvCxnSpPr>
          <p:spPr bwMode="auto">
            <a:xfrm flipH="1">
              <a:off x="1348351" y="374457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68" name="Straight Connector 67">
              <a:extLst>
                <a:ext uri="{FF2B5EF4-FFF2-40B4-BE49-F238E27FC236}">
                  <a16:creationId xmlns:a16="http://schemas.microsoft.com/office/drawing/2014/main" id="{A512CF9E-CFD5-B688-0DC2-0F2508AB9405}"/>
                </a:ext>
              </a:extLst>
            </p:cNvPr>
            <p:cNvCxnSpPr/>
            <p:nvPr/>
          </p:nvCxnSpPr>
          <p:spPr bwMode="auto">
            <a:xfrm flipH="1">
              <a:off x="1420849" y="3733800"/>
              <a:ext cx="48647" cy="141630"/>
            </a:xfrm>
            <a:prstGeom prst="line">
              <a:avLst/>
            </a:prstGeom>
            <a:solidFill>
              <a:schemeClr val="accent1"/>
            </a:solidFill>
            <a:ln w="12700" cap="flat" cmpd="sng" algn="ctr">
              <a:solidFill>
                <a:schemeClr val="tx1"/>
              </a:solidFill>
              <a:prstDash val="solid"/>
              <a:round/>
              <a:headEnd type="none" w="sm" len="sm"/>
              <a:tailEnd type="none" w="sm" len="sm"/>
            </a:ln>
          </p:spPr>
        </p:cxnSp>
      </p:grpSp>
      <p:cxnSp>
        <p:nvCxnSpPr>
          <p:cNvPr id="69" name="Straight Arrow Connector 68">
            <a:extLst>
              <a:ext uri="{FF2B5EF4-FFF2-40B4-BE49-F238E27FC236}">
                <a16:creationId xmlns:a16="http://schemas.microsoft.com/office/drawing/2014/main" id="{9A386043-DD44-3B03-A939-C86D461C40DC}"/>
              </a:ext>
            </a:extLst>
          </p:cNvPr>
          <p:cNvCxnSpPr>
            <a:cxnSpLocks/>
          </p:cNvCxnSpPr>
          <p:nvPr/>
        </p:nvCxnSpPr>
        <p:spPr bwMode="auto">
          <a:xfrm>
            <a:off x="5365750" y="4333729"/>
            <a:ext cx="187907" cy="0"/>
          </a:xfrm>
          <a:prstGeom prst="straightConnector1">
            <a:avLst/>
          </a:prstGeom>
          <a:solidFill>
            <a:schemeClr val="accent1"/>
          </a:solidFill>
          <a:ln w="12700" cap="flat" cmpd="sng" algn="ctr">
            <a:solidFill>
              <a:schemeClr val="tx1"/>
            </a:solidFill>
            <a:prstDash val="solid"/>
            <a:round/>
            <a:headEnd type="triangle"/>
            <a:tailEnd type="triangle"/>
          </a:ln>
        </p:spPr>
      </p:cxnSp>
      <p:cxnSp>
        <p:nvCxnSpPr>
          <p:cNvPr id="76" name="直線接點 25">
            <a:extLst>
              <a:ext uri="{FF2B5EF4-FFF2-40B4-BE49-F238E27FC236}">
                <a16:creationId xmlns:a16="http://schemas.microsoft.com/office/drawing/2014/main" id="{F03EAC71-2CA8-C2A8-17F0-331052623B3D}"/>
              </a:ext>
            </a:extLst>
          </p:cNvPr>
          <p:cNvCxnSpPr>
            <a:cxnSpLocks/>
          </p:cNvCxnSpPr>
          <p:nvPr/>
        </p:nvCxnSpPr>
        <p:spPr>
          <a:xfrm>
            <a:off x="6858000" y="4114800"/>
            <a:ext cx="0" cy="2020885"/>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直線單箭頭接點 33">
            <a:extLst>
              <a:ext uri="{FF2B5EF4-FFF2-40B4-BE49-F238E27FC236}">
                <a16:creationId xmlns:a16="http://schemas.microsoft.com/office/drawing/2014/main" id="{3034DCA6-4A4E-DF3F-058F-E26141690211}"/>
              </a:ext>
            </a:extLst>
          </p:cNvPr>
          <p:cNvCxnSpPr>
            <a:cxnSpLocks/>
          </p:cNvCxnSpPr>
          <p:nvPr/>
        </p:nvCxnSpPr>
        <p:spPr>
          <a:xfrm>
            <a:off x="5361501" y="6075883"/>
            <a:ext cx="1490147"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8" name="文字方塊 39">
            <a:extLst>
              <a:ext uri="{FF2B5EF4-FFF2-40B4-BE49-F238E27FC236}">
                <a16:creationId xmlns:a16="http://schemas.microsoft.com/office/drawing/2014/main" id="{872CD892-03BB-6B35-66EA-99A673DAED9C}"/>
              </a:ext>
            </a:extLst>
          </p:cNvPr>
          <p:cNvSpPr txBox="1"/>
          <p:nvPr/>
        </p:nvSpPr>
        <p:spPr>
          <a:xfrm>
            <a:off x="5052561" y="6083672"/>
            <a:ext cx="2114960" cy="27699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dirty="0">
                <a:solidFill>
                  <a:srgbClr val="353630"/>
                </a:solidFill>
                <a:latin typeface="Calibri"/>
                <a:ea typeface="Microsoft YaHei"/>
              </a:rPr>
              <a:t>Channel Acquisition Time</a:t>
            </a:r>
            <a:r>
              <a:rPr kumimoji="0" lang="en-US" altLang="zh-TW" sz="1200" b="0" i="0" u="none" strike="noStrike" kern="1200" cap="none" spc="0" normalizeH="0" baseline="0" noProof="0" dirty="0">
                <a:ln>
                  <a:noFill/>
                </a:ln>
                <a:solidFill>
                  <a:srgbClr val="353630"/>
                </a:solidFill>
                <a:effectLst/>
                <a:uLnTx/>
                <a:uFillTx/>
                <a:latin typeface="Calibri"/>
                <a:ea typeface="Microsoft YaHei"/>
                <a:cs typeface="+mn-cs"/>
              </a:rPr>
              <a:t>  </a:t>
            </a:r>
            <a:endParaRPr kumimoji="0" lang="zh-TW" altLang="en-US" sz="1200" b="0" i="0" u="none" strike="noStrike" kern="1200" cap="none" spc="0" normalizeH="0" baseline="0" noProof="0" dirty="0">
              <a:ln>
                <a:noFill/>
              </a:ln>
              <a:solidFill>
                <a:srgbClr val="353630"/>
              </a:solidFill>
              <a:effectLst/>
              <a:uLnTx/>
              <a:uFillTx/>
              <a:latin typeface="Calibri"/>
              <a:ea typeface="Microsoft YaHei"/>
              <a:cs typeface="+mn-cs"/>
            </a:endParaRPr>
          </a:p>
        </p:txBody>
      </p:sp>
    </p:spTree>
    <p:extLst>
      <p:ext uri="{BB962C8B-B14F-4D97-AF65-F5344CB8AC3E}">
        <p14:creationId xmlns:p14="http://schemas.microsoft.com/office/powerpoint/2010/main" val="2446214333"/>
      </p:ext>
    </p:extLst>
  </p:cSld>
  <p:clrMapOvr>
    <a:masterClrMapping/>
  </p:clrMapOvr>
</p:sld>
</file>

<file path=ppt/theme/theme1.xml><?xml version="1.0" encoding="utf-8"?>
<a:theme xmlns:a="http://schemas.openxmlformats.org/drawingml/2006/main" name="1_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70306050509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703060505090304"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4A162B2F21D5F4BB7087D1151E9BA66" ma:contentTypeVersion="1" ma:contentTypeDescription="Create a new document." ma:contentTypeScope="" ma:versionID="19756aebb80ad30240197ca2e3b8cfbf">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B089278-2BBF-410D-9BB5-E548A1E410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871DD2B5-241A-41D6-BB19-5B93E28ECEC5}">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DBC67A7B-2B1A-4086-8370-23AC79C907E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108377</TotalTime>
  <Words>1804</Words>
  <Application>Microsoft Office PowerPoint</Application>
  <PresentationFormat>On-screen Show (4:3)</PresentationFormat>
  <Paragraphs>332</Paragraphs>
  <Slides>21</Slides>
  <Notes>21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Arial</vt:lpstr>
      <vt:lpstr>Calibri</vt:lpstr>
      <vt:lpstr>Calibri Light</vt:lpstr>
      <vt:lpstr>Courier New</vt:lpstr>
      <vt:lpstr>Times New Roman</vt:lpstr>
      <vt:lpstr>1_Extend Submission Template</vt:lpstr>
      <vt:lpstr>EDCA Enhancement for Low latency Traffic </vt:lpstr>
      <vt:lpstr>Introduction</vt:lpstr>
      <vt:lpstr>Problem Statement    </vt:lpstr>
      <vt:lpstr>Problem Statement    </vt:lpstr>
      <vt:lpstr>Possible Enhancement</vt:lpstr>
      <vt:lpstr>Possible Enhancement</vt:lpstr>
      <vt:lpstr>Possible Enhancement</vt:lpstr>
      <vt:lpstr>An Example Frame Exchange  </vt:lpstr>
      <vt:lpstr>Convergence Simulation</vt:lpstr>
      <vt:lpstr>Convergence Simulation 1</vt:lpstr>
      <vt:lpstr>Convergence Simulation 1</vt:lpstr>
      <vt:lpstr>Convergence Simulation 2</vt:lpstr>
      <vt:lpstr>Convergence Simulation 2</vt:lpstr>
      <vt:lpstr>E2E Delay Simulation   </vt:lpstr>
      <vt:lpstr>E2E Delay Simulation 1</vt:lpstr>
      <vt:lpstr>E2E Delay Simulation 1</vt:lpstr>
      <vt:lpstr>E2E Delay Simulation 2</vt:lpstr>
      <vt:lpstr>E2E Delay Simulation 2</vt:lpstr>
      <vt:lpstr>E2E Delay Simulation 3</vt:lpstr>
      <vt:lpstr>E2E Delay Simulation 3</vt:lpstr>
      <vt:lpstr>Summary</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UHR use case and network architecture</dc:title>
  <dc:creator>Yonggang.Fang@mediatek.com</dc:creator>
  <cp:lastModifiedBy>Yonggang Fang</cp:lastModifiedBy>
  <cp:revision>5517</cp:revision>
  <cp:lastPrinted>2020-12-04T21:59:30Z</cp:lastPrinted>
  <dcterms:created xsi:type="dcterms:W3CDTF">2020-12-04T21:59:30Z</dcterms:created>
  <dcterms:modified xsi:type="dcterms:W3CDTF">2024-09-11T00:27:44Z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KSOProductBuildVer">
    <vt:lpwstr>1033-2.7.0.4476</vt:lpwstr>
  </property>
  <property fmtid="{D5CDD505-2E9C-101B-9397-08002B2CF9AE}" pid="4" name="ContentTypeId">
    <vt:lpwstr>0x01010044A162B2F21D5F4BB7087D1151E9BA66</vt:lpwstr>
  </property>
  <property fmtid="{D5CDD505-2E9C-101B-9397-08002B2CF9AE}" pid="5" name="MSIP_Label_83bcef13-7cac-433f-ba1d-47a323951816_Enabled">
    <vt:lpwstr>true</vt:lpwstr>
  </property>
  <property fmtid="{D5CDD505-2E9C-101B-9397-08002B2CF9AE}" pid="6" name="MSIP_Label_83bcef13-7cac-433f-ba1d-47a323951816_SetDate">
    <vt:lpwstr>2023-01-06T23:45:46Z</vt:lpwstr>
  </property>
  <property fmtid="{D5CDD505-2E9C-101B-9397-08002B2CF9AE}" pid="7" name="MSIP_Label_83bcef13-7cac-433f-ba1d-47a323951816_Method">
    <vt:lpwstr>Privileged</vt:lpwstr>
  </property>
  <property fmtid="{D5CDD505-2E9C-101B-9397-08002B2CF9AE}" pid="8" name="MSIP_Label_83bcef13-7cac-433f-ba1d-47a323951816_Name">
    <vt:lpwstr>MTK_Unclassified</vt:lpwstr>
  </property>
  <property fmtid="{D5CDD505-2E9C-101B-9397-08002B2CF9AE}" pid="9" name="MSIP_Label_83bcef13-7cac-433f-ba1d-47a323951816_SiteId">
    <vt:lpwstr>a7687ede-7a6b-4ef6-bace-642f677fbe31</vt:lpwstr>
  </property>
  <property fmtid="{D5CDD505-2E9C-101B-9397-08002B2CF9AE}" pid="10" name="MSIP_Label_83bcef13-7cac-433f-ba1d-47a323951816_ActionId">
    <vt:lpwstr>55360bf1-f76e-43d2-a148-489c7622ab95</vt:lpwstr>
  </property>
  <property fmtid="{D5CDD505-2E9C-101B-9397-08002B2CF9AE}" pid="11" name="MSIP_Label_83bcef13-7cac-433f-ba1d-47a323951816_ContentBits">
    <vt:lpwstr>0</vt:lpwstr>
  </property>
</Properties>
</file>