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90" r:id="rId4"/>
    <p:sldId id="285" r:id="rId5"/>
    <p:sldId id="272" r:id="rId6"/>
    <p:sldId id="264" r:id="rId7"/>
    <p:sldId id="274" r:id="rId8"/>
    <p:sldId id="29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lcolm Smith (mmsmith)" initials="MS(" lastIdx="23" clrIdx="0">
    <p:extLst>
      <p:ext uri="{19B8F6BF-5375-455C-9EA6-DF929625EA0E}">
        <p15:presenceInfo xmlns:p15="http://schemas.microsoft.com/office/powerpoint/2012/main" userId="S::mmsmith@cisco.com::41097998-28cb-4755-aed0-63dafe914f94" providerId="AD"/>
      </p:ext>
    </p:extLst>
  </p:cmAuthor>
  <p:cmAuthor id="2" name="Jerome Henry (jerhenry)" initials="JH(" lastIdx="8" clrIdx="1">
    <p:extLst>
      <p:ext uri="{19B8F6BF-5375-455C-9EA6-DF929625EA0E}">
        <p15:presenceInfo xmlns:p15="http://schemas.microsoft.com/office/powerpoint/2012/main" userId="S::jerhenry@cisco.com::976d99fe-8e8f-4075-ac47-d601c3bf01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79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32B3FE-AB4B-2B48-8756-47798DEA9185}" v="9" dt="2024-05-10T17:56:22.281"/>
    <p1510:client id="{B1A1A777-CFA7-0A4C-9314-71DF95BE7866}" v="5" dt="2024-05-09T19:52:14.7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76" autoAdjust="0"/>
    <p:restoredTop sz="96190"/>
  </p:normalViewPr>
  <p:slideViewPr>
    <p:cSldViewPr>
      <p:cViewPr varScale="1">
        <p:scale>
          <a:sx n="123" d="100"/>
          <a:sy n="123" d="100"/>
        </p:scale>
        <p:origin x="1160"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colm Smith (mmsmith)" userId="41097998-28cb-4755-aed0-63dafe914f94" providerId="ADAL" clId="{9732B3FE-AB4B-2B48-8756-47798DEA9185}"/>
    <pc:docChg chg="undo custSel modSld modMainMaster">
      <pc:chgData name="Malcolm Smith (mmsmith)" userId="41097998-28cb-4755-aed0-63dafe914f94" providerId="ADAL" clId="{9732B3FE-AB4B-2B48-8756-47798DEA9185}" dt="2024-05-10T18:06:04.192" v="140" actId="33524"/>
      <pc:docMkLst>
        <pc:docMk/>
      </pc:docMkLst>
      <pc:sldChg chg="addSp delSp modSp mod">
        <pc:chgData name="Malcolm Smith (mmsmith)" userId="41097998-28cb-4755-aed0-63dafe914f94" providerId="ADAL" clId="{9732B3FE-AB4B-2B48-8756-47798DEA9185}" dt="2024-05-10T17:56:22.280" v="34"/>
        <pc:sldMkLst>
          <pc:docMk/>
          <pc:sldMk cId="0" sldId="256"/>
        </pc:sldMkLst>
        <pc:spChg chg="add del mod">
          <ac:chgData name="Malcolm Smith (mmsmith)" userId="41097998-28cb-4755-aed0-63dafe914f94" providerId="ADAL" clId="{9732B3FE-AB4B-2B48-8756-47798DEA9185}" dt="2024-05-10T17:51:23.195" v="15" actId="767"/>
          <ac:spMkLst>
            <pc:docMk/>
            <pc:sldMk cId="0" sldId="256"/>
            <ac:spMk id="2" creationId="{C49BD981-AAF1-BF10-D759-8D6C294FBA49}"/>
          </ac:spMkLst>
        </pc:spChg>
        <pc:spChg chg="add mod">
          <ac:chgData name="Malcolm Smith (mmsmith)" userId="41097998-28cb-4755-aed0-63dafe914f94" providerId="ADAL" clId="{9732B3FE-AB4B-2B48-8756-47798DEA9185}" dt="2024-05-10T17:51:20.919" v="11" actId="767"/>
          <ac:spMkLst>
            <pc:docMk/>
            <pc:sldMk cId="0" sldId="256"/>
            <ac:spMk id="3" creationId="{5063AF7B-8E5E-CEA4-9474-40C868E8439D}"/>
          </ac:spMkLst>
        </pc:spChg>
        <pc:spChg chg="mod">
          <ac:chgData name="Malcolm Smith (mmsmith)" userId="41097998-28cb-4755-aed0-63dafe914f94" providerId="ADAL" clId="{9732B3FE-AB4B-2B48-8756-47798DEA9185}" dt="2024-05-10T17:51:25.765" v="18" actId="14100"/>
          <ac:spMkLst>
            <pc:docMk/>
            <pc:sldMk cId="0" sldId="256"/>
            <ac:spMk id="3073" creationId="{00000000-0000-0000-0000-000000000000}"/>
          </ac:spMkLst>
        </pc:spChg>
        <pc:graphicFrameChg chg="mod">
          <ac:chgData name="Malcolm Smith (mmsmith)" userId="41097998-28cb-4755-aed0-63dafe914f94" providerId="ADAL" clId="{9732B3FE-AB4B-2B48-8756-47798DEA9185}" dt="2024-05-10T17:56:22.280" v="34"/>
          <ac:graphicFrameMkLst>
            <pc:docMk/>
            <pc:sldMk cId="0" sldId="256"/>
            <ac:graphicFrameMk id="3075" creationId="{00000000-0000-0000-0000-000000000000}"/>
          </ac:graphicFrameMkLst>
        </pc:graphicFrameChg>
      </pc:sldChg>
      <pc:sldChg chg="modSp mod">
        <pc:chgData name="Malcolm Smith (mmsmith)" userId="41097998-28cb-4755-aed0-63dafe914f94" providerId="ADAL" clId="{9732B3FE-AB4B-2B48-8756-47798DEA9185}" dt="2024-05-10T18:05:50.933" v="138" actId="33524"/>
        <pc:sldMkLst>
          <pc:docMk/>
          <pc:sldMk cId="3500769110" sldId="264"/>
        </pc:sldMkLst>
        <pc:spChg chg="mod">
          <ac:chgData name="Malcolm Smith (mmsmith)" userId="41097998-28cb-4755-aed0-63dafe914f94" providerId="ADAL" clId="{9732B3FE-AB4B-2B48-8756-47798DEA9185}" dt="2024-05-10T18:05:50.933" v="138" actId="33524"/>
          <ac:spMkLst>
            <pc:docMk/>
            <pc:sldMk cId="3500769110" sldId="264"/>
            <ac:spMk id="3" creationId="{82848BDC-D538-E14A-9BFB-74B6B9623083}"/>
          </ac:spMkLst>
        </pc:spChg>
        <pc:spChg chg="mod">
          <ac:chgData name="Malcolm Smith (mmsmith)" userId="41097998-28cb-4755-aed0-63dafe914f94" providerId="ADAL" clId="{9732B3FE-AB4B-2B48-8756-47798DEA9185}" dt="2024-05-10T18:03:01.917" v="80" actId="1076"/>
          <ac:spMkLst>
            <pc:docMk/>
            <pc:sldMk cId="3500769110" sldId="264"/>
            <ac:spMk id="10" creationId="{B0065286-0C76-24C5-F653-CBEA9EB0F99E}"/>
          </ac:spMkLst>
        </pc:spChg>
        <pc:spChg chg="mod">
          <ac:chgData name="Malcolm Smith (mmsmith)" userId="41097998-28cb-4755-aed0-63dafe914f94" providerId="ADAL" clId="{9732B3FE-AB4B-2B48-8756-47798DEA9185}" dt="2024-05-10T18:02:49.140" v="79" actId="14100"/>
          <ac:spMkLst>
            <pc:docMk/>
            <pc:sldMk cId="3500769110" sldId="264"/>
            <ac:spMk id="14" creationId="{5E869D4E-1EED-9343-AAC8-B60D56DDEF05}"/>
          </ac:spMkLst>
        </pc:spChg>
        <pc:spChg chg="mod">
          <ac:chgData name="Malcolm Smith (mmsmith)" userId="41097998-28cb-4755-aed0-63dafe914f94" providerId="ADAL" clId="{9732B3FE-AB4B-2B48-8756-47798DEA9185}" dt="2024-05-10T18:02:33.204" v="77" actId="1076"/>
          <ac:spMkLst>
            <pc:docMk/>
            <pc:sldMk cId="3500769110" sldId="264"/>
            <ac:spMk id="18" creationId="{6682C646-23FE-3A46-B6C2-41B783968B48}"/>
          </ac:spMkLst>
        </pc:spChg>
        <pc:spChg chg="mod">
          <ac:chgData name="Malcolm Smith (mmsmith)" userId="41097998-28cb-4755-aed0-63dafe914f94" providerId="ADAL" clId="{9732B3FE-AB4B-2B48-8756-47798DEA9185}" dt="2024-05-10T18:03:15.259" v="82" actId="14100"/>
          <ac:spMkLst>
            <pc:docMk/>
            <pc:sldMk cId="3500769110" sldId="264"/>
            <ac:spMk id="22" creationId="{D8035A5F-F941-3713-6511-F0548F4107B3}"/>
          </ac:spMkLst>
        </pc:spChg>
        <pc:spChg chg="mod">
          <ac:chgData name="Malcolm Smith (mmsmith)" userId="41097998-28cb-4755-aed0-63dafe914f94" providerId="ADAL" clId="{9732B3FE-AB4B-2B48-8756-47798DEA9185}" dt="2024-05-10T18:02:40.077" v="78" actId="1076"/>
          <ac:spMkLst>
            <pc:docMk/>
            <pc:sldMk cId="3500769110" sldId="264"/>
            <ac:spMk id="24" creationId="{D45EDD8C-0BE5-E941-AD2A-2D99B836BE7B}"/>
          </ac:spMkLst>
        </pc:spChg>
        <pc:spChg chg="mod">
          <ac:chgData name="Malcolm Smith (mmsmith)" userId="41097998-28cb-4755-aed0-63dafe914f94" providerId="ADAL" clId="{9732B3FE-AB4B-2B48-8756-47798DEA9185}" dt="2024-05-10T18:03:09.474" v="81" actId="1076"/>
          <ac:spMkLst>
            <pc:docMk/>
            <pc:sldMk cId="3500769110" sldId="264"/>
            <ac:spMk id="25" creationId="{A7C8D36E-4B4A-7697-F9F6-BC9278838CBD}"/>
          </ac:spMkLst>
        </pc:spChg>
        <pc:cxnChg chg="mod">
          <ac:chgData name="Malcolm Smith (mmsmith)" userId="41097998-28cb-4755-aed0-63dafe914f94" providerId="ADAL" clId="{9732B3FE-AB4B-2B48-8756-47798DEA9185}" dt="2024-05-10T18:02:33.204" v="77" actId="1076"/>
          <ac:cxnSpMkLst>
            <pc:docMk/>
            <pc:sldMk cId="3500769110" sldId="264"/>
            <ac:cxnSpMk id="33" creationId="{727AB29F-8954-5E44-B6DF-51914328965A}"/>
          </ac:cxnSpMkLst>
        </pc:cxnChg>
      </pc:sldChg>
      <pc:sldChg chg="modSp mod">
        <pc:chgData name="Malcolm Smith (mmsmith)" userId="41097998-28cb-4755-aed0-63dafe914f94" providerId="ADAL" clId="{9732B3FE-AB4B-2B48-8756-47798DEA9185}" dt="2024-05-10T18:05:36.598" v="136" actId="33524"/>
        <pc:sldMkLst>
          <pc:docMk/>
          <pc:sldMk cId="663754699" sldId="272"/>
        </pc:sldMkLst>
        <pc:spChg chg="mod">
          <ac:chgData name="Malcolm Smith (mmsmith)" userId="41097998-28cb-4755-aed0-63dafe914f94" providerId="ADAL" clId="{9732B3FE-AB4B-2B48-8756-47798DEA9185}" dt="2024-05-10T18:05:36.598" v="136" actId="33524"/>
          <ac:spMkLst>
            <pc:docMk/>
            <pc:sldMk cId="663754699" sldId="272"/>
            <ac:spMk id="3" creationId="{ABF42BE2-0DC6-004E-971F-28A91889051F}"/>
          </ac:spMkLst>
        </pc:spChg>
      </pc:sldChg>
      <pc:sldChg chg="modSp mod">
        <pc:chgData name="Malcolm Smith (mmsmith)" userId="41097998-28cb-4755-aed0-63dafe914f94" providerId="ADAL" clId="{9732B3FE-AB4B-2B48-8756-47798DEA9185}" dt="2024-05-10T18:05:00.135" v="130" actId="33524"/>
        <pc:sldMkLst>
          <pc:docMk/>
          <pc:sldMk cId="140481910" sldId="290"/>
        </pc:sldMkLst>
        <pc:spChg chg="mod">
          <ac:chgData name="Malcolm Smith (mmsmith)" userId="41097998-28cb-4755-aed0-63dafe914f94" providerId="ADAL" clId="{9732B3FE-AB4B-2B48-8756-47798DEA9185}" dt="2024-05-10T18:05:00.135" v="130" actId="33524"/>
          <ac:spMkLst>
            <pc:docMk/>
            <pc:sldMk cId="140481910" sldId="290"/>
            <ac:spMk id="3" creationId="{A91699E7-2082-1A4A-9AAC-F4BC33FEC0AF}"/>
          </ac:spMkLst>
        </pc:spChg>
      </pc:sldChg>
      <pc:sldChg chg="modSp mod">
        <pc:chgData name="Malcolm Smith (mmsmith)" userId="41097998-28cb-4755-aed0-63dafe914f94" providerId="ADAL" clId="{9732B3FE-AB4B-2B48-8756-47798DEA9185}" dt="2024-05-10T18:06:04.192" v="140" actId="33524"/>
        <pc:sldMkLst>
          <pc:docMk/>
          <pc:sldMk cId="3408388765" sldId="294"/>
        </pc:sldMkLst>
        <pc:spChg chg="mod">
          <ac:chgData name="Malcolm Smith (mmsmith)" userId="41097998-28cb-4755-aed0-63dafe914f94" providerId="ADAL" clId="{9732B3FE-AB4B-2B48-8756-47798DEA9185}" dt="2024-05-10T18:03:46.383" v="123" actId="20577"/>
          <ac:spMkLst>
            <pc:docMk/>
            <pc:sldMk cId="3408388765" sldId="294"/>
            <ac:spMk id="2" creationId="{C42DC7C3-9DF7-6841-99BB-1E8C702EE31E}"/>
          </ac:spMkLst>
        </pc:spChg>
        <pc:spChg chg="mod">
          <ac:chgData name="Malcolm Smith (mmsmith)" userId="41097998-28cb-4755-aed0-63dafe914f94" providerId="ADAL" clId="{9732B3FE-AB4B-2B48-8756-47798DEA9185}" dt="2024-05-10T18:06:04.192" v="140" actId="33524"/>
          <ac:spMkLst>
            <pc:docMk/>
            <pc:sldMk cId="3408388765" sldId="294"/>
            <ac:spMk id="3" creationId="{E94ABB3E-2BF1-714F-8CE2-17B28B8414B2}"/>
          </ac:spMkLst>
        </pc:spChg>
      </pc:sldChg>
      <pc:sldMasterChg chg="modSp mod modSldLayout">
        <pc:chgData name="Malcolm Smith (mmsmith)" userId="41097998-28cb-4755-aed0-63dafe914f94" providerId="ADAL" clId="{9732B3FE-AB4B-2B48-8756-47798DEA9185}" dt="2024-05-10T17:58:03.650" v="75" actId="6549"/>
        <pc:sldMasterMkLst>
          <pc:docMk/>
          <pc:sldMasterMk cId="0" sldId="2147483648"/>
        </pc:sldMasterMkLst>
        <pc:spChg chg="mod">
          <ac:chgData name="Malcolm Smith (mmsmith)" userId="41097998-28cb-4755-aed0-63dafe914f94" providerId="ADAL" clId="{9732B3FE-AB4B-2B48-8756-47798DEA9185}" dt="2024-05-10T17:58:03.650" v="75" actId="6549"/>
          <ac:spMkLst>
            <pc:docMk/>
            <pc:sldMasterMk cId="0" sldId="2147483648"/>
            <ac:spMk id="10" creationId="{00000000-0000-0000-0000-000000000000}"/>
          </ac:spMkLst>
        </pc:spChg>
        <pc:sldLayoutChg chg="addSp delSp modSp mod">
          <pc:chgData name="Malcolm Smith (mmsmith)" userId="41097998-28cb-4755-aed0-63dafe914f94" providerId="ADAL" clId="{9732B3FE-AB4B-2B48-8756-47798DEA9185}" dt="2024-05-10T17:50:53.086" v="5"/>
          <pc:sldLayoutMkLst>
            <pc:docMk/>
            <pc:sldMasterMk cId="0" sldId="2147483648"/>
            <pc:sldLayoutMk cId="0" sldId="2147483649"/>
          </pc:sldLayoutMkLst>
          <pc:spChg chg="add del mod">
            <ac:chgData name="Malcolm Smith (mmsmith)" userId="41097998-28cb-4755-aed0-63dafe914f94" providerId="ADAL" clId="{9732B3FE-AB4B-2B48-8756-47798DEA9185}" dt="2024-05-10T17:50:51.902" v="3"/>
            <ac:spMkLst>
              <pc:docMk/>
              <pc:sldMasterMk cId="0" sldId="2147483648"/>
              <pc:sldLayoutMk cId="0" sldId="2147483649"/>
              <ac:spMk id="7" creationId="{7B531311-EEB8-03BE-2085-B7BC0E31E432}"/>
            </ac:spMkLst>
          </pc:spChg>
          <pc:spChg chg="add del mod">
            <ac:chgData name="Malcolm Smith (mmsmith)" userId="41097998-28cb-4755-aed0-63dafe914f94" providerId="ADAL" clId="{9732B3FE-AB4B-2B48-8756-47798DEA9185}" dt="2024-05-10T17:50:53.086" v="5"/>
            <ac:spMkLst>
              <pc:docMk/>
              <pc:sldMasterMk cId="0" sldId="2147483648"/>
              <pc:sldLayoutMk cId="0" sldId="2147483649"/>
              <ac:spMk id="8" creationId="{EEEB2E48-7674-A587-A906-CAD9A5E140B2}"/>
            </ac:spMkLst>
          </pc:spChg>
        </pc:sldLayout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9-13T11:15:43.118" idx="10">
    <p:pos x="10" y="10"/>
    <p:text>Shall we define a timeout value that may be provided by the STA ?</p:text>
    <p:extLst>
      <p:ext uri="{C676402C-5697-4E1C-873F-D02D1690AC5C}">
        <p15:threadingInfo xmlns:p15="http://schemas.microsoft.com/office/powerpoint/2012/main" timeZoneBias="300"/>
      </p:ext>
    </p:extLst>
  </p:cm>
  <p:cm authorId="2" dt="2021-09-15T15:02:20.719" idx="6">
    <p:pos x="10" y="106"/>
    <p:text>Yep, if we drop the red part, we could replace it with a sort of validity value in seconds</p:text>
    <p:extLst>
      <p:ext uri="{C676402C-5697-4E1C-873F-D02D1690AC5C}">
        <p15:threadingInfo xmlns:p15="http://schemas.microsoft.com/office/powerpoint/2012/main" timeZoneBias="240">
          <p15:parentCm authorId="1" idx="10"/>
        </p15:threadingInfo>
      </p:ext>
    </p:extLst>
  </p:cm>
  <p:cm authorId="1" dt="2021-09-15T17:19:32.254" idx="20">
    <p:pos x="10" y="202"/>
    <p:text>Right exactly!</p:text>
    <p:extLst>
      <p:ext uri="{C676402C-5697-4E1C-873F-D02D1690AC5C}">
        <p15:threadingInfo xmlns:p15="http://schemas.microsoft.com/office/powerpoint/2012/main" timeZoneBias="300">
          <p15:parentCm authorId="1" idx="10"/>
        </p15:threadingInfo>
      </p:ext>
    </p:extLst>
  </p:cm>
  <p:cm authorId="1" dt="2021-09-13T11:16:08.945" idx="11">
    <p:pos x="1927" y="2052"/>
    <p:text>Or per-TID as per BSR ?</p:text>
    <p:extLst>
      <p:ext uri="{C676402C-5697-4E1C-873F-D02D1690AC5C}">
        <p15:threadingInfo xmlns:p15="http://schemas.microsoft.com/office/powerpoint/2012/main" timeZoneBias="300"/>
      </p:ext>
    </p:extLst>
  </p:cm>
  <p:cm authorId="2" dt="2021-09-15T15:01:41.124" idx="5">
    <p:pos x="1927" y="2148"/>
    <p:text>Yep, same as slide 5</p:text>
    <p:extLst>
      <p:ext uri="{C676402C-5697-4E1C-873F-D02D1690AC5C}">
        <p15:threadingInfo xmlns:p15="http://schemas.microsoft.com/office/powerpoint/2012/main" timeZoneBias="240">
          <p15:parentCm authorId="1" idx="11"/>
        </p15:threadingInfo>
      </p:ext>
    </p:extLst>
  </p:cm>
  <p:cm authorId="1" dt="2021-09-15T17:19:52.610" idx="21">
    <p:pos x="1927" y="2244"/>
    <p:text>Got it - one or the other but not both</p:text>
    <p:extLst>
      <p:ext uri="{C676402C-5697-4E1C-873F-D02D1690AC5C}">
        <p15:threadingInfo xmlns:p15="http://schemas.microsoft.com/office/powerpoint/2012/main" timeZoneBias="300">
          <p15:parentCm authorId="1" idx="11"/>
        </p15:threadingInfo>
      </p:ext>
    </p:extLst>
  </p:cm>
  <p:cm authorId="1" dt="2021-09-13T11:19:48.025" idx="12">
    <p:pos x="7682" y="405"/>
    <p:text>Should the response indicate a MAC layer  identifier for the session ? Might be useful for subsequent transactions</p:text>
    <p:extLst>
      <p:ext uri="{C676402C-5697-4E1C-873F-D02D1690AC5C}">
        <p15:threadingInfo xmlns:p15="http://schemas.microsoft.com/office/powerpoint/2012/main" timeZoneBias="300"/>
      </p:ext>
    </p:extLst>
  </p:cm>
  <p:cm authorId="2" dt="2021-09-15T15:02:55.374" idx="7">
    <p:pos x="7682" y="501"/>
    <p:text>Yu mean for the flow? Yep agree this should be there</p:text>
    <p:extLst>
      <p:ext uri="{C676402C-5697-4E1C-873F-D02D1690AC5C}">
        <p15:threadingInfo xmlns:p15="http://schemas.microsoft.com/office/powerpoint/2012/main" timeZoneBias="240">
          <p15:parentCm authorId="1" idx="12"/>
        </p15:threadingInfo>
      </p:ext>
    </p:extLst>
  </p:cm>
  <p:cm authorId="1" dt="2021-09-15T17:20:55.440" idx="22">
    <p:pos x="7682" y="597"/>
    <p:text>Yes for the flow to session mapping - i.e. how does the STA refer to it in subsequent transactions - could be like a TWT SP ID</p:text>
    <p:extLst>
      <p:ext uri="{C676402C-5697-4E1C-873F-D02D1690AC5C}">
        <p15:threadingInfo xmlns:p15="http://schemas.microsoft.com/office/powerpoint/2012/main" timeZoneBias="300">
          <p15:parentCm authorId="1" idx="1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9-13T11:25:27.805" idx="13">
    <p:pos x="6495" y="2622"/>
    <p:text>See slide 10, an Unsolicited BSR w/ A-CTRL and the addition of per-TID/AC HOL Delay (alone g with the existing BSR Depth) would be needed by the AP to properly schedule more triggers</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a:xfrm>
            <a:off x="7143757" y="6475415"/>
            <a:ext cx="4246027" cy="153986"/>
          </a:xfrm>
        </p:spPr>
        <p:txBody>
          <a:bodyPr/>
          <a:lstStyle>
            <a:lvl1pPr>
              <a:defRPr/>
            </a:lvl1pPr>
          </a:lstStyle>
          <a:p>
            <a:r>
              <a:rPr lang="en-GB" dirty="0"/>
              <a:t>Malcolm Smith, Cisco Systems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Malcolm Smith, Cisco Systems Inc.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Malcolm Smith, Cisco Systems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Malcolm Smith, Cisco Systems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Malcolm Smith, Cisco Systems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Malcolm Smith, Cisco Systems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Malcolm Smith, Cisco Systems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Malcolm Smith, Cisco Systems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Malcolm Smith, Cisco Systems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Malcolm Smith, Cisco Systems Inc.</a:t>
            </a:r>
          </a:p>
          <a:p>
            <a:r>
              <a:rPr lang="en-GB" dirty="0"/>
              <a: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802.11-24/0863r0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Feedback-based triggered access Optimization using SCS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Malcolm Smith, Cisco Systems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27378891"/>
              </p:ext>
            </p:extLst>
          </p:nvPr>
        </p:nvGraphicFramePr>
        <p:xfrm>
          <a:off x="993775" y="3011488"/>
          <a:ext cx="10272713" cy="1651000"/>
        </p:xfrm>
        <a:graphic>
          <a:graphicData uri="http://schemas.openxmlformats.org/presentationml/2006/ole">
            <mc:AlternateContent xmlns:mc="http://schemas.openxmlformats.org/markup-compatibility/2006">
              <mc:Choice xmlns:v="urn:schemas-microsoft-com:vml" Requires="v">
                <p:oleObj name="Document" r:id="rId3" imgW="10439400" imgH="1689100" progId="Word.Document.8">
                  <p:embed/>
                </p:oleObj>
              </mc:Choice>
              <mc:Fallback>
                <p:oleObj name="Document" r:id="rId3" imgW="10439400" imgH="1689100" progId="Word.Document.8">
                  <p:embed/>
                  <p:pic>
                    <p:nvPicPr>
                      <p:cNvPr id="3075" name="Object 3"/>
                      <p:cNvPicPr>
                        <a:picLocks noChangeAspect="1" noChangeArrowheads="1"/>
                      </p:cNvPicPr>
                      <p:nvPr/>
                    </p:nvPicPr>
                    <p:blipFill>
                      <a:blip r:embed="rId4"/>
                      <a:srcRect/>
                      <a:stretch>
                        <a:fillRect/>
                      </a:stretch>
                    </p:blipFill>
                    <p:spPr bwMode="auto">
                      <a:xfrm>
                        <a:off x="993775" y="3011488"/>
                        <a:ext cx="10272713" cy="16510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In this submission, we discuss methods for a STA to provide real-time feedback (such as HOL Delay) to an AP providing uplink triggered access (TUA) scheduling via SCS. Simulations have shown its benefit to latency sensitive applications, such as real-time voice/video and AR/VR/XR applications in a congested environment.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Malcolm Smith, Cisco Systems Inc.</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78A2-1BFD-9444-B57B-0AA37F1653C2}"/>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A91699E7-2082-1A4A-9AAC-F4BC33FEC0AF}"/>
              </a:ext>
            </a:extLst>
          </p:cNvPr>
          <p:cNvSpPr>
            <a:spLocks noGrp="1"/>
          </p:cNvSpPr>
          <p:nvPr>
            <p:ph idx="1"/>
          </p:nvPr>
        </p:nvSpPr>
        <p:spPr/>
        <p:txBody>
          <a:bodyPr/>
          <a:lstStyle/>
          <a:p>
            <a:pPr>
              <a:buFont typeface="Arial" panose="020B0604020202020204" pitchFamily="34" charset="0"/>
              <a:buChar char="•"/>
            </a:pPr>
            <a:r>
              <a:rPr lang="en-US" dirty="0"/>
              <a:t>SCS can be used to provision 11ax/be </a:t>
            </a:r>
            <a:r>
              <a:rPr lang="en-US" i="1" dirty="0"/>
              <a:t>triggered uplink access </a:t>
            </a:r>
            <a:r>
              <a:rPr lang="en-US" dirty="0"/>
              <a:t>and has been shown to improve latency under congestion</a:t>
            </a:r>
          </a:p>
          <a:p>
            <a:pPr>
              <a:buFont typeface="Arial" panose="020B0604020202020204" pitchFamily="34" charset="0"/>
              <a:buChar char="•"/>
            </a:pPr>
            <a:r>
              <a:rPr lang="en-US" dirty="0"/>
              <a:t>While this scheduling mode can reduce or eliminate the need for Buffer Status Report (BSR), instantaneous conditions at the STA such as excess delay may not be considered for imminent (e.g., next TXOP) STA scheduling. </a:t>
            </a:r>
          </a:p>
          <a:p>
            <a:pPr>
              <a:buFont typeface="Arial" panose="020B0604020202020204" pitchFamily="34" charset="0"/>
              <a:buChar char="•"/>
            </a:pPr>
            <a:r>
              <a:rPr lang="en-US" dirty="0"/>
              <a:t>Since BSRP/BSR exchanges are often suppressed during SCS TUA operation, we can’t always guarantee an UL delay bound outcome.</a:t>
            </a:r>
          </a:p>
        </p:txBody>
      </p:sp>
      <p:sp>
        <p:nvSpPr>
          <p:cNvPr id="4" name="Slide Number Placeholder 3">
            <a:extLst>
              <a:ext uri="{FF2B5EF4-FFF2-40B4-BE49-F238E27FC236}">
                <a16:creationId xmlns:a16="http://schemas.microsoft.com/office/drawing/2014/main" id="{02C60B35-A088-F84F-A0C0-30194C9BC7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2FE0232-F965-A644-A021-391EBB39EC66}"/>
              </a:ext>
            </a:extLst>
          </p:cNvPr>
          <p:cNvSpPr>
            <a:spLocks noGrp="1"/>
          </p:cNvSpPr>
          <p:nvPr>
            <p:ph type="ftr" idx="14"/>
          </p:nvPr>
        </p:nvSpPr>
        <p:spPr/>
        <p:txBody>
          <a:bodyPr/>
          <a:lstStyle/>
          <a:p>
            <a:r>
              <a:rPr lang="en-GB" dirty="0"/>
              <a:t>Malcolm Smith, Cisco Systems Inc.</a:t>
            </a:r>
          </a:p>
        </p:txBody>
      </p:sp>
      <p:sp>
        <p:nvSpPr>
          <p:cNvPr id="6" name="Date Placeholder 5">
            <a:extLst>
              <a:ext uri="{FF2B5EF4-FFF2-40B4-BE49-F238E27FC236}">
                <a16:creationId xmlns:a16="http://schemas.microsoft.com/office/drawing/2014/main" id="{D65A4975-E05F-3B46-B00F-27512786ADEB}"/>
              </a:ext>
            </a:extLst>
          </p:cNvPr>
          <p:cNvSpPr>
            <a:spLocks noGrp="1"/>
          </p:cNvSpPr>
          <p:nvPr>
            <p:ph type="dt" idx="15"/>
          </p:nvPr>
        </p:nvSpPr>
        <p:spPr/>
        <p:txBody>
          <a:bodyPr/>
          <a:lstStyle/>
          <a:p>
            <a:r>
              <a:rPr lang="en-US" dirty="0"/>
              <a:t>May 2024</a:t>
            </a:r>
            <a:endParaRPr lang="en-GB" dirty="0"/>
          </a:p>
        </p:txBody>
      </p:sp>
      <p:sp>
        <p:nvSpPr>
          <p:cNvPr id="7" name="TextBox 6">
            <a:extLst>
              <a:ext uri="{FF2B5EF4-FFF2-40B4-BE49-F238E27FC236}">
                <a16:creationId xmlns:a16="http://schemas.microsoft.com/office/drawing/2014/main" id="{92F20F6B-6E63-4C4F-B0DB-416911799789}"/>
              </a:ext>
            </a:extLst>
          </p:cNvPr>
          <p:cNvSpPr txBox="1"/>
          <p:nvPr/>
        </p:nvSpPr>
        <p:spPr>
          <a:xfrm>
            <a:off x="838200" y="5486400"/>
            <a:ext cx="11093450" cy="461665"/>
          </a:xfrm>
          <a:prstGeom prst="rect">
            <a:avLst/>
          </a:prstGeom>
          <a:noFill/>
        </p:spPr>
        <p:txBody>
          <a:bodyPr wrap="square" rtlCol="0">
            <a:spAutoFit/>
          </a:bodyPr>
          <a:lstStyle/>
          <a:p>
            <a:r>
              <a:rPr lang="en-US" b="1" dirty="0">
                <a:solidFill>
                  <a:srgbClr val="FF0000"/>
                </a:solidFill>
              </a:rPr>
              <a:t>Can we do better for SCS-based streams with low excess delay tolerance ?</a:t>
            </a:r>
          </a:p>
        </p:txBody>
      </p:sp>
    </p:spTree>
    <p:extLst>
      <p:ext uri="{BB962C8B-B14F-4D97-AF65-F5344CB8AC3E}">
        <p14:creationId xmlns:p14="http://schemas.microsoft.com/office/powerpoint/2010/main" val="140481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0FB6F-FAB2-284F-82BE-73A3564112D7}"/>
              </a:ext>
            </a:extLst>
          </p:cNvPr>
          <p:cNvSpPr>
            <a:spLocks noGrp="1"/>
          </p:cNvSpPr>
          <p:nvPr>
            <p:ph type="title"/>
          </p:nvPr>
        </p:nvSpPr>
        <p:spPr/>
        <p:txBody>
          <a:bodyPr/>
          <a:lstStyle/>
          <a:p>
            <a:r>
              <a:rPr lang="en-US" dirty="0"/>
              <a:t>Limitations of existing SCS QoS Characteristics</a:t>
            </a:r>
          </a:p>
        </p:txBody>
      </p:sp>
      <p:sp>
        <p:nvSpPr>
          <p:cNvPr id="3" name="Content Placeholder 2">
            <a:extLst>
              <a:ext uri="{FF2B5EF4-FFF2-40B4-BE49-F238E27FC236}">
                <a16:creationId xmlns:a16="http://schemas.microsoft.com/office/drawing/2014/main" id="{6FA36E00-E798-4F46-9BE0-B81015A1F130}"/>
              </a:ext>
            </a:extLst>
          </p:cNvPr>
          <p:cNvSpPr>
            <a:spLocks noGrp="1"/>
          </p:cNvSpPr>
          <p:nvPr>
            <p:ph idx="1"/>
          </p:nvPr>
        </p:nvSpPr>
        <p:spPr>
          <a:xfrm>
            <a:off x="914401" y="1981202"/>
            <a:ext cx="10361084" cy="3349624"/>
          </a:xfrm>
        </p:spPr>
        <p:txBody>
          <a:bodyPr/>
          <a:lstStyle/>
          <a:p>
            <a:pPr>
              <a:buFont typeface="Arial" panose="020B0604020202020204" pitchFamily="34" charset="0"/>
              <a:buChar char="•"/>
            </a:pPr>
            <a:r>
              <a:rPr lang="en-US" dirty="0"/>
              <a:t>A naïve approach by a STA would be to request a new or modified SCS service via revised QoS characteristics when excess delay is accrued (e.g. reduce the max Service Interval) </a:t>
            </a:r>
          </a:p>
          <a:p>
            <a:pPr>
              <a:buFont typeface="Arial" panose="020B0604020202020204" pitchFamily="34" charset="0"/>
              <a:buChar char="•"/>
            </a:pPr>
            <a:r>
              <a:rPr lang="en-US" dirty="0"/>
              <a:t>However, such a request would be processed by host/network level processes and could take multiple SIs to complete and would still result in the target delay being exceeded causing undue application degradation.</a:t>
            </a:r>
          </a:p>
          <a:p>
            <a:pPr>
              <a:buFont typeface="Arial" panose="020B0604020202020204" pitchFamily="34" charset="0"/>
              <a:buChar char="•"/>
            </a:pPr>
            <a:r>
              <a:rPr lang="en-US" dirty="0"/>
              <a:t>In addition, reducing the Max SI to below the applications actual tolerance quickly leads to priority inversion in a dense network</a:t>
            </a:r>
          </a:p>
        </p:txBody>
      </p:sp>
      <p:sp>
        <p:nvSpPr>
          <p:cNvPr id="4" name="Slide Number Placeholder 3">
            <a:extLst>
              <a:ext uri="{FF2B5EF4-FFF2-40B4-BE49-F238E27FC236}">
                <a16:creationId xmlns:a16="http://schemas.microsoft.com/office/drawing/2014/main" id="{FA2D10FF-6200-A446-956E-3F3407E40D0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F27CE23-42D6-F648-9799-2B1BF9D96073}"/>
              </a:ext>
            </a:extLst>
          </p:cNvPr>
          <p:cNvSpPr>
            <a:spLocks noGrp="1"/>
          </p:cNvSpPr>
          <p:nvPr>
            <p:ph type="ftr" idx="14"/>
          </p:nvPr>
        </p:nvSpPr>
        <p:spPr/>
        <p:txBody>
          <a:bodyPr/>
          <a:lstStyle/>
          <a:p>
            <a:r>
              <a:rPr lang="en-GB" dirty="0"/>
              <a:t>Malcolm Smith, Cisco Systems Inc.</a:t>
            </a:r>
          </a:p>
        </p:txBody>
      </p:sp>
      <p:sp>
        <p:nvSpPr>
          <p:cNvPr id="6" name="Date Placeholder 5">
            <a:extLst>
              <a:ext uri="{FF2B5EF4-FFF2-40B4-BE49-F238E27FC236}">
                <a16:creationId xmlns:a16="http://schemas.microsoft.com/office/drawing/2014/main" id="{E7748C34-91DD-0844-824E-B675FE67BEC4}"/>
              </a:ext>
            </a:extLst>
          </p:cNvPr>
          <p:cNvSpPr>
            <a:spLocks noGrp="1"/>
          </p:cNvSpPr>
          <p:nvPr>
            <p:ph type="dt" idx="15"/>
          </p:nvPr>
        </p:nvSpPr>
        <p:spPr/>
        <p:txBody>
          <a:bodyPr/>
          <a:lstStyle/>
          <a:p>
            <a:r>
              <a:rPr lang="en-US" dirty="0"/>
              <a:t>May 2024</a:t>
            </a:r>
            <a:endParaRPr lang="en-GB" dirty="0"/>
          </a:p>
        </p:txBody>
      </p:sp>
      <p:sp>
        <p:nvSpPr>
          <p:cNvPr id="7" name="TextBox 6">
            <a:extLst>
              <a:ext uri="{FF2B5EF4-FFF2-40B4-BE49-F238E27FC236}">
                <a16:creationId xmlns:a16="http://schemas.microsoft.com/office/drawing/2014/main" id="{9D22AAFD-3282-3D4F-8A57-8F2A1744F1FE}"/>
              </a:ext>
            </a:extLst>
          </p:cNvPr>
          <p:cNvSpPr txBox="1"/>
          <p:nvPr/>
        </p:nvSpPr>
        <p:spPr>
          <a:xfrm>
            <a:off x="903383" y="5561014"/>
            <a:ext cx="10372101" cy="461665"/>
          </a:xfrm>
          <a:prstGeom prst="rect">
            <a:avLst/>
          </a:prstGeom>
          <a:noFill/>
        </p:spPr>
        <p:txBody>
          <a:bodyPr wrap="square" rtlCol="0">
            <a:spAutoFit/>
          </a:bodyPr>
          <a:lstStyle/>
          <a:p>
            <a:r>
              <a:rPr lang="en-US" b="1" dirty="0">
                <a:solidFill>
                  <a:srgbClr val="FF0000"/>
                </a:solidFill>
              </a:rPr>
              <a:t>A timely low-complexity method seems needed to alleviate these concerns</a:t>
            </a:r>
          </a:p>
        </p:txBody>
      </p:sp>
    </p:spTree>
    <p:extLst>
      <p:ext uri="{BB962C8B-B14F-4D97-AF65-F5344CB8AC3E}">
        <p14:creationId xmlns:p14="http://schemas.microsoft.com/office/powerpoint/2010/main" val="4281564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5D036-AF3D-B04C-A39D-142F0E76D1C1}"/>
              </a:ext>
            </a:extLst>
          </p:cNvPr>
          <p:cNvSpPr>
            <a:spLocks noGrp="1"/>
          </p:cNvSpPr>
          <p:nvPr>
            <p:ph type="title"/>
          </p:nvPr>
        </p:nvSpPr>
        <p:spPr>
          <a:xfrm>
            <a:off x="914401" y="685801"/>
            <a:ext cx="6629399" cy="1065213"/>
          </a:xfrm>
        </p:spPr>
        <p:txBody>
          <a:bodyPr/>
          <a:lstStyle/>
          <a:p>
            <a:r>
              <a:rPr lang="en-US" dirty="0"/>
              <a:t>How Feedback-based SCS Works</a:t>
            </a:r>
          </a:p>
        </p:txBody>
      </p:sp>
      <p:sp>
        <p:nvSpPr>
          <p:cNvPr id="3" name="Content Placeholder 2">
            <a:extLst>
              <a:ext uri="{FF2B5EF4-FFF2-40B4-BE49-F238E27FC236}">
                <a16:creationId xmlns:a16="http://schemas.microsoft.com/office/drawing/2014/main" id="{ABF42BE2-0DC6-004E-971F-28A91889051F}"/>
              </a:ext>
            </a:extLst>
          </p:cNvPr>
          <p:cNvSpPr>
            <a:spLocks noGrp="1"/>
          </p:cNvSpPr>
          <p:nvPr>
            <p:ph idx="1"/>
          </p:nvPr>
        </p:nvSpPr>
        <p:spPr>
          <a:xfrm>
            <a:off x="533400" y="1692686"/>
            <a:ext cx="11353800" cy="4708114"/>
          </a:xfrm>
        </p:spPr>
        <p:txBody>
          <a:bodyPr/>
          <a:lstStyle/>
          <a:p>
            <a:pPr>
              <a:buFont typeface="Arial" panose="020B0604020202020204" pitchFamily="34" charset="0"/>
              <a:buChar char="•"/>
            </a:pPr>
            <a:r>
              <a:rPr lang="en-US" sz="2000" dirty="0"/>
              <a:t>A STA starts an SCS session for the latency-sensitive traffic at the period (Min/Max Service/Interval) appropriate for EACH flow (e.g. 20-25ms for voice, 30-35ms for video, etc.) and an acceptable Delay Bound (e.g., 50ms for voice, 70ms for video) </a:t>
            </a:r>
          </a:p>
          <a:p>
            <a:pPr lvl="1">
              <a:buFont typeface="Arial" panose="020B0604020202020204" pitchFamily="34" charset="0"/>
              <a:buChar char="•"/>
            </a:pPr>
            <a:r>
              <a:rPr lang="en-US" sz="1600" dirty="0"/>
              <a:t>Ideally, the STA starts traffic only </a:t>
            </a:r>
            <a:r>
              <a:rPr lang="en-US" sz="1600" u="sng" dirty="0"/>
              <a:t>after</a:t>
            </a:r>
            <a:r>
              <a:rPr lang="en-US" sz="1600" dirty="0"/>
              <a:t> the SCS session is established</a:t>
            </a:r>
          </a:p>
          <a:p>
            <a:pPr lvl="1">
              <a:buFont typeface="Arial" panose="020B0604020202020204" pitchFamily="34" charset="0"/>
              <a:buChar char="•"/>
            </a:pPr>
            <a:r>
              <a:rPr lang="en-US" sz="1600" dirty="0"/>
              <a:t>The AP uses the Min/Max SI to schedule </a:t>
            </a:r>
            <a:r>
              <a:rPr lang="en-US" sz="1600" i="1" dirty="0"/>
              <a:t>initial</a:t>
            </a:r>
            <a:r>
              <a:rPr lang="en-US" sz="1600" dirty="0"/>
              <a:t> triggering accordingly</a:t>
            </a:r>
          </a:p>
          <a:p>
            <a:pPr>
              <a:buFont typeface="Arial" panose="020B0604020202020204" pitchFamily="34" charset="0"/>
              <a:buChar char="•"/>
            </a:pPr>
            <a:r>
              <a:rPr lang="en-US" sz="2000" dirty="0"/>
              <a:t>As the session progresses, the STA reports the experienced Delay (e.g. per AC/TID, SCSID, </a:t>
            </a:r>
            <a:r>
              <a:rPr lang="en-US" sz="2000" dirty="0" err="1"/>
              <a:t>etc</a:t>
            </a:r>
            <a:r>
              <a:rPr lang="en-US" sz="2000" dirty="0"/>
              <a:t>)</a:t>
            </a:r>
          </a:p>
          <a:p>
            <a:pPr lvl="1">
              <a:buFont typeface="Arial" panose="020B0604020202020204" pitchFamily="34" charset="0"/>
              <a:buChar char="•"/>
            </a:pPr>
            <a:r>
              <a:rPr lang="en-US" sz="1600" dirty="0"/>
              <a:t>This could be expressed as one or more of the following: </a:t>
            </a:r>
          </a:p>
          <a:p>
            <a:pPr lvl="2">
              <a:buFont typeface="Arial" panose="020B0604020202020204" pitchFamily="34" charset="0"/>
              <a:buChar char="•"/>
            </a:pPr>
            <a:r>
              <a:rPr lang="en-US" sz="1400" dirty="0"/>
              <a:t>E.g., MSDU Delay: MSDU arrival – BA time</a:t>
            </a:r>
          </a:p>
          <a:p>
            <a:pPr lvl="2">
              <a:buFont typeface="Arial" panose="020B0604020202020204" pitchFamily="34" charset="0"/>
              <a:buChar char="•"/>
            </a:pPr>
            <a:r>
              <a:rPr lang="en-US" sz="1400" dirty="0"/>
              <a:t>E.g., HOL Delay: MSDU arrival at HOL – BA time</a:t>
            </a:r>
          </a:p>
          <a:p>
            <a:pPr lvl="2">
              <a:buFont typeface="Arial" panose="020B0604020202020204" pitchFamily="34" charset="0"/>
              <a:buChar char="•"/>
            </a:pPr>
            <a:r>
              <a:rPr lang="en-US" sz="1400" dirty="0"/>
              <a:t>E.g., Trigger Offset: MSDU Arrival – Trigger time</a:t>
            </a:r>
          </a:p>
          <a:p>
            <a:pPr>
              <a:buFont typeface="Arial" panose="020B0604020202020204" pitchFamily="34" charset="0"/>
              <a:buChar char="•"/>
            </a:pPr>
            <a:r>
              <a:rPr lang="en-US" sz="2000" dirty="0"/>
              <a:t>The AP collates the delay reports from multiple STA to inform subsequent trigger schedules</a:t>
            </a:r>
          </a:p>
          <a:p>
            <a:pPr lvl="1">
              <a:buFont typeface="Arial" panose="020B0604020202020204" pitchFamily="34" charset="0"/>
              <a:buChar char="•"/>
            </a:pPr>
            <a:r>
              <a:rPr lang="en-US" sz="1600" dirty="0"/>
              <a:t>The AP is aware of the UL OFDMA RU allocations and can decide if more RUs are needed (at the same frequency)</a:t>
            </a:r>
          </a:p>
          <a:p>
            <a:pPr lvl="1">
              <a:buFont typeface="Arial" panose="020B0604020202020204" pitchFamily="34" charset="0"/>
              <a:buChar char="•"/>
            </a:pPr>
            <a:r>
              <a:rPr lang="en-US" sz="1600" dirty="0"/>
              <a:t>The AP is aware of the requested Delay Bound and reported Delay and can compute a temporal or persistent trigger advance</a:t>
            </a:r>
          </a:p>
          <a:p>
            <a:pPr lvl="1">
              <a:buFont typeface="Arial" panose="020B0604020202020204" pitchFamily="34" charset="0"/>
              <a:buChar char="•"/>
            </a:pPr>
            <a:r>
              <a:rPr lang="en-US" sz="1600" dirty="0"/>
              <a:t>The AP is aware of the Delay Bound, last trigger time and reported offset and can compute a temporal advance</a:t>
            </a:r>
          </a:p>
        </p:txBody>
      </p:sp>
      <p:sp>
        <p:nvSpPr>
          <p:cNvPr id="4" name="Slide Number Placeholder 3">
            <a:extLst>
              <a:ext uri="{FF2B5EF4-FFF2-40B4-BE49-F238E27FC236}">
                <a16:creationId xmlns:a16="http://schemas.microsoft.com/office/drawing/2014/main" id="{BE5E2188-639C-104A-B512-C86CCDA8C49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2FF2856-ABE7-D945-9740-5A6CC48F1F37}"/>
              </a:ext>
            </a:extLst>
          </p:cNvPr>
          <p:cNvSpPr>
            <a:spLocks noGrp="1"/>
          </p:cNvSpPr>
          <p:nvPr>
            <p:ph type="ftr" idx="14"/>
          </p:nvPr>
        </p:nvSpPr>
        <p:spPr/>
        <p:txBody>
          <a:bodyPr/>
          <a:lstStyle/>
          <a:p>
            <a:r>
              <a:rPr lang="en-GB" dirty="0"/>
              <a:t>Malcolm Smith, Cisco Systems Inc.</a:t>
            </a:r>
          </a:p>
        </p:txBody>
      </p:sp>
      <p:sp>
        <p:nvSpPr>
          <p:cNvPr id="6" name="Date Placeholder 5">
            <a:extLst>
              <a:ext uri="{FF2B5EF4-FFF2-40B4-BE49-F238E27FC236}">
                <a16:creationId xmlns:a16="http://schemas.microsoft.com/office/drawing/2014/main" id="{B69641A8-9D06-944F-8D5F-2876178DC9E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663754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BB82C-907E-6143-A4BC-7805D17019F4}"/>
              </a:ext>
            </a:extLst>
          </p:cNvPr>
          <p:cNvSpPr>
            <a:spLocks noGrp="1"/>
          </p:cNvSpPr>
          <p:nvPr>
            <p:ph type="title"/>
          </p:nvPr>
        </p:nvSpPr>
        <p:spPr/>
        <p:txBody>
          <a:bodyPr/>
          <a:lstStyle/>
          <a:p>
            <a:r>
              <a:rPr lang="en-US" dirty="0"/>
              <a:t>How Feedback-based SCS Works</a:t>
            </a:r>
          </a:p>
        </p:txBody>
      </p:sp>
      <p:sp>
        <p:nvSpPr>
          <p:cNvPr id="3" name="Content Placeholder 2">
            <a:extLst>
              <a:ext uri="{FF2B5EF4-FFF2-40B4-BE49-F238E27FC236}">
                <a16:creationId xmlns:a16="http://schemas.microsoft.com/office/drawing/2014/main" id="{82848BDC-D538-E14A-9BFB-74B6B9623083}"/>
              </a:ext>
            </a:extLst>
          </p:cNvPr>
          <p:cNvSpPr>
            <a:spLocks noGrp="1"/>
          </p:cNvSpPr>
          <p:nvPr>
            <p:ph idx="1"/>
          </p:nvPr>
        </p:nvSpPr>
        <p:spPr>
          <a:xfrm>
            <a:off x="965200" y="3779775"/>
            <a:ext cx="10361084" cy="2650201"/>
          </a:xfrm>
        </p:spPr>
        <p:txBody>
          <a:bodyPr/>
          <a:lstStyle/>
          <a:p>
            <a:pPr>
              <a:buFont typeface="Arial" panose="020B0604020202020204" pitchFamily="34" charset="0"/>
              <a:buChar char="•"/>
            </a:pPr>
            <a:r>
              <a:rPr lang="en-US" sz="2000" dirty="0"/>
              <a:t>A new “Delay Report” could be designed and signaled to the AP </a:t>
            </a:r>
            <a:r>
              <a:rPr lang="en-US" sz="2000" i="1" dirty="0"/>
              <a:t>opportunistically</a:t>
            </a:r>
            <a:r>
              <a:rPr lang="en-US" sz="2000" dirty="0"/>
              <a:t> (e.g., when Delay &gt; Bound), this </a:t>
            </a:r>
            <a:r>
              <a:rPr lang="en-US" sz="2000" u="sng" dirty="0"/>
              <a:t>could</a:t>
            </a:r>
            <a:r>
              <a:rPr lang="en-US" sz="2000" dirty="0"/>
              <a:t> be any one of:</a:t>
            </a:r>
          </a:p>
          <a:p>
            <a:pPr lvl="1">
              <a:buFont typeface="Arial" panose="020B0604020202020204" pitchFamily="34" charset="0"/>
              <a:buChar char="•"/>
            </a:pPr>
            <a:r>
              <a:rPr lang="en-US" sz="1600" dirty="0"/>
              <a:t>MSDU Delay: MSDU arrival – BA time</a:t>
            </a:r>
          </a:p>
          <a:p>
            <a:pPr lvl="1">
              <a:buFont typeface="Arial" panose="020B0604020202020204" pitchFamily="34" charset="0"/>
              <a:buChar char="•"/>
            </a:pPr>
            <a:r>
              <a:rPr lang="en-US" sz="1600" dirty="0"/>
              <a:t>HOL Delay: MSDU arrival at HOL – BA time</a:t>
            </a:r>
          </a:p>
          <a:p>
            <a:pPr lvl="1">
              <a:buFont typeface="Arial" panose="020B0604020202020204" pitchFamily="34" charset="0"/>
              <a:buChar char="•"/>
            </a:pPr>
            <a:r>
              <a:rPr lang="en-US" sz="1600" dirty="0"/>
              <a:t>Trigger Offset: MSDU Arrival – Trigger time</a:t>
            </a:r>
          </a:p>
          <a:p>
            <a:pPr>
              <a:buFont typeface="Arial" panose="020B0604020202020204" pitchFamily="34" charset="0"/>
              <a:buChar char="•"/>
            </a:pPr>
            <a:r>
              <a:rPr lang="en-US" sz="2000" dirty="0"/>
              <a:t>This is complementary to the Min/Max Service Interval and Delay Bound of the SCS QoS Characteristics IE</a:t>
            </a:r>
            <a:endParaRPr lang="en-US" sz="2000" i="1" dirty="0"/>
          </a:p>
        </p:txBody>
      </p:sp>
      <p:sp>
        <p:nvSpPr>
          <p:cNvPr id="4" name="Slide Number Placeholder 3">
            <a:extLst>
              <a:ext uri="{FF2B5EF4-FFF2-40B4-BE49-F238E27FC236}">
                <a16:creationId xmlns:a16="http://schemas.microsoft.com/office/drawing/2014/main" id="{536F1018-0CC0-944E-9A7A-584803BF1D9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28A6A03-E73E-CF4F-A07E-BA891E8ED98A}"/>
              </a:ext>
            </a:extLst>
          </p:cNvPr>
          <p:cNvSpPr>
            <a:spLocks noGrp="1"/>
          </p:cNvSpPr>
          <p:nvPr>
            <p:ph type="ftr" idx="14"/>
          </p:nvPr>
        </p:nvSpPr>
        <p:spPr/>
        <p:txBody>
          <a:bodyPr/>
          <a:lstStyle/>
          <a:p>
            <a:r>
              <a:rPr lang="en-GB" dirty="0"/>
              <a:t>Malcolm Smith, Cisco Systems Inc.</a:t>
            </a:r>
          </a:p>
        </p:txBody>
      </p:sp>
      <p:sp>
        <p:nvSpPr>
          <p:cNvPr id="6" name="Date Placeholder 5">
            <a:extLst>
              <a:ext uri="{FF2B5EF4-FFF2-40B4-BE49-F238E27FC236}">
                <a16:creationId xmlns:a16="http://schemas.microsoft.com/office/drawing/2014/main" id="{3CEB3B0A-2DED-E945-8000-87865B8F2295}"/>
              </a:ext>
            </a:extLst>
          </p:cNvPr>
          <p:cNvSpPr>
            <a:spLocks noGrp="1"/>
          </p:cNvSpPr>
          <p:nvPr>
            <p:ph type="dt" idx="15"/>
          </p:nvPr>
        </p:nvSpPr>
        <p:spPr/>
        <p:txBody>
          <a:bodyPr/>
          <a:lstStyle/>
          <a:p>
            <a:r>
              <a:rPr lang="en-US" dirty="0"/>
              <a:t>May 2024</a:t>
            </a:r>
            <a:endParaRPr lang="en-GB" dirty="0"/>
          </a:p>
        </p:txBody>
      </p:sp>
      <p:cxnSp>
        <p:nvCxnSpPr>
          <p:cNvPr id="9" name="Straight Arrow Connector 8">
            <a:extLst>
              <a:ext uri="{FF2B5EF4-FFF2-40B4-BE49-F238E27FC236}">
                <a16:creationId xmlns:a16="http://schemas.microsoft.com/office/drawing/2014/main" id="{58EBED6D-EBC7-344C-898B-9219D6B1EEDB}"/>
              </a:ext>
            </a:extLst>
          </p:cNvPr>
          <p:cNvCxnSpPr>
            <a:cxnSpLocks/>
          </p:cNvCxnSpPr>
          <p:nvPr/>
        </p:nvCxnSpPr>
        <p:spPr bwMode="auto">
          <a:xfrm>
            <a:off x="1600200" y="2872154"/>
            <a:ext cx="8229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ED3F6416-92F4-AC4B-9E7B-8931013A8047}"/>
              </a:ext>
            </a:extLst>
          </p:cNvPr>
          <p:cNvSpPr txBox="1"/>
          <p:nvPr/>
        </p:nvSpPr>
        <p:spPr>
          <a:xfrm>
            <a:off x="1611923" y="2905366"/>
            <a:ext cx="413896" cy="307777"/>
          </a:xfrm>
          <a:prstGeom prst="rect">
            <a:avLst/>
          </a:prstGeom>
          <a:noFill/>
        </p:spPr>
        <p:txBody>
          <a:bodyPr wrap="none" rtlCol="0">
            <a:spAutoFit/>
          </a:bodyPr>
          <a:lstStyle/>
          <a:p>
            <a:r>
              <a:rPr lang="en-US" sz="1400" dirty="0">
                <a:solidFill>
                  <a:schemeClr val="tx1"/>
                </a:solidFill>
              </a:rPr>
              <a:t>AP</a:t>
            </a:r>
          </a:p>
        </p:txBody>
      </p:sp>
      <p:sp>
        <p:nvSpPr>
          <p:cNvPr id="12" name="TextBox 11">
            <a:extLst>
              <a:ext uri="{FF2B5EF4-FFF2-40B4-BE49-F238E27FC236}">
                <a16:creationId xmlns:a16="http://schemas.microsoft.com/office/drawing/2014/main" id="{5AFC7508-D655-9C48-9359-6F5DBFDB0C7C}"/>
              </a:ext>
            </a:extLst>
          </p:cNvPr>
          <p:cNvSpPr txBox="1"/>
          <p:nvPr/>
        </p:nvSpPr>
        <p:spPr>
          <a:xfrm>
            <a:off x="1600200" y="2570608"/>
            <a:ext cx="508537" cy="307777"/>
          </a:xfrm>
          <a:prstGeom prst="rect">
            <a:avLst/>
          </a:prstGeom>
          <a:noFill/>
        </p:spPr>
        <p:txBody>
          <a:bodyPr wrap="none" rtlCol="0">
            <a:spAutoFit/>
          </a:bodyPr>
          <a:lstStyle/>
          <a:p>
            <a:r>
              <a:rPr lang="en-US" sz="1400" dirty="0">
                <a:solidFill>
                  <a:schemeClr val="tx1"/>
                </a:solidFill>
              </a:rPr>
              <a:t>STA</a:t>
            </a:r>
          </a:p>
        </p:txBody>
      </p:sp>
      <p:sp>
        <p:nvSpPr>
          <p:cNvPr id="14" name="Rectangle 13">
            <a:extLst>
              <a:ext uri="{FF2B5EF4-FFF2-40B4-BE49-F238E27FC236}">
                <a16:creationId xmlns:a16="http://schemas.microsoft.com/office/drawing/2014/main" id="{5E869D4E-1EED-9343-AAC8-B60D56DDEF05}"/>
              </a:ext>
            </a:extLst>
          </p:cNvPr>
          <p:cNvSpPr/>
          <p:nvPr/>
        </p:nvSpPr>
        <p:spPr bwMode="auto">
          <a:xfrm>
            <a:off x="2752340" y="2570608"/>
            <a:ext cx="1286259" cy="30154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15" name="Rectangle 14">
            <a:extLst>
              <a:ext uri="{FF2B5EF4-FFF2-40B4-BE49-F238E27FC236}">
                <a16:creationId xmlns:a16="http://schemas.microsoft.com/office/drawing/2014/main" id="{AA516E84-101B-E749-855C-2910D2C1E094}"/>
              </a:ext>
            </a:extLst>
          </p:cNvPr>
          <p:cNvSpPr/>
          <p:nvPr/>
        </p:nvSpPr>
        <p:spPr bwMode="auto">
          <a:xfrm>
            <a:off x="4052860" y="2856521"/>
            <a:ext cx="413895" cy="30154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BA</a:t>
            </a:r>
          </a:p>
        </p:txBody>
      </p:sp>
      <p:cxnSp>
        <p:nvCxnSpPr>
          <p:cNvPr id="17" name="Straight Arrow Connector 16">
            <a:extLst>
              <a:ext uri="{FF2B5EF4-FFF2-40B4-BE49-F238E27FC236}">
                <a16:creationId xmlns:a16="http://schemas.microsoft.com/office/drawing/2014/main" id="{260F962F-E662-B643-9E84-3BC07A865FF7}"/>
              </a:ext>
            </a:extLst>
          </p:cNvPr>
          <p:cNvCxnSpPr/>
          <p:nvPr/>
        </p:nvCxnSpPr>
        <p:spPr bwMode="auto">
          <a:xfrm>
            <a:off x="2108737" y="2139831"/>
            <a:ext cx="0" cy="73855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Rectangle 17">
            <a:extLst>
              <a:ext uri="{FF2B5EF4-FFF2-40B4-BE49-F238E27FC236}">
                <a16:creationId xmlns:a16="http://schemas.microsoft.com/office/drawing/2014/main" id="{6682C646-23FE-3A46-B6C2-41B783968B48}"/>
              </a:ext>
            </a:extLst>
          </p:cNvPr>
          <p:cNvSpPr/>
          <p:nvPr/>
        </p:nvSpPr>
        <p:spPr bwMode="auto">
          <a:xfrm>
            <a:off x="2575685" y="2892460"/>
            <a:ext cx="165636" cy="30154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4415FD1A-910F-5D46-B29E-26BCD6111BDA}"/>
              </a:ext>
            </a:extLst>
          </p:cNvPr>
          <p:cNvSpPr/>
          <p:nvPr/>
        </p:nvSpPr>
        <p:spPr bwMode="auto">
          <a:xfrm>
            <a:off x="3622706" y="2564378"/>
            <a:ext cx="427836" cy="301546"/>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Delay report</a:t>
            </a:r>
          </a:p>
        </p:txBody>
      </p:sp>
      <p:sp>
        <p:nvSpPr>
          <p:cNvPr id="24" name="TextBox 23">
            <a:extLst>
              <a:ext uri="{FF2B5EF4-FFF2-40B4-BE49-F238E27FC236}">
                <a16:creationId xmlns:a16="http://schemas.microsoft.com/office/drawing/2014/main" id="{D45EDD8C-0BE5-E941-AD2A-2D99B836BE7B}"/>
              </a:ext>
            </a:extLst>
          </p:cNvPr>
          <p:cNvSpPr txBox="1"/>
          <p:nvPr/>
        </p:nvSpPr>
        <p:spPr>
          <a:xfrm>
            <a:off x="2138860" y="2912765"/>
            <a:ext cx="1039286" cy="215444"/>
          </a:xfrm>
          <a:prstGeom prst="rect">
            <a:avLst/>
          </a:prstGeom>
          <a:noFill/>
        </p:spPr>
        <p:txBody>
          <a:bodyPr wrap="square" rtlCol="0">
            <a:spAutoFit/>
          </a:bodyPr>
          <a:lstStyle/>
          <a:p>
            <a:r>
              <a:rPr lang="en-US" sz="800" dirty="0">
                <a:solidFill>
                  <a:schemeClr val="tx1"/>
                </a:solidFill>
              </a:rPr>
              <a:t>Trigger</a:t>
            </a:r>
          </a:p>
        </p:txBody>
      </p:sp>
      <p:sp>
        <p:nvSpPr>
          <p:cNvPr id="31" name="TextBox 30">
            <a:extLst>
              <a:ext uri="{FF2B5EF4-FFF2-40B4-BE49-F238E27FC236}">
                <a16:creationId xmlns:a16="http://schemas.microsoft.com/office/drawing/2014/main" id="{D79778C2-C4BB-8345-8A96-99BFDDB5DFD6}"/>
              </a:ext>
            </a:extLst>
          </p:cNvPr>
          <p:cNvSpPr txBox="1"/>
          <p:nvPr/>
        </p:nvSpPr>
        <p:spPr>
          <a:xfrm>
            <a:off x="2523102" y="1832817"/>
            <a:ext cx="810405" cy="338554"/>
          </a:xfrm>
          <a:prstGeom prst="rect">
            <a:avLst/>
          </a:prstGeom>
          <a:noFill/>
        </p:spPr>
        <p:txBody>
          <a:bodyPr wrap="square" rtlCol="0">
            <a:spAutoFit/>
          </a:bodyPr>
          <a:lstStyle/>
          <a:p>
            <a:r>
              <a:rPr lang="en-US" sz="800" dirty="0">
                <a:solidFill>
                  <a:schemeClr val="tx1"/>
                </a:solidFill>
              </a:rPr>
              <a:t>Excess queue </a:t>
            </a:r>
          </a:p>
          <a:p>
            <a:r>
              <a:rPr lang="en-US" sz="800" dirty="0">
                <a:solidFill>
                  <a:schemeClr val="tx1"/>
                </a:solidFill>
              </a:rPr>
              <a:t>build up</a:t>
            </a:r>
          </a:p>
        </p:txBody>
      </p:sp>
      <p:cxnSp>
        <p:nvCxnSpPr>
          <p:cNvPr id="33" name="Straight Arrow Connector 32">
            <a:extLst>
              <a:ext uri="{FF2B5EF4-FFF2-40B4-BE49-F238E27FC236}">
                <a16:creationId xmlns:a16="http://schemas.microsoft.com/office/drawing/2014/main" id="{727AB29F-8954-5E44-B6DF-51914328965A}"/>
              </a:ext>
            </a:extLst>
          </p:cNvPr>
          <p:cNvCxnSpPr>
            <a:cxnSpLocks/>
            <a:endCxn id="18" idx="0"/>
          </p:cNvCxnSpPr>
          <p:nvPr/>
        </p:nvCxnSpPr>
        <p:spPr bwMode="auto">
          <a:xfrm>
            <a:off x="2647482" y="2403698"/>
            <a:ext cx="11021" cy="48876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4" name="Freeform 33">
            <a:extLst>
              <a:ext uri="{FF2B5EF4-FFF2-40B4-BE49-F238E27FC236}">
                <a16:creationId xmlns:a16="http://schemas.microsoft.com/office/drawing/2014/main" id="{1C06E568-262D-EF4A-871B-7D69CA291427}"/>
              </a:ext>
            </a:extLst>
          </p:cNvPr>
          <p:cNvSpPr/>
          <p:nvPr/>
        </p:nvSpPr>
        <p:spPr bwMode="auto">
          <a:xfrm>
            <a:off x="3815569" y="1884370"/>
            <a:ext cx="2601861" cy="854427"/>
          </a:xfrm>
          <a:custGeom>
            <a:avLst/>
            <a:gdLst>
              <a:gd name="connsiteX0" fmla="*/ 0 w 2625970"/>
              <a:gd name="connsiteY0" fmla="*/ 949594 h 1270025"/>
              <a:gd name="connsiteX1" fmla="*/ 1438031 w 2625970"/>
              <a:gd name="connsiteY1" fmla="*/ 3933 h 1270025"/>
              <a:gd name="connsiteX2" fmla="*/ 2625970 w 2625970"/>
              <a:gd name="connsiteY2" fmla="*/ 1270025 h 1270025"/>
            </a:gdLst>
            <a:ahLst/>
            <a:cxnLst>
              <a:cxn ang="0">
                <a:pos x="connsiteX0" y="connsiteY0"/>
              </a:cxn>
              <a:cxn ang="0">
                <a:pos x="connsiteX1" y="connsiteY1"/>
              </a:cxn>
              <a:cxn ang="0">
                <a:pos x="connsiteX2" y="connsiteY2"/>
              </a:cxn>
            </a:cxnLst>
            <a:rect l="l" t="t" r="r" b="b"/>
            <a:pathLst>
              <a:path w="2625970" h="1270025">
                <a:moveTo>
                  <a:pt x="0" y="949594"/>
                </a:moveTo>
                <a:cubicBezTo>
                  <a:pt x="500184" y="450061"/>
                  <a:pt x="1000369" y="-49472"/>
                  <a:pt x="1438031" y="3933"/>
                </a:cubicBezTo>
                <a:cubicBezTo>
                  <a:pt x="1875693" y="57338"/>
                  <a:pt x="2250831" y="663681"/>
                  <a:pt x="2625970" y="1270025"/>
                </a:cubicBezTo>
              </a:path>
            </a:pathLst>
          </a:custGeom>
          <a:noFill/>
          <a:ln w="9525" cap="flat" cmpd="sng" algn="ctr">
            <a:solidFill>
              <a:schemeClr val="tx1"/>
            </a:solidFill>
            <a:prstDash val="dashDot"/>
            <a:round/>
            <a:headEnd type="none" w="med" len="med"/>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97083708-1531-FFE1-6D3E-73542BF5A57F}"/>
              </a:ext>
            </a:extLst>
          </p:cNvPr>
          <p:cNvSpPr txBox="1"/>
          <p:nvPr/>
        </p:nvSpPr>
        <p:spPr>
          <a:xfrm>
            <a:off x="1861316" y="1846263"/>
            <a:ext cx="810405" cy="215444"/>
          </a:xfrm>
          <a:prstGeom prst="rect">
            <a:avLst/>
          </a:prstGeom>
          <a:noFill/>
        </p:spPr>
        <p:txBody>
          <a:bodyPr wrap="square" rtlCol="0">
            <a:spAutoFit/>
          </a:bodyPr>
          <a:lstStyle/>
          <a:p>
            <a:r>
              <a:rPr lang="en-US" sz="800" dirty="0">
                <a:solidFill>
                  <a:schemeClr val="tx1"/>
                </a:solidFill>
              </a:rPr>
              <a:t>MSDU arrival</a:t>
            </a:r>
          </a:p>
        </p:txBody>
      </p:sp>
      <p:sp>
        <p:nvSpPr>
          <p:cNvPr id="10" name="TextBox 9">
            <a:extLst>
              <a:ext uri="{FF2B5EF4-FFF2-40B4-BE49-F238E27FC236}">
                <a16:creationId xmlns:a16="http://schemas.microsoft.com/office/drawing/2014/main" id="{B0065286-0C76-24C5-F653-CBEA9EB0F99E}"/>
              </a:ext>
            </a:extLst>
          </p:cNvPr>
          <p:cNvSpPr txBox="1"/>
          <p:nvPr/>
        </p:nvSpPr>
        <p:spPr>
          <a:xfrm>
            <a:off x="5952143" y="2905366"/>
            <a:ext cx="1039286" cy="215444"/>
          </a:xfrm>
          <a:prstGeom prst="rect">
            <a:avLst/>
          </a:prstGeom>
          <a:noFill/>
        </p:spPr>
        <p:txBody>
          <a:bodyPr wrap="square" rtlCol="0">
            <a:spAutoFit/>
          </a:bodyPr>
          <a:lstStyle/>
          <a:p>
            <a:r>
              <a:rPr lang="en-US" sz="800" dirty="0">
                <a:solidFill>
                  <a:schemeClr val="tx1"/>
                </a:solidFill>
              </a:rPr>
              <a:t>Trigger</a:t>
            </a:r>
          </a:p>
        </p:txBody>
      </p:sp>
      <p:cxnSp>
        <p:nvCxnSpPr>
          <p:cNvPr id="13" name="Straight Arrow Connector 12">
            <a:extLst>
              <a:ext uri="{FF2B5EF4-FFF2-40B4-BE49-F238E27FC236}">
                <a16:creationId xmlns:a16="http://schemas.microsoft.com/office/drawing/2014/main" id="{50B23F44-D4C9-059F-F6BB-38B21B08B32A}"/>
              </a:ext>
            </a:extLst>
          </p:cNvPr>
          <p:cNvCxnSpPr/>
          <p:nvPr/>
        </p:nvCxnSpPr>
        <p:spPr bwMode="auto">
          <a:xfrm>
            <a:off x="6417430" y="2117967"/>
            <a:ext cx="0" cy="73855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86530B76-03B3-6DD8-BEA8-9F28B344CD44}"/>
              </a:ext>
            </a:extLst>
          </p:cNvPr>
          <p:cNvSpPr txBox="1"/>
          <p:nvPr/>
        </p:nvSpPr>
        <p:spPr>
          <a:xfrm>
            <a:off x="6018343" y="1848456"/>
            <a:ext cx="810405" cy="215444"/>
          </a:xfrm>
          <a:prstGeom prst="rect">
            <a:avLst/>
          </a:prstGeom>
          <a:noFill/>
        </p:spPr>
        <p:txBody>
          <a:bodyPr wrap="square" rtlCol="0">
            <a:spAutoFit/>
          </a:bodyPr>
          <a:lstStyle/>
          <a:p>
            <a:r>
              <a:rPr lang="en-US" sz="800" dirty="0">
                <a:solidFill>
                  <a:schemeClr val="tx1"/>
                </a:solidFill>
              </a:rPr>
              <a:t>MSDU arrival</a:t>
            </a:r>
          </a:p>
        </p:txBody>
      </p:sp>
      <p:sp>
        <p:nvSpPr>
          <p:cNvPr id="22" name="Rectangle 21">
            <a:extLst>
              <a:ext uri="{FF2B5EF4-FFF2-40B4-BE49-F238E27FC236}">
                <a16:creationId xmlns:a16="http://schemas.microsoft.com/office/drawing/2014/main" id="{D8035A5F-F941-3713-6511-F0548F4107B3}"/>
              </a:ext>
            </a:extLst>
          </p:cNvPr>
          <p:cNvSpPr/>
          <p:nvPr/>
        </p:nvSpPr>
        <p:spPr bwMode="auto">
          <a:xfrm>
            <a:off x="6610292" y="2554975"/>
            <a:ext cx="1292297" cy="30154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bg1"/>
                </a:solidFill>
                <a:effectLst/>
                <a:latin typeface="Times New Roman" pitchFamily="16" charset="0"/>
                <a:ea typeface="MS Gothic" charset="-128"/>
              </a:rPr>
              <a:t>DATA</a:t>
            </a:r>
          </a:p>
        </p:txBody>
      </p:sp>
      <p:sp>
        <p:nvSpPr>
          <p:cNvPr id="23" name="Rectangle 22">
            <a:extLst>
              <a:ext uri="{FF2B5EF4-FFF2-40B4-BE49-F238E27FC236}">
                <a16:creationId xmlns:a16="http://schemas.microsoft.com/office/drawing/2014/main" id="{6F06E8F6-8C4D-6E5D-D38C-935D952F9765}"/>
              </a:ext>
            </a:extLst>
          </p:cNvPr>
          <p:cNvSpPr/>
          <p:nvPr/>
        </p:nvSpPr>
        <p:spPr bwMode="auto">
          <a:xfrm>
            <a:off x="7916850" y="2840888"/>
            <a:ext cx="413895" cy="30154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BA</a:t>
            </a:r>
          </a:p>
        </p:txBody>
      </p:sp>
      <p:sp>
        <p:nvSpPr>
          <p:cNvPr id="25" name="Rectangle 24">
            <a:extLst>
              <a:ext uri="{FF2B5EF4-FFF2-40B4-BE49-F238E27FC236}">
                <a16:creationId xmlns:a16="http://schemas.microsoft.com/office/drawing/2014/main" id="{A7C8D36E-4B4A-7697-F9F6-BC9278838CBD}"/>
              </a:ext>
            </a:extLst>
          </p:cNvPr>
          <p:cNvSpPr/>
          <p:nvPr/>
        </p:nvSpPr>
        <p:spPr bwMode="auto">
          <a:xfrm>
            <a:off x="6454790" y="2892460"/>
            <a:ext cx="165636" cy="30154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00769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A39A2-B2E5-694C-961F-8F077FD2A50E}"/>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FB86C201-F228-ED4A-AA9A-D08D9ABFE5F5}"/>
              </a:ext>
            </a:extLst>
          </p:cNvPr>
          <p:cNvSpPr>
            <a:spLocks noGrp="1"/>
          </p:cNvSpPr>
          <p:nvPr>
            <p:ph idx="1"/>
          </p:nvPr>
        </p:nvSpPr>
        <p:spPr/>
        <p:txBody>
          <a:bodyPr/>
          <a:lstStyle/>
          <a:p>
            <a:pPr>
              <a:buFont typeface="Arial" panose="020B0604020202020204" pitchFamily="34" charset="0"/>
              <a:buChar char="•"/>
            </a:pPr>
            <a:r>
              <a:rPr lang="en-US" dirty="0"/>
              <a:t>In this submission, the </a:t>
            </a:r>
            <a:r>
              <a:rPr lang="en-GB" dirty="0"/>
              <a:t>Feedback-based triggered access optimization (SCS+TUA) </a:t>
            </a:r>
            <a:r>
              <a:rPr lang="en-US" dirty="0"/>
              <a:t>is discussed to reduce excess uplink delay for latency sensitive traffic</a:t>
            </a:r>
          </a:p>
        </p:txBody>
      </p:sp>
      <p:sp>
        <p:nvSpPr>
          <p:cNvPr id="4" name="Slide Number Placeholder 3">
            <a:extLst>
              <a:ext uri="{FF2B5EF4-FFF2-40B4-BE49-F238E27FC236}">
                <a16:creationId xmlns:a16="http://schemas.microsoft.com/office/drawing/2014/main" id="{B22F1094-4895-5C4E-AF80-A832C43FFB0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6B9B15D-08F0-A242-8698-9C738E065C72}"/>
              </a:ext>
            </a:extLst>
          </p:cNvPr>
          <p:cNvSpPr>
            <a:spLocks noGrp="1"/>
          </p:cNvSpPr>
          <p:nvPr>
            <p:ph type="ftr" idx="14"/>
          </p:nvPr>
        </p:nvSpPr>
        <p:spPr/>
        <p:txBody>
          <a:bodyPr/>
          <a:lstStyle/>
          <a:p>
            <a:r>
              <a:rPr lang="en-GB" dirty="0"/>
              <a:t>Malcolm Smith, Cisco Systems Inc.</a:t>
            </a:r>
          </a:p>
        </p:txBody>
      </p:sp>
      <p:sp>
        <p:nvSpPr>
          <p:cNvPr id="6" name="Date Placeholder 5">
            <a:extLst>
              <a:ext uri="{FF2B5EF4-FFF2-40B4-BE49-F238E27FC236}">
                <a16:creationId xmlns:a16="http://schemas.microsoft.com/office/drawing/2014/main" id="{FE77D53C-CBEE-524F-9908-C642712E988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15386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DC7C3-9DF7-6841-99BB-1E8C702EE31E}"/>
              </a:ext>
            </a:extLst>
          </p:cNvPr>
          <p:cNvSpPr>
            <a:spLocks noGrp="1"/>
          </p:cNvSpPr>
          <p:nvPr>
            <p:ph type="title"/>
          </p:nvPr>
        </p:nvSpPr>
        <p:spPr/>
        <p:txBody>
          <a:bodyPr/>
          <a:lstStyle/>
          <a:p>
            <a:r>
              <a:rPr lang="en-US" dirty="0"/>
              <a:t>Straw Poll 1 (example only)</a:t>
            </a:r>
          </a:p>
        </p:txBody>
      </p:sp>
      <p:sp>
        <p:nvSpPr>
          <p:cNvPr id="3" name="Content Placeholder 2">
            <a:extLst>
              <a:ext uri="{FF2B5EF4-FFF2-40B4-BE49-F238E27FC236}">
                <a16:creationId xmlns:a16="http://schemas.microsoft.com/office/drawing/2014/main" id="{E94ABB3E-2BF1-714F-8CE2-17B28B8414B2}"/>
              </a:ext>
            </a:extLst>
          </p:cNvPr>
          <p:cNvSpPr>
            <a:spLocks noGrp="1"/>
          </p:cNvSpPr>
          <p:nvPr>
            <p:ph idx="1"/>
          </p:nvPr>
        </p:nvSpPr>
        <p:spPr/>
        <p:txBody>
          <a:bodyPr/>
          <a:lstStyle/>
          <a:p>
            <a:r>
              <a:rPr lang="en-US" dirty="0"/>
              <a:t>Do you support definition of an </a:t>
            </a:r>
            <a:r>
              <a:rPr lang="en-US" i="1" dirty="0"/>
              <a:t>Uplink Delay Report element</a:t>
            </a:r>
            <a:r>
              <a:rPr lang="en-US" dirty="0"/>
              <a:t> that can be used within a control frame (e.g., A-Ctrl, QoS-Ctrl) to help the AP better schedule Trigger Frames?</a:t>
            </a:r>
          </a:p>
          <a:p>
            <a:pPr>
              <a:buFont typeface="Arial" panose="020B0604020202020204" pitchFamily="34" charset="0"/>
              <a:buChar char="•"/>
            </a:pPr>
            <a:r>
              <a:rPr lang="en-US" dirty="0"/>
              <a:t>Y</a:t>
            </a:r>
          </a:p>
          <a:p>
            <a:pPr>
              <a:buFont typeface="Arial" panose="020B0604020202020204" pitchFamily="34" charset="0"/>
              <a:buChar char="•"/>
            </a:pPr>
            <a:r>
              <a:rPr lang="en-US" dirty="0"/>
              <a:t>N</a:t>
            </a:r>
          </a:p>
          <a:p>
            <a:pPr>
              <a:buFont typeface="Arial" panose="020B0604020202020204" pitchFamily="34" charset="0"/>
              <a:buChar char="•"/>
            </a:pPr>
            <a:r>
              <a:rPr lang="en-US" dirty="0"/>
              <a:t>A</a:t>
            </a:r>
          </a:p>
          <a:p>
            <a:r>
              <a:rPr lang="en-US" dirty="0"/>
              <a:t> </a:t>
            </a:r>
          </a:p>
        </p:txBody>
      </p:sp>
      <p:sp>
        <p:nvSpPr>
          <p:cNvPr id="4" name="Slide Number Placeholder 3">
            <a:extLst>
              <a:ext uri="{FF2B5EF4-FFF2-40B4-BE49-F238E27FC236}">
                <a16:creationId xmlns:a16="http://schemas.microsoft.com/office/drawing/2014/main" id="{02D8D188-B6BB-BC4C-9DED-5CBAAFBCC42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7351C53-770D-DD42-BCE7-94F7D746BB09}"/>
              </a:ext>
            </a:extLst>
          </p:cNvPr>
          <p:cNvSpPr>
            <a:spLocks noGrp="1"/>
          </p:cNvSpPr>
          <p:nvPr>
            <p:ph type="ftr" idx="14"/>
          </p:nvPr>
        </p:nvSpPr>
        <p:spPr/>
        <p:txBody>
          <a:bodyPr/>
          <a:lstStyle/>
          <a:p>
            <a:r>
              <a:rPr lang="en-GB" dirty="0"/>
              <a:t>Malcolm Smith, Cisco Systems Inc.</a:t>
            </a:r>
          </a:p>
        </p:txBody>
      </p:sp>
      <p:sp>
        <p:nvSpPr>
          <p:cNvPr id="6" name="Date Placeholder 5">
            <a:extLst>
              <a:ext uri="{FF2B5EF4-FFF2-40B4-BE49-F238E27FC236}">
                <a16:creationId xmlns:a16="http://schemas.microsoft.com/office/drawing/2014/main" id="{1968F523-BEFD-FA48-B3B3-85BEE7DCCF1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40838876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22398</TotalTime>
  <Words>820</Words>
  <Application>Microsoft Macintosh PowerPoint</Application>
  <PresentationFormat>Widescreen</PresentationFormat>
  <Paragraphs>87</Paragraphs>
  <Slides>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Arial</vt:lpstr>
      <vt:lpstr>Times New Roman</vt:lpstr>
      <vt:lpstr>Office Theme</vt:lpstr>
      <vt:lpstr>Microsoft Word 97 - 2004 Document</vt:lpstr>
      <vt:lpstr>Feedback-based triggered access Optimization using SCS</vt:lpstr>
      <vt:lpstr>Abstract</vt:lpstr>
      <vt:lpstr>Problem Statement</vt:lpstr>
      <vt:lpstr>Limitations of existing SCS QoS Characteristics</vt:lpstr>
      <vt:lpstr>How Feedback-based SCS Works</vt:lpstr>
      <vt:lpstr>How Feedback-based SCS Works</vt:lpstr>
      <vt:lpstr>Summary</vt:lpstr>
      <vt:lpstr>Straw Poll 1 (example only)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Jinjing Jiang</dc:creator>
  <cp:lastModifiedBy>Malcolm Smith (mmsmith)</cp:lastModifiedBy>
  <cp:revision>274</cp:revision>
  <cp:lastPrinted>1601-01-01T00:00:00Z</cp:lastPrinted>
  <dcterms:created xsi:type="dcterms:W3CDTF">2020-02-26T17:51:28Z</dcterms:created>
  <dcterms:modified xsi:type="dcterms:W3CDTF">2024-05-10T18:06:05Z</dcterms:modified>
</cp:coreProperties>
</file>