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85" r:id="rId5"/>
    <p:sldId id="286" r:id="rId6"/>
    <p:sldId id="272" r:id="rId7"/>
    <p:sldId id="264" r:id="rId8"/>
    <p:sldId id="28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163" d="100"/>
          <a:sy n="163" d="100"/>
        </p:scale>
        <p:origin x="150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5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2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Reliable Transmission in ML TWT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04398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According to the 11bn PAR[1], one of key features of UHR is to provide a more reliable transmission in WLAN environment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a method to increase the reliability of transmission during ML TWT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Background: ML Flexible Wake Time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98523"/>
            <a:ext cx="10361084" cy="4295891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 err="1"/>
              <a:t>TGbe</a:t>
            </a:r>
            <a:r>
              <a:rPr lang="en-US" altLang="ko-KR" sz="2000" dirty="0"/>
              <a:t> [2] provides multi-link based flexible wake time operation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To reschedule a TWT SP in a link, the AP MLD can transmit the TWT Information frame on another link when the link is not available to transmit the TWT Information frame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TWT Information frame will contain Multi-link element indicating a link that the contents of the TWT Information frame are applied to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This will support faster low latency traffic delivery well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A5BE14DD-DFF7-2D9C-DCF7-9FE8D5F21F0D}"/>
              </a:ext>
            </a:extLst>
          </p:cNvPr>
          <p:cNvCxnSpPr>
            <a:cxnSpLocks/>
          </p:cNvCxnSpPr>
          <p:nvPr/>
        </p:nvCxnSpPr>
        <p:spPr bwMode="auto">
          <a:xfrm>
            <a:off x="2010853" y="648781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B94C9FB-51CC-C4A6-ED6B-15CCD4B5295A}"/>
              </a:ext>
            </a:extLst>
          </p:cNvPr>
          <p:cNvCxnSpPr/>
          <p:nvPr/>
        </p:nvCxnSpPr>
        <p:spPr bwMode="auto">
          <a:xfrm>
            <a:off x="1847528" y="4941168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4DFD3E6-D705-ED83-D300-622FE76A8C51}"/>
              </a:ext>
            </a:extLst>
          </p:cNvPr>
          <p:cNvCxnSpPr/>
          <p:nvPr/>
        </p:nvCxnSpPr>
        <p:spPr bwMode="auto">
          <a:xfrm>
            <a:off x="1847528" y="6021288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D8C1838-51A3-EA5A-E13A-AD78B27A5C58}"/>
              </a:ext>
            </a:extLst>
          </p:cNvPr>
          <p:cNvSpPr txBox="1"/>
          <p:nvPr/>
        </p:nvSpPr>
        <p:spPr>
          <a:xfrm>
            <a:off x="1225476" y="4648780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D4AFB0-D2A0-CCA1-8383-C96341E70492}"/>
              </a:ext>
            </a:extLst>
          </p:cNvPr>
          <p:cNvSpPr txBox="1"/>
          <p:nvPr/>
        </p:nvSpPr>
        <p:spPr>
          <a:xfrm>
            <a:off x="1180367" y="4985474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2399F3-C9A4-8EC7-CB15-7DF504277527}"/>
              </a:ext>
            </a:extLst>
          </p:cNvPr>
          <p:cNvSpPr txBox="1"/>
          <p:nvPr/>
        </p:nvSpPr>
        <p:spPr>
          <a:xfrm>
            <a:off x="1253938" y="5661248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182C12-6C2E-88BB-F5F4-3C04FE543D08}"/>
              </a:ext>
            </a:extLst>
          </p:cNvPr>
          <p:cNvSpPr txBox="1"/>
          <p:nvPr/>
        </p:nvSpPr>
        <p:spPr>
          <a:xfrm>
            <a:off x="1194481" y="5992526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2B6C2E-9788-F4FC-1A44-27BA19E2CA03}"/>
              </a:ext>
            </a:extLst>
          </p:cNvPr>
          <p:cNvSpPr txBox="1"/>
          <p:nvPr/>
        </p:nvSpPr>
        <p:spPr>
          <a:xfrm>
            <a:off x="8951619" y="4700699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F8BFA7-9614-26D0-474C-2187BE1E6DD6}"/>
              </a:ext>
            </a:extLst>
          </p:cNvPr>
          <p:cNvSpPr txBox="1"/>
          <p:nvPr/>
        </p:nvSpPr>
        <p:spPr>
          <a:xfrm>
            <a:off x="8951619" y="5722701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78E7DA-1CE0-2420-0C49-0FD9F26CFCE2}"/>
              </a:ext>
            </a:extLst>
          </p:cNvPr>
          <p:cNvSpPr/>
          <p:nvPr/>
        </p:nvSpPr>
        <p:spPr bwMode="auto">
          <a:xfrm>
            <a:off x="9696400" y="4648780"/>
            <a:ext cx="1368152" cy="15885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 &amp; Non-AP MLD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4E1082F-FB36-743C-668F-6FB510856069}"/>
              </a:ext>
            </a:extLst>
          </p:cNvPr>
          <p:cNvCxnSpPr/>
          <p:nvPr/>
        </p:nvCxnSpPr>
        <p:spPr bwMode="auto">
          <a:xfrm>
            <a:off x="6960096" y="5536675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4CA7769-F604-50F8-F374-88FDE8E5B08A}"/>
              </a:ext>
            </a:extLst>
          </p:cNvPr>
          <p:cNvCxnSpPr/>
          <p:nvPr/>
        </p:nvCxnSpPr>
        <p:spPr bwMode="auto">
          <a:xfrm>
            <a:off x="8688288" y="5517232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40ED29-C75B-01F7-0A57-14C13A6004A1}"/>
              </a:ext>
            </a:extLst>
          </p:cNvPr>
          <p:cNvCxnSpPr/>
          <p:nvPr/>
        </p:nvCxnSpPr>
        <p:spPr bwMode="auto">
          <a:xfrm>
            <a:off x="6960096" y="5722701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23FD47-E8DC-88BD-F19C-15D87364F0A1}"/>
              </a:ext>
            </a:extLst>
          </p:cNvPr>
          <p:cNvSpPr txBox="1"/>
          <p:nvPr/>
        </p:nvSpPr>
        <p:spPr>
          <a:xfrm>
            <a:off x="7274366" y="5443045"/>
            <a:ext cx="81163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E0EB0B8-CC8C-CA01-7555-57D4A06EB427}"/>
              </a:ext>
            </a:extLst>
          </p:cNvPr>
          <p:cNvSpPr/>
          <p:nvPr/>
        </p:nvSpPr>
        <p:spPr bwMode="auto">
          <a:xfrm>
            <a:off x="2495601" y="4360022"/>
            <a:ext cx="893631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TWT Info frame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(Link 2)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3C0C65-E084-2CC1-45B4-2C254910CC48}"/>
              </a:ext>
            </a:extLst>
          </p:cNvPr>
          <p:cNvSpPr txBox="1"/>
          <p:nvPr/>
        </p:nvSpPr>
        <p:spPr>
          <a:xfrm>
            <a:off x="441876" y="4203999"/>
            <a:ext cx="156897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LL Traffic mapped to Link 2 is arrived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7419A4-F40F-B72B-00A0-240906D066E7}"/>
              </a:ext>
            </a:extLst>
          </p:cNvPr>
          <p:cNvCxnSpPr/>
          <p:nvPr/>
        </p:nvCxnSpPr>
        <p:spPr bwMode="auto">
          <a:xfrm>
            <a:off x="2010853" y="4437112"/>
            <a:ext cx="370268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1E648E-8AF4-C7AF-93E4-4B1AF618C917}"/>
              </a:ext>
            </a:extLst>
          </p:cNvPr>
          <p:cNvCxnSpPr>
            <a:cxnSpLocks/>
          </p:cNvCxnSpPr>
          <p:nvPr/>
        </p:nvCxnSpPr>
        <p:spPr bwMode="auto">
          <a:xfrm>
            <a:off x="2279576" y="6237312"/>
            <a:ext cx="46805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6689C7A-C06F-CAB6-19A2-6252CA42BC6C}"/>
              </a:ext>
            </a:extLst>
          </p:cNvPr>
          <p:cNvSpPr txBox="1"/>
          <p:nvPr/>
        </p:nvSpPr>
        <p:spPr>
          <a:xfrm>
            <a:off x="3933688" y="6189803"/>
            <a:ext cx="982961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Doze state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C6890E6-585A-3927-BFCE-8EE7C36B142E}"/>
              </a:ext>
            </a:extLst>
          </p:cNvPr>
          <p:cNvCxnSpPr/>
          <p:nvPr/>
        </p:nvCxnSpPr>
        <p:spPr bwMode="auto">
          <a:xfrm>
            <a:off x="3817825" y="5538854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1C605B3-27F1-68DC-3074-C423D88B8C5B}"/>
              </a:ext>
            </a:extLst>
          </p:cNvPr>
          <p:cNvCxnSpPr/>
          <p:nvPr/>
        </p:nvCxnSpPr>
        <p:spPr bwMode="auto">
          <a:xfrm>
            <a:off x="5546017" y="5519411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9E0D4A-C556-FD95-0DC1-73F6952DAEDE}"/>
              </a:ext>
            </a:extLst>
          </p:cNvPr>
          <p:cNvCxnSpPr/>
          <p:nvPr/>
        </p:nvCxnSpPr>
        <p:spPr bwMode="auto">
          <a:xfrm>
            <a:off x="3817825" y="5364840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271A363-2A88-7297-E72B-04B9B22CB636}"/>
              </a:ext>
            </a:extLst>
          </p:cNvPr>
          <p:cNvSpPr txBox="1"/>
          <p:nvPr/>
        </p:nvSpPr>
        <p:spPr>
          <a:xfrm>
            <a:off x="4104042" y="5085184"/>
            <a:ext cx="86773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SP`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C2B96E-A5CF-96A9-17DE-E7D2F7A5B158}"/>
              </a:ext>
            </a:extLst>
          </p:cNvPr>
          <p:cNvSpPr/>
          <p:nvPr/>
        </p:nvSpPr>
        <p:spPr bwMode="auto">
          <a:xfrm>
            <a:off x="3480467" y="4953568"/>
            <a:ext cx="167262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E578319-99FB-9E8F-FAA8-E9261B7FE636}"/>
              </a:ext>
            </a:extLst>
          </p:cNvPr>
          <p:cNvSpPr/>
          <p:nvPr/>
        </p:nvSpPr>
        <p:spPr bwMode="auto">
          <a:xfrm>
            <a:off x="3945347" y="5644496"/>
            <a:ext cx="893631" cy="38150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14CFD68-BDB4-4348-7A3F-19F75798855C}"/>
              </a:ext>
            </a:extLst>
          </p:cNvPr>
          <p:cNvSpPr/>
          <p:nvPr/>
        </p:nvSpPr>
        <p:spPr bwMode="auto">
          <a:xfrm>
            <a:off x="4899120" y="6021105"/>
            <a:ext cx="435964" cy="1802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48790" y="170642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When an AP receives the LL traffic for the non-AP STA, the AP will try to transmit the LL traffic as soon as possible based on latency requirements of the LL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However, each STA may have different capability regarding the transition delay of the multi-link based power state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For example, the ML power state transition delay of a low-end device will be longer than that of a high-end device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When the AP MLD reschedules TWT SP using ML Flexible TWT, if AP MLD does not consider non-AP MLD’s capability, the non-AP MLD may not receive DL frame in the rescheduled TWT SP successfully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4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907A347-01BB-2436-27BD-588002898AA1}"/>
              </a:ext>
            </a:extLst>
          </p:cNvPr>
          <p:cNvCxnSpPr/>
          <p:nvPr/>
        </p:nvCxnSpPr>
        <p:spPr bwMode="auto">
          <a:xfrm>
            <a:off x="1847528" y="4598217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796E3DC-4D40-E230-A16B-9712EBA09D8F}"/>
              </a:ext>
            </a:extLst>
          </p:cNvPr>
          <p:cNvCxnSpPr/>
          <p:nvPr/>
        </p:nvCxnSpPr>
        <p:spPr bwMode="auto">
          <a:xfrm>
            <a:off x="1847528" y="5678337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0A96531-4E5E-FE09-211A-A812D932DD68}"/>
              </a:ext>
            </a:extLst>
          </p:cNvPr>
          <p:cNvSpPr txBox="1"/>
          <p:nvPr/>
        </p:nvSpPr>
        <p:spPr>
          <a:xfrm>
            <a:off x="1225476" y="4305829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B2BF7D-0AC5-8458-F838-22F6B436D962}"/>
              </a:ext>
            </a:extLst>
          </p:cNvPr>
          <p:cNvSpPr txBox="1"/>
          <p:nvPr/>
        </p:nvSpPr>
        <p:spPr>
          <a:xfrm>
            <a:off x="1180367" y="4642523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B8940C-78E4-8E45-E41D-CB58D81875BE}"/>
              </a:ext>
            </a:extLst>
          </p:cNvPr>
          <p:cNvSpPr txBox="1"/>
          <p:nvPr/>
        </p:nvSpPr>
        <p:spPr>
          <a:xfrm>
            <a:off x="1253938" y="5318297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3336D5-6A4B-AAA1-38C1-CEC1C8EF660F}"/>
              </a:ext>
            </a:extLst>
          </p:cNvPr>
          <p:cNvSpPr txBox="1"/>
          <p:nvPr/>
        </p:nvSpPr>
        <p:spPr>
          <a:xfrm>
            <a:off x="1194481" y="5649575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755840-418F-BF38-0449-F7D7A27DB581}"/>
              </a:ext>
            </a:extLst>
          </p:cNvPr>
          <p:cNvSpPr txBox="1"/>
          <p:nvPr/>
        </p:nvSpPr>
        <p:spPr>
          <a:xfrm>
            <a:off x="8951619" y="4357748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82507A-956C-A9A1-E021-A9C476C4198F}"/>
              </a:ext>
            </a:extLst>
          </p:cNvPr>
          <p:cNvSpPr txBox="1"/>
          <p:nvPr/>
        </p:nvSpPr>
        <p:spPr>
          <a:xfrm>
            <a:off x="8951619" y="5379750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53A05DD-1F9C-E3D7-D60A-E0D0BF8C586F}"/>
              </a:ext>
            </a:extLst>
          </p:cNvPr>
          <p:cNvSpPr/>
          <p:nvPr/>
        </p:nvSpPr>
        <p:spPr bwMode="auto">
          <a:xfrm>
            <a:off x="9696400" y="4305829"/>
            <a:ext cx="1368152" cy="15885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 &amp; Non-AP MLD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230DCA-BDCA-4C09-3DD6-D6D4694D4858}"/>
              </a:ext>
            </a:extLst>
          </p:cNvPr>
          <p:cNvCxnSpPr/>
          <p:nvPr/>
        </p:nvCxnSpPr>
        <p:spPr bwMode="auto">
          <a:xfrm>
            <a:off x="6960096" y="5193724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23B02B1-00E6-F3DC-4A11-2A855778111D}"/>
              </a:ext>
            </a:extLst>
          </p:cNvPr>
          <p:cNvCxnSpPr/>
          <p:nvPr/>
        </p:nvCxnSpPr>
        <p:spPr bwMode="auto">
          <a:xfrm>
            <a:off x="8688288" y="5174281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22A23A3-2962-23A0-E03C-C6D9ACE647C2}"/>
              </a:ext>
            </a:extLst>
          </p:cNvPr>
          <p:cNvCxnSpPr/>
          <p:nvPr/>
        </p:nvCxnSpPr>
        <p:spPr bwMode="auto">
          <a:xfrm>
            <a:off x="6960096" y="5379750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07EABE2-C288-5902-864C-5FD6BB03844B}"/>
              </a:ext>
            </a:extLst>
          </p:cNvPr>
          <p:cNvSpPr txBox="1"/>
          <p:nvPr/>
        </p:nvSpPr>
        <p:spPr>
          <a:xfrm>
            <a:off x="7274366" y="5100094"/>
            <a:ext cx="81163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A9568A4-D36E-292B-FC8B-93E4EE1BBB46}"/>
              </a:ext>
            </a:extLst>
          </p:cNvPr>
          <p:cNvSpPr/>
          <p:nvPr/>
        </p:nvSpPr>
        <p:spPr bwMode="auto">
          <a:xfrm>
            <a:off x="2495601" y="4017071"/>
            <a:ext cx="893631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TWT Info frame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(Link 2)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0D48F2-A178-111B-F860-EDFED085EB1C}"/>
              </a:ext>
            </a:extLst>
          </p:cNvPr>
          <p:cNvSpPr txBox="1"/>
          <p:nvPr/>
        </p:nvSpPr>
        <p:spPr>
          <a:xfrm>
            <a:off x="441876" y="3861048"/>
            <a:ext cx="156897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LL Traffic mapped to Link 2 is arrived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0EF822F-F21A-19CD-8E29-3C29E0A2D5C7}"/>
              </a:ext>
            </a:extLst>
          </p:cNvPr>
          <p:cNvCxnSpPr/>
          <p:nvPr/>
        </p:nvCxnSpPr>
        <p:spPr bwMode="auto">
          <a:xfrm>
            <a:off x="2010853" y="4094161"/>
            <a:ext cx="370268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98E67D9-3DB1-832B-1D69-432D4B85E88C}"/>
              </a:ext>
            </a:extLst>
          </p:cNvPr>
          <p:cNvCxnSpPr/>
          <p:nvPr/>
        </p:nvCxnSpPr>
        <p:spPr bwMode="auto">
          <a:xfrm>
            <a:off x="3817825" y="5195903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1FF7EAC-6C54-F395-ECBC-0989946F6EE7}"/>
              </a:ext>
            </a:extLst>
          </p:cNvPr>
          <p:cNvCxnSpPr/>
          <p:nvPr/>
        </p:nvCxnSpPr>
        <p:spPr bwMode="auto">
          <a:xfrm>
            <a:off x="5546017" y="5176460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E0B458E-5664-9173-CAD4-874E0F347396}"/>
              </a:ext>
            </a:extLst>
          </p:cNvPr>
          <p:cNvCxnSpPr/>
          <p:nvPr/>
        </p:nvCxnSpPr>
        <p:spPr bwMode="auto">
          <a:xfrm>
            <a:off x="3817825" y="5021889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1848CB6-F623-DF3C-1005-2DF61573ABCE}"/>
              </a:ext>
            </a:extLst>
          </p:cNvPr>
          <p:cNvSpPr txBox="1"/>
          <p:nvPr/>
        </p:nvSpPr>
        <p:spPr>
          <a:xfrm>
            <a:off x="4104042" y="4742233"/>
            <a:ext cx="86773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SP`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CF08FF-D628-6AEC-834B-51329FF9A40C}"/>
              </a:ext>
            </a:extLst>
          </p:cNvPr>
          <p:cNvSpPr/>
          <p:nvPr/>
        </p:nvSpPr>
        <p:spPr bwMode="auto">
          <a:xfrm>
            <a:off x="3480467" y="4610617"/>
            <a:ext cx="167262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FC8A2F5-A604-1F43-2AEB-8951F9B631B5}"/>
              </a:ext>
            </a:extLst>
          </p:cNvPr>
          <p:cNvSpPr/>
          <p:nvPr/>
        </p:nvSpPr>
        <p:spPr bwMode="auto">
          <a:xfrm>
            <a:off x="3945347" y="5301545"/>
            <a:ext cx="893631" cy="38150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E672AC6-3D8F-51DB-27E8-DB769729164F}"/>
              </a:ext>
            </a:extLst>
          </p:cNvPr>
          <p:cNvSpPr/>
          <p:nvPr/>
        </p:nvSpPr>
        <p:spPr bwMode="auto">
          <a:xfrm>
            <a:off x="4899120" y="5678154"/>
            <a:ext cx="435964" cy="1802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846F59D-1B6E-3D45-5D08-41DDE306E534}"/>
              </a:ext>
            </a:extLst>
          </p:cNvPr>
          <p:cNvCxnSpPr>
            <a:cxnSpLocks/>
          </p:cNvCxnSpPr>
          <p:nvPr/>
        </p:nvCxnSpPr>
        <p:spPr bwMode="auto">
          <a:xfrm>
            <a:off x="3428981" y="5884530"/>
            <a:ext cx="4347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E0E8CEB-6110-FE70-3546-0C3B5E29C6E8}"/>
              </a:ext>
            </a:extLst>
          </p:cNvPr>
          <p:cNvSpPr txBox="1"/>
          <p:nvPr/>
        </p:nvSpPr>
        <p:spPr>
          <a:xfrm>
            <a:off x="1917816" y="5345351"/>
            <a:ext cx="1555233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Non-AP MLD 1’s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ML PS transition delay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0A07566-9DB9-2D8B-90E3-7D1E512D0AD7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>
            <a:off x="3473049" y="5545406"/>
            <a:ext cx="189222" cy="338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D7315FE-21AF-5E0E-C656-7278F5B64B6B}"/>
              </a:ext>
            </a:extLst>
          </p:cNvPr>
          <p:cNvCxnSpPr>
            <a:cxnSpLocks/>
          </p:cNvCxnSpPr>
          <p:nvPr/>
        </p:nvCxnSpPr>
        <p:spPr bwMode="auto">
          <a:xfrm>
            <a:off x="3444885" y="6169617"/>
            <a:ext cx="109302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0BE4B19-E259-AE74-301F-DFBADD6C7E21}"/>
              </a:ext>
            </a:extLst>
          </p:cNvPr>
          <p:cNvSpPr txBox="1"/>
          <p:nvPr/>
        </p:nvSpPr>
        <p:spPr>
          <a:xfrm>
            <a:off x="1839824" y="6125234"/>
            <a:ext cx="1555233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Non-AP MLD 2’s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ML PS transition delay</a:t>
            </a:r>
          </a:p>
        </p:txBody>
      </p: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DC24EFDD-9618-6FCC-711D-F243A241D090}"/>
              </a:ext>
            </a:extLst>
          </p:cNvPr>
          <p:cNvCxnSpPr>
            <a:cxnSpLocks/>
            <a:stCxn id="63" idx="3"/>
          </p:cNvCxnSpPr>
          <p:nvPr/>
        </p:nvCxnSpPr>
        <p:spPr bwMode="auto">
          <a:xfrm flipV="1">
            <a:off x="3395057" y="6180215"/>
            <a:ext cx="422768" cy="1450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1" name="TextBox 4100">
            <a:extLst>
              <a:ext uri="{FF2B5EF4-FFF2-40B4-BE49-F238E27FC236}">
                <a16:creationId xmlns:a16="http://schemas.microsoft.com/office/drawing/2014/main" id="{69CCB359-AB33-35EE-A795-0034ABECB6C5}"/>
              </a:ext>
            </a:extLst>
          </p:cNvPr>
          <p:cNvSpPr txBox="1"/>
          <p:nvPr/>
        </p:nvSpPr>
        <p:spPr>
          <a:xfrm>
            <a:off x="4422522" y="6180215"/>
            <a:ext cx="2182008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Non-AP MLD 2 may miss LL data</a:t>
            </a:r>
          </a:p>
        </p:txBody>
      </p:sp>
    </p:spTree>
    <p:extLst>
      <p:ext uri="{BB962C8B-B14F-4D97-AF65-F5344CB8AC3E}">
        <p14:creationId xmlns:p14="http://schemas.microsoft.com/office/powerpoint/2010/main" val="421858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Reliable ML Flexible Wake Time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04407" y="1552532"/>
            <a:ext cx="10361084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When the AP MLD reschedules TWT SP using ML Flexible TWT, AP MLD should consider non-AP MLD’s capability for multi-link(ML) based power state (PS) transition</a:t>
            </a:r>
            <a:endParaRPr lang="en-GB" sz="20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BE594F-5506-1F33-7E28-6C23D2EF0138}"/>
              </a:ext>
            </a:extLst>
          </p:cNvPr>
          <p:cNvCxnSpPr/>
          <p:nvPr/>
        </p:nvCxnSpPr>
        <p:spPr bwMode="auto">
          <a:xfrm>
            <a:off x="2063552" y="3086049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315C02-5FB3-C05D-22A9-5A0D60C54313}"/>
              </a:ext>
            </a:extLst>
          </p:cNvPr>
          <p:cNvCxnSpPr/>
          <p:nvPr/>
        </p:nvCxnSpPr>
        <p:spPr bwMode="auto">
          <a:xfrm>
            <a:off x="2063552" y="4166169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AF4DC38-710C-B9DA-4F03-2448936A6BEE}"/>
              </a:ext>
            </a:extLst>
          </p:cNvPr>
          <p:cNvSpPr txBox="1"/>
          <p:nvPr/>
        </p:nvSpPr>
        <p:spPr>
          <a:xfrm>
            <a:off x="1441500" y="2793661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73C5B6-D11F-9E38-1BAE-75E91394DC05}"/>
              </a:ext>
            </a:extLst>
          </p:cNvPr>
          <p:cNvSpPr txBox="1"/>
          <p:nvPr/>
        </p:nvSpPr>
        <p:spPr>
          <a:xfrm>
            <a:off x="1396391" y="3130355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FCAA8DE-8A6A-0273-4E98-26A65F187EAF}"/>
              </a:ext>
            </a:extLst>
          </p:cNvPr>
          <p:cNvSpPr txBox="1"/>
          <p:nvPr/>
        </p:nvSpPr>
        <p:spPr>
          <a:xfrm>
            <a:off x="1469962" y="3806129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309A79-9F8A-B5BE-72C2-B9E6EA90FE08}"/>
              </a:ext>
            </a:extLst>
          </p:cNvPr>
          <p:cNvSpPr txBox="1"/>
          <p:nvPr/>
        </p:nvSpPr>
        <p:spPr>
          <a:xfrm>
            <a:off x="1410505" y="4137407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44ED9A-6697-DA22-48F3-73C721E371B1}"/>
              </a:ext>
            </a:extLst>
          </p:cNvPr>
          <p:cNvSpPr txBox="1"/>
          <p:nvPr/>
        </p:nvSpPr>
        <p:spPr>
          <a:xfrm>
            <a:off x="9167643" y="2845580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FA53AB-FB90-6158-808A-20202AC87527}"/>
              </a:ext>
            </a:extLst>
          </p:cNvPr>
          <p:cNvSpPr txBox="1"/>
          <p:nvPr/>
        </p:nvSpPr>
        <p:spPr>
          <a:xfrm>
            <a:off x="9167643" y="3867582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EF50E40-045D-33D3-4949-CA99C9281F07}"/>
              </a:ext>
            </a:extLst>
          </p:cNvPr>
          <p:cNvSpPr/>
          <p:nvPr/>
        </p:nvSpPr>
        <p:spPr bwMode="auto">
          <a:xfrm>
            <a:off x="9912424" y="2793661"/>
            <a:ext cx="1368152" cy="15885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 &amp; Non-AP MLD1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11E051-FC98-FAD7-F1B0-7EC8194C3689}"/>
              </a:ext>
            </a:extLst>
          </p:cNvPr>
          <p:cNvCxnSpPr/>
          <p:nvPr/>
        </p:nvCxnSpPr>
        <p:spPr bwMode="auto">
          <a:xfrm>
            <a:off x="7176120" y="3681556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38CA0D5-4AAD-9D66-4502-C74A47FD4474}"/>
              </a:ext>
            </a:extLst>
          </p:cNvPr>
          <p:cNvCxnSpPr/>
          <p:nvPr/>
        </p:nvCxnSpPr>
        <p:spPr bwMode="auto">
          <a:xfrm>
            <a:off x="8904312" y="3662113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CB4B137-BA3F-4FE7-6DA5-18B0CBFE3A62}"/>
              </a:ext>
            </a:extLst>
          </p:cNvPr>
          <p:cNvCxnSpPr/>
          <p:nvPr/>
        </p:nvCxnSpPr>
        <p:spPr bwMode="auto">
          <a:xfrm>
            <a:off x="7176120" y="3867582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AE498B4-6F92-7282-EB1D-3A7C30839B4E}"/>
              </a:ext>
            </a:extLst>
          </p:cNvPr>
          <p:cNvSpPr txBox="1"/>
          <p:nvPr/>
        </p:nvSpPr>
        <p:spPr>
          <a:xfrm>
            <a:off x="7490390" y="3587926"/>
            <a:ext cx="81163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D9F56C5-DD25-72FF-A3A6-A9A90102CDD9}"/>
              </a:ext>
            </a:extLst>
          </p:cNvPr>
          <p:cNvSpPr/>
          <p:nvPr/>
        </p:nvSpPr>
        <p:spPr bwMode="auto">
          <a:xfrm>
            <a:off x="2711625" y="2504903"/>
            <a:ext cx="893631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TWT Info frame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(Link 2)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86706DE-5222-E286-7CFE-2AFE29341608}"/>
              </a:ext>
            </a:extLst>
          </p:cNvPr>
          <p:cNvSpPr txBox="1"/>
          <p:nvPr/>
        </p:nvSpPr>
        <p:spPr>
          <a:xfrm>
            <a:off x="657900" y="2348880"/>
            <a:ext cx="156897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LL Traffic mapped to Link 2 is arrived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8AE64D8-174D-09F4-3C73-A68799B3DDED}"/>
              </a:ext>
            </a:extLst>
          </p:cNvPr>
          <p:cNvCxnSpPr/>
          <p:nvPr/>
        </p:nvCxnSpPr>
        <p:spPr bwMode="auto">
          <a:xfrm>
            <a:off x="2226877" y="2581993"/>
            <a:ext cx="370268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E5B6563-2A6E-E5DA-945F-279FD3468B9B}"/>
              </a:ext>
            </a:extLst>
          </p:cNvPr>
          <p:cNvCxnSpPr/>
          <p:nvPr/>
        </p:nvCxnSpPr>
        <p:spPr bwMode="auto">
          <a:xfrm>
            <a:off x="4367808" y="3683071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50DBB42-2423-83EE-F4F3-0A4E80F318A7}"/>
              </a:ext>
            </a:extLst>
          </p:cNvPr>
          <p:cNvCxnSpPr/>
          <p:nvPr/>
        </p:nvCxnSpPr>
        <p:spPr bwMode="auto">
          <a:xfrm>
            <a:off x="6096000" y="3663628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A692D6C-59C5-EB1F-3B40-734AE803AB3A}"/>
              </a:ext>
            </a:extLst>
          </p:cNvPr>
          <p:cNvCxnSpPr/>
          <p:nvPr/>
        </p:nvCxnSpPr>
        <p:spPr bwMode="auto">
          <a:xfrm>
            <a:off x="4367808" y="3509057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E52BDAD-4A16-D1D6-8EAA-D78D3BC4D7CC}"/>
              </a:ext>
            </a:extLst>
          </p:cNvPr>
          <p:cNvSpPr txBox="1"/>
          <p:nvPr/>
        </p:nvSpPr>
        <p:spPr>
          <a:xfrm>
            <a:off x="4654025" y="3229401"/>
            <a:ext cx="86773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SP`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0B166D9-960A-852B-336A-6006926D31D8}"/>
              </a:ext>
            </a:extLst>
          </p:cNvPr>
          <p:cNvSpPr/>
          <p:nvPr/>
        </p:nvSpPr>
        <p:spPr bwMode="auto">
          <a:xfrm>
            <a:off x="3696491" y="3098449"/>
            <a:ext cx="167262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AB0FBD0-4B86-D4A1-642A-8B75DF815E7F}"/>
              </a:ext>
            </a:extLst>
          </p:cNvPr>
          <p:cNvSpPr/>
          <p:nvPr/>
        </p:nvSpPr>
        <p:spPr bwMode="auto">
          <a:xfrm>
            <a:off x="4495330" y="3788713"/>
            <a:ext cx="893631" cy="38150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CA46209-D16E-A936-7130-0A5270F32396}"/>
              </a:ext>
            </a:extLst>
          </p:cNvPr>
          <p:cNvSpPr/>
          <p:nvPr/>
        </p:nvSpPr>
        <p:spPr bwMode="auto">
          <a:xfrm>
            <a:off x="5449103" y="4165322"/>
            <a:ext cx="435964" cy="1802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75155D2-FE7D-7994-1668-2422FC486C3B}"/>
              </a:ext>
            </a:extLst>
          </p:cNvPr>
          <p:cNvCxnSpPr>
            <a:cxnSpLocks/>
          </p:cNvCxnSpPr>
          <p:nvPr/>
        </p:nvCxnSpPr>
        <p:spPr bwMode="auto">
          <a:xfrm>
            <a:off x="3878295" y="4219465"/>
            <a:ext cx="4347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ACEE88E-218B-1D33-522B-B688CC34A040}"/>
              </a:ext>
            </a:extLst>
          </p:cNvPr>
          <p:cNvSpPr txBox="1"/>
          <p:nvPr/>
        </p:nvSpPr>
        <p:spPr>
          <a:xfrm>
            <a:off x="2116206" y="3833183"/>
            <a:ext cx="1590499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Non-AP MLD 1’s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 ML PS transition delay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24CE311-D7FD-2944-0D4B-BB4DE71506F5}"/>
              </a:ext>
            </a:extLst>
          </p:cNvPr>
          <p:cNvCxnSpPr>
            <a:cxnSpLocks/>
            <a:stCxn id="50" idx="3"/>
          </p:cNvCxnSpPr>
          <p:nvPr/>
        </p:nvCxnSpPr>
        <p:spPr bwMode="auto">
          <a:xfrm>
            <a:off x="3706705" y="4033238"/>
            <a:ext cx="364260" cy="187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E5A2F19-A68C-A82A-4C8B-1EC00AC27DA0}"/>
              </a:ext>
            </a:extLst>
          </p:cNvPr>
          <p:cNvCxnSpPr/>
          <p:nvPr/>
        </p:nvCxnSpPr>
        <p:spPr bwMode="auto">
          <a:xfrm>
            <a:off x="2143944" y="5102273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3C7E2B-63F5-BB0F-B3B8-DCA47F04E589}"/>
              </a:ext>
            </a:extLst>
          </p:cNvPr>
          <p:cNvCxnSpPr/>
          <p:nvPr/>
        </p:nvCxnSpPr>
        <p:spPr bwMode="auto">
          <a:xfrm>
            <a:off x="2143944" y="6182393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0AEA5B1-8E66-467E-A72E-8BE0112373A8}"/>
              </a:ext>
            </a:extLst>
          </p:cNvPr>
          <p:cNvSpPr txBox="1"/>
          <p:nvPr/>
        </p:nvSpPr>
        <p:spPr>
          <a:xfrm>
            <a:off x="1521892" y="4809885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18D230D-3C2A-B3C7-BFE5-2A9D266D3D16}"/>
              </a:ext>
            </a:extLst>
          </p:cNvPr>
          <p:cNvSpPr txBox="1"/>
          <p:nvPr/>
        </p:nvSpPr>
        <p:spPr>
          <a:xfrm>
            <a:off x="1476783" y="5146579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03181DB-54B6-E04E-AB11-629348F9027C}"/>
              </a:ext>
            </a:extLst>
          </p:cNvPr>
          <p:cNvSpPr txBox="1"/>
          <p:nvPr/>
        </p:nvSpPr>
        <p:spPr>
          <a:xfrm>
            <a:off x="1550354" y="5822353"/>
            <a:ext cx="50847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D5E9E1-A5F9-4738-AED3-164945CD2865}"/>
              </a:ext>
            </a:extLst>
          </p:cNvPr>
          <p:cNvSpPr txBox="1"/>
          <p:nvPr/>
        </p:nvSpPr>
        <p:spPr>
          <a:xfrm>
            <a:off x="1490897" y="6153631"/>
            <a:ext cx="598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B671841-2348-7F1C-D4BA-4FF384351CF4}"/>
              </a:ext>
            </a:extLst>
          </p:cNvPr>
          <p:cNvSpPr txBox="1"/>
          <p:nvPr/>
        </p:nvSpPr>
        <p:spPr>
          <a:xfrm>
            <a:off x="9248035" y="4861804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9CD9753-9384-F1A0-298F-6FCC9EF6F623}"/>
              </a:ext>
            </a:extLst>
          </p:cNvPr>
          <p:cNvSpPr txBox="1"/>
          <p:nvPr/>
        </p:nvSpPr>
        <p:spPr>
          <a:xfrm>
            <a:off x="9248035" y="5883806"/>
            <a:ext cx="63030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Link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55EB179-327D-B3C7-8ECF-8381687C86FD}"/>
              </a:ext>
            </a:extLst>
          </p:cNvPr>
          <p:cNvSpPr/>
          <p:nvPr/>
        </p:nvSpPr>
        <p:spPr bwMode="auto">
          <a:xfrm>
            <a:off x="9992816" y="4809885"/>
            <a:ext cx="1368152" cy="15885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 &amp; Non-AP MLD2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45B9992-9894-1D20-A791-4177F3A8ADBA}"/>
              </a:ext>
            </a:extLst>
          </p:cNvPr>
          <p:cNvCxnSpPr/>
          <p:nvPr/>
        </p:nvCxnSpPr>
        <p:spPr bwMode="auto">
          <a:xfrm>
            <a:off x="7256512" y="5697780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95EA55A-70E4-32B2-F132-619B9119F18A}"/>
              </a:ext>
            </a:extLst>
          </p:cNvPr>
          <p:cNvCxnSpPr/>
          <p:nvPr/>
        </p:nvCxnSpPr>
        <p:spPr bwMode="auto">
          <a:xfrm>
            <a:off x="8984704" y="5678337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96" name="Straight Connector 4095">
            <a:extLst>
              <a:ext uri="{FF2B5EF4-FFF2-40B4-BE49-F238E27FC236}">
                <a16:creationId xmlns:a16="http://schemas.microsoft.com/office/drawing/2014/main" id="{318F8223-4A54-C8BF-B7B0-D248B8858724}"/>
              </a:ext>
            </a:extLst>
          </p:cNvPr>
          <p:cNvCxnSpPr/>
          <p:nvPr/>
        </p:nvCxnSpPr>
        <p:spPr bwMode="auto">
          <a:xfrm>
            <a:off x="7256512" y="5883806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099" name="TextBox 4098">
            <a:extLst>
              <a:ext uri="{FF2B5EF4-FFF2-40B4-BE49-F238E27FC236}">
                <a16:creationId xmlns:a16="http://schemas.microsoft.com/office/drawing/2014/main" id="{11C0C5E6-E865-7FBD-60F4-A91E5E95D804}"/>
              </a:ext>
            </a:extLst>
          </p:cNvPr>
          <p:cNvSpPr txBox="1"/>
          <p:nvPr/>
        </p:nvSpPr>
        <p:spPr>
          <a:xfrm>
            <a:off x="7570782" y="5604150"/>
            <a:ext cx="81163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</a:t>
            </a:r>
          </a:p>
        </p:txBody>
      </p:sp>
      <p:sp>
        <p:nvSpPr>
          <p:cNvPr id="4100" name="Rectangle 4099">
            <a:extLst>
              <a:ext uri="{FF2B5EF4-FFF2-40B4-BE49-F238E27FC236}">
                <a16:creationId xmlns:a16="http://schemas.microsoft.com/office/drawing/2014/main" id="{0272766B-41FC-5E48-9A03-486E5CC3CFBC}"/>
              </a:ext>
            </a:extLst>
          </p:cNvPr>
          <p:cNvSpPr/>
          <p:nvPr/>
        </p:nvSpPr>
        <p:spPr bwMode="auto">
          <a:xfrm>
            <a:off x="2792017" y="4521127"/>
            <a:ext cx="893631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TWT Info frame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(Link 2)</a:t>
            </a:r>
          </a:p>
        </p:txBody>
      </p:sp>
      <p:sp>
        <p:nvSpPr>
          <p:cNvPr id="4101" name="TextBox 4100">
            <a:extLst>
              <a:ext uri="{FF2B5EF4-FFF2-40B4-BE49-F238E27FC236}">
                <a16:creationId xmlns:a16="http://schemas.microsoft.com/office/drawing/2014/main" id="{8B410CBF-60F0-B3F7-4EE2-81329179B0CE}"/>
              </a:ext>
            </a:extLst>
          </p:cNvPr>
          <p:cNvSpPr txBox="1"/>
          <p:nvPr/>
        </p:nvSpPr>
        <p:spPr>
          <a:xfrm>
            <a:off x="738292" y="4365104"/>
            <a:ext cx="156897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LL Traffic mapped to Link 2 is arrived </a:t>
            </a:r>
          </a:p>
        </p:txBody>
      </p:sp>
      <p:cxnSp>
        <p:nvCxnSpPr>
          <p:cNvPr id="4102" name="Straight Arrow Connector 4101">
            <a:extLst>
              <a:ext uri="{FF2B5EF4-FFF2-40B4-BE49-F238E27FC236}">
                <a16:creationId xmlns:a16="http://schemas.microsoft.com/office/drawing/2014/main" id="{5EBF24DB-2552-560F-3331-D524FCB2D737}"/>
              </a:ext>
            </a:extLst>
          </p:cNvPr>
          <p:cNvCxnSpPr/>
          <p:nvPr/>
        </p:nvCxnSpPr>
        <p:spPr bwMode="auto">
          <a:xfrm>
            <a:off x="2307269" y="4598217"/>
            <a:ext cx="370268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3" name="Straight Connector 4102">
            <a:extLst>
              <a:ext uri="{FF2B5EF4-FFF2-40B4-BE49-F238E27FC236}">
                <a16:creationId xmlns:a16="http://schemas.microsoft.com/office/drawing/2014/main" id="{79206BF6-A547-AD47-752B-C52ECA81AEA0}"/>
              </a:ext>
            </a:extLst>
          </p:cNvPr>
          <p:cNvCxnSpPr/>
          <p:nvPr/>
        </p:nvCxnSpPr>
        <p:spPr bwMode="auto">
          <a:xfrm>
            <a:off x="4799856" y="5700816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04" name="Straight Connector 4103">
            <a:extLst>
              <a:ext uri="{FF2B5EF4-FFF2-40B4-BE49-F238E27FC236}">
                <a16:creationId xmlns:a16="http://schemas.microsoft.com/office/drawing/2014/main" id="{1AD7FF1B-96F1-697F-B34D-14399305BB9D}"/>
              </a:ext>
            </a:extLst>
          </p:cNvPr>
          <p:cNvCxnSpPr/>
          <p:nvPr/>
        </p:nvCxnSpPr>
        <p:spPr bwMode="auto">
          <a:xfrm>
            <a:off x="6447656" y="5681373"/>
            <a:ext cx="0" cy="658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7C362632-252D-5DA4-33EB-6735C99DDBC5}"/>
              </a:ext>
            </a:extLst>
          </p:cNvPr>
          <p:cNvCxnSpPr/>
          <p:nvPr/>
        </p:nvCxnSpPr>
        <p:spPr bwMode="auto">
          <a:xfrm>
            <a:off x="4799856" y="5526802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4106" name="TextBox 4105">
            <a:extLst>
              <a:ext uri="{FF2B5EF4-FFF2-40B4-BE49-F238E27FC236}">
                <a16:creationId xmlns:a16="http://schemas.microsoft.com/office/drawing/2014/main" id="{765906FC-3BB6-775B-8B08-F347CBE15E71}"/>
              </a:ext>
            </a:extLst>
          </p:cNvPr>
          <p:cNvSpPr txBox="1"/>
          <p:nvPr/>
        </p:nvSpPr>
        <p:spPr>
          <a:xfrm>
            <a:off x="5086073" y="5247146"/>
            <a:ext cx="86773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TWT SP`</a:t>
            </a:r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02900077-7CAD-C936-76FF-0565C06FBB7B}"/>
              </a:ext>
            </a:extLst>
          </p:cNvPr>
          <p:cNvSpPr/>
          <p:nvPr/>
        </p:nvSpPr>
        <p:spPr bwMode="auto">
          <a:xfrm>
            <a:off x="3776883" y="5114673"/>
            <a:ext cx="167262" cy="581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Ack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08" name="Rectangle 4107">
            <a:extLst>
              <a:ext uri="{FF2B5EF4-FFF2-40B4-BE49-F238E27FC236}">
                <a16:creationId xmlns:a16="http://schemas.microsoft.com/office/drawing/2014/main" id="{2809C1E7-213A-92E3-33B7-A77A5B3B386D}"/>
              </a:ext>
            </a:extLst>
          </p:cNvPr>
          <p:cNvSpPr/>
          <p:nvPr/>
        </p:nvSpPr>
        <p:spPr bwMode="auto">
          <a:xfrm>
            <a:off x="4927378" y="5806458"/>
            <a:ext cx="893631" cy="38150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9A36DB9C-5EA8-25B2-13D1-09BD9DE6A746}"/>
              </a:ext>
            </a:extLst>
          </p:cNvPr>
          <p:cNvSpPr/>
          <p:nvPr/>
        </p:nvSpPr>
        <p:spPr bwMode="auto">
          <a:xfrm>
            <a:off x="5881151" y="6183067"/>
            <a:ext cx="435964" cy="1802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BA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10" name="Straight Connector 4109">
            <a:extLst>
              <a:ext uri="{FF2B5EF4-FFF2-40B4-BE49-F238E27FC236}">
                <a16:creationId xmlns:a16="http://schemas.microsoft.com/office/drawing/2014/main" id="{9D646B68-3491-2905-9D61-FB66E7B7D87D}"/>
              </a:ext>
            </a:extLst>
          </p:cNvPr>
          <p:cNvCxnSpPr>
            <a:cxnSpLocks/>
          </p:cNvCxnSpPr>
          <p:nvPr/>
        </p:nvCxnSpPr>
        <p:spPr bwMode="auto">
          <a:xfrm>
            <a:off x="3958687" y="6235689"/>
            <a:ext cx="841169" cy="15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11" name="TextBox 4110">
            <a:extLst>
              <a:ext uri="{FF2B5EF4-FFF2-40B4-BE49-F238E27FC236}">
                <a16:creationId xmlns:a16="http://schemas.microsoft.com/office/drawing/2014/main" id="{F8F4C74B-05B6-1639-84DB-FE1204A3344E}"/>
              </a:ext>
            </a:extLst>
          </p:cNvPr>
          <p:cNvSpPr txBox="1"/>
          <p:nvPr/>
        </p:nvSpPr>
        <p:spPr>
          <a:xfrm>
            <a:off x="2214232" y="5849407"/>
            <a:ext cx="1555233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Non-AP MLD 2’s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ML PS transition delay</a:t>
            </a:r>
          </a:p>
        </p:txBody>
      </p:sp>
      <p:cxnSp>
        <p:nvCxnSpPr>
          <p:cNvPr id="4112" name="Straight Arrow Connector 4111">
            <a:extLst>
              <a:ext uri="{FF2B5EF4-FFF2-40B4-BE49-F238E27FC236}">
                <a16:creationId xmlns:a16="http://schemas.microsoft.com/office/drawing/2014/main" id="{C9175487-76E2-D384-571D-7BF1B1032D6A}"/>
              </a:ext>
            </a:extLst>
          </p:cNvPr>
          <p:cNvCxnSpPr>
            <a:cxnSpLocks/>
            <a:stCxn id="4111" idx="3"/>
          </p:cNvCxnSpPr>
          <p:nvPr/>
        </p:nvCxnSpPr>
        <p:spPr bwMode="auto">
          <a:xfrm>
            <a:off x="3769465" y="6049462"/>
            <a:ext cx="381892" cy="187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8360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We proposed a method to provide more reliable transmission during multi-link based 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When the AP MLD reschedules TWT SP using ML Flexible TWT, AP MLD will consider non-AP MLD’s capabilities for the multi-link based power state transition</a:t>
            </a:r>
            <a:endParaRPr lang="en-GB" dirty="0"/>
          </a:p>
          <a:p>
            <a:pPr marL="400050" lvl="1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[1] 11bn PAR 23/0078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[2] P802.11 be Draft 5.1</a:t>
            </a: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to add the following text to </a:t>
            </a:r>
            <a:r>
              <a:rPr lang="en-US" sz="2800" dirty="0" err="1"/>
              <a:t>TGbn</a:t>
            </a:r>
            <a:r>
              <a:rPr lang="en-US" sz="2800" dirty="0"/>
              <a:t> SFD?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When an AP MLD reschedules a TWT SP of a non-AP MLD MLD using ML Flexible wake time, the AP MLD should consider non-AP MLD’s multi-link power state transition delay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details are TBD</a:t>
            </a:r>
            <a:endParaRPr lang="en-GB" sz="20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355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15641</TotalTime>
  <Words>762</Words>
  <Application>Microsoft Office PowerPoint</Application>
  <PresentationFormat>Widescreen</PresentationFormat>
  <Paragraphs>155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테마</vt:lpstr>
      <vt:lpstr>Document</vt:lpstr>
      <vt:lpstr>Reliable Transmission in ML TWT for UHR</vt:lpstr>
      <vt:lpstr>Introduction</vt:lpstr>
      <vt:lpstr>Background: ML Flexible Wake Time</vt:lpstr>
      <vt:lpstr>Motivation</vt:lpstr>
      <vt:lpstr>Reliable ML Flexible Wake Time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40</cp:revision>
  <cp:lastPrinted>1601-01-01T00:00:00Z</cp:lastPrinted>
  <dcterms:created xsi:type="dcterms:W3CDTF">2023-03-27T11:21:45Z</dcterms:created>
  <dcterms:modified xsi:type="dcterms:W3CDTF">2024-07-26T15:56:49Z</dcterms:modified>
</cp:coreProperties>
</file>