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0" r:id="rId2"/>
    <p:sldId id="1236" r:id="rId3"/>
    <p:sldId id="1259" r:id="rId4"/>
    <p:sldId id="1260" r:id="rId5"/>
    <p:sldId id="1261" r:id="rId6"/>
    <p:sldId id="1262" r:id="rId7"/>
    <p:sldId id="1257" r:id="rId8"/>
    <p:sldId id="1244" r:id="rId9"/>
    <p:sldId id="5973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D6D6F5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9" autoAdjust="0"/>
    <p:restoredTop sz="92105" autoAdjust="0"/>
  </p:normalViewPr>
  <p:slideViewPr>
    <p:cSldViewPr>
      <p:cViewPr varScale="1">
        <p:scale>
          <a:sx n="110" d="100"/>
          <a:sy n="110" d="100"/>
        </p:scale>
        <p:origin x="165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936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282FEBE-F045-4E6F-BAFE-CCAD18F7EB8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15D3E1-569C-D84B-286A-D7450253E6C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2024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3BE2D10-872A-479D-BDC2-D41B2602AFF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4C9CB8-3141-CDD9-0529-1621B756E0E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2024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802.11-24/0861r0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77083"/>
            <a:ext cx="8915400" cy="819506"/>
          </a:xfrm>
        </p:spPr>
        <p:txBody>
          <a:bodyPr/>
          <a:lstStyle/>
          <a:p>
            <a:r>
              <a:rPr lang="en-US" sz="2800" dirty="0"/>
              <a:t>AMP DL PPDU consideration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995425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2024-05-10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903001"/>
              </p:ext>
            </p:extLst>
          </p:nvPr>
        </p:nvGraphicFramePr>
        <p:xfrm>
          <a:off x="1066800" y="2792846"/>
          <a:ext cx="7391400" cy="14013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You-Wei.Chen@mediatek.com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CCBD4D1-F213-4D7D-8598-D55538C567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99317" y="6475413"/>
            <a:ext cx="18446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E142312-9B63-918B-A760-2E41F5690A1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2024</a:t>
            </a:r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2A07B-256D-0D02-F094-378E33656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EAE84-DE31-D322-9E67-1D90A3936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858126" cy="4495800"/>
          </a:xfrm>
        </p:spPr>
        <p:txBody>
          <a:bodyPr/>
          <a:lstStyle/>
          <a:p>
            <a:r>
              <a:rPr lang="en-US" sz="1600" dirty="0"/>
              <a:t>Under current AMP discussions, one general consideration is to apply 802.11ba-like PPDU format for DL [1]. And thus, </a:t>
            </a:r>
            <a:r>
              <a:rPr lang="en-US" altLang="en-US" sz="1600" dirty="0"/>
              <a:t>spoofing preamble is applied.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802.11ba PHY was overviewed in the previous meeting [2]. Some BPSK-marks related questions were discussed. 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In this presentation, we try to review the history of BPSK-marks and would like to discuss our thought on DL PPDU format.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7889AD-2B38-BFA0-874B-F9FC2FEC3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82714-AC09-26B8-2558-C80002AC9D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059A348-3598-B9AF-DBA2-3A3BDBB621B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2024</a:t>
            </a:r>
          </a:p>
        </p:txBody>
      </p:sp>
    </p:spTree>
    <p:extLst>
      <p:ext uri="{BB962C8B-B14F-4D97-AF65-F5344CB8AC3E}">
        <p14:creationId xmlns:p14="http://schemas.microsoft.com/office/powerpoint/2010/main" val="3142863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CD0D7-78D9-64C1-BE75-DEB05B596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802.11ba DL PPDU [2]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718138-B8A8-A62B-C99E-C43FFC0D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B66683-F7EC-425E-A8C8-E817A7BE47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590B33-1C33-0279-4440-DE20C5934E0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2024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BD84F52-F794-90E9-5184-575109E18C37}"/>
              </a:ext>
            </a:extLst>
          </p:cNvPr>
          <p:cNvGrpSpPr/>
          <p:nvPr/>
        </p:nvGrpSpPr>
        <p:grpSpPr>
          <a:xfrm>
            <a:off x="1373335" y="2646122"/>
            <a:ext cx="7003756" cy="2581198"/>
            <a:chOff x="2731209" y="2392680"/>
            <a:chExt cx="7003756" cy="258119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B232752-1149-EC54-A9E9-392B3C603AA6}"/>
                </a:ext>
              </a:extLst>
            </p:cNvPr>
            <p:cNvSpPr/>
            <p:nvPr/>
          </p:nvSpPr>
          <p:spPr bwMode="auto">
            <a:xfrm>
              <a:off x="4433687" y="2480784"/>
              <a:ext cx="457200" cy="95261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0D283A4-28CF-CAFC-7CAA-00B4E6180A58}"/>
                </a:ext>
              </a:extLst>
            </p:cNvPr>
            <p:cNvSpPr/>
            <p:nvPr/>
          </p:nvSpPr>
          <p:spPr bwMode="auto">
            <a:xfrm>
              <a:off x="3075694" y="2480787"/>
              <a:ext cx="457200" cy="95261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C94A342-E938-8161-2DE8-E1EFA186DEFB}"/>
                </a:ext>
              </a:extLst>
            </p:cNvPr>
            <p:cNvSpPr txBox="1"/>
            <p:nvPr/>
          </p:nvSpPr>
          <p:spPr>
            <a:xfrm>
              <a:off x="3075694" y="2833983"/>
              <a:ext cx="484415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L-STF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85A0822-F567-DC26-09C0-7F11EAFBA3FA}"/>
                </a:ext>
              </a:extLst>
            </p:cNvPr>
            <p:cNvSpPr txBox="1"/>
            <p:nvPr/>
          </p:nvSpPr>
          <p:spPr>
            <a:xfrm rot="16200000">
              <a:off x="2434426" y="2689463"/>
              <a:ext cx="839788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20MHz</a:t>
              </a:r>
            </a:p>
          </p:txBody>
        </p:sp>
        <p:sp>
          <p:nvSpPr>
            <p:cNvPr id="12" name="Right Brace 11">
              <a:extLst>
                <a:ext uri="{FF2B5EF4-FFF2-40B4-BE49-F238E27FC236}">
                  <a16:creationId xmlns:a16="http://schemas.microsoft.com/office/drawing/2014/main" id="{E51A1E22-634A-536C-46C5-B93F95A53628}"/>
                </a:ext>
              </a:extLst>
            </p:cNvPr>
            <p:cNvSpPr/>
            <p:nvPr/>
          </p:nvSpPr>
          <p:spPr bwMode="auto">
            <a:xfrm rot="10800000">
              <a:off x="2964686" y="2480787"/>
              <a:ext cx="59537" cy="952614"/>
            </a:xfrm>
            <a:prstGeom prst="rightBrace">
              <a:avLst/>
            </a:prstGeom>
            <a:ln w="12700"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E9F7BEB-7F9A-8CF5-6621-F8D535CA293D}"/>
                </a:ext>
              </a:extLst>
            </p:cNvPr>
            <p:cNvSpPr/>
            <p:nvPr/>
          </p:nvSpPr>
          <p:spPr bwMode="auto">
            <a:xfrm>
              <a:off x="3532894" y="2480787"/>
              <a:ext cx="457200" cy="95261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299B139-21CE-B7BC-52B2-47E2A50C2738}"/>
                </a:ext>
              </a:extLst>
            </p:cNvPr>
            <p:cNvSpPr txBox="1"/>
            <p:nvPr/>
          </p:nvSpPr>
          <p:spPr>
            <a:xfrm>
              <a:off x="3519287" y="2833982"/>
              <a:ext cx="484415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L-LTF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AD1D831-AD92-1F84-6356-2C74CAC59BEF}"/>
                </a:ext>
              </a:extLst>
            </p:cNvPr>
            <p:cNvSpPr/>
            <p:nvPr/>
          </p:nvSpPr>
          <p:spPr bwMode="auto">
            <a:xfrm>
              <a:off x="3976487" y="2480787"/>
              <a:ext cx="457200" cy="95261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9805D65-75C1-DE23-CDBA-B39CF05A2431}"/>
                </a:ext>
              </a:extLst>
            </p:cNvPr>
            <p:cNvSpPr txBox="1"/>
            <p:nvPr/>
          </p:nvSpPr>
          <p:spPr>
            <a:xfrm>
              <a:off x="3962880" y="2833982"/>
              <a:ext cx="484415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L-SIG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C2533F9-48B6-D376-35DB-261A7013D4BB}"/>
                </a:ext>
              </a:extLst>
            </p:cNvPr>
            <p:cNvSpPr txBox="1"/>
            <p:nvPr/>
          </p:nvSpPr>
          <p:spPr>
            <a:xfrm rot="16200000">
              <a:off x="4253024" y="2842656"/>
              <a:ext cx="819695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1000" b="1" dirty="0">
                  <a:latin typeface="Arial Narrow" panose="020B0606020202030204" pitchFamily="34" charset="0"/>
                </a:rPr>
                <a:t>BPSK-Mark1</a:t>
              </a:r>
              <a:endParaRPr lang="en-US" sz="1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DEB647C1-D79B-DD02-4E2A-9448E3FC9B32}"/>
                </a:ext>
              </a:extLst>
            </p:cNvPr>
            <p:cNvSpPr/>
            <p:nvPr/>
          </p:nvSpPr>
          <p:spPr bwMode="auto">
            <a:xfrm>
              <a:off x="4882027" y="2480784"/>
              <a:ext cx="457200" cy="95261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96CE5FC-FD82-CE9D-FD1E-93D8E6C2527B}"/>
                </a:ext>
              </a:extLst>
            </p:cNvPr>
            <p:cNvSpPr txBox="1"/>
            <p:nvPr/>
          </p:nvSpPr>
          <p:spPr>
            <a:xfrm rot="16200000">
              <a:off x="4696441" y="2838317"/>
              <a:ext cx="828371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1000" b="1" dirty="0">
                  <a:latin typeface="Arial Narrow" panose="020B0606020202030204" pitchFamily="34" charset="0"/>
                </a:rPr>
                <a:t>BPSK-Mark2</a:t>
              </a:r>
              <a:endParaRPr lang="en-US" sz="1000" b="1" dirty="0">
                <a:latin typeface="Arial Narrow" panose="020B0606020202030204" pitchFamily="34" charset="0"/>
              </a:endParaRPr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73E6FA79-F8DC-7653-061B-DA003B1799D9}"/>
                </a:ext>
              </a:extLst>
            </p:cNvPr>
            <p:cNvGrpSpPr/>
            <p:nvPr/>
          </p:nvGrpSpPr>
          <p:grpSpPr>
            <a:xfrm>
              <a:off x="5338292" y="2725730"/>
              <a:ext cx="4396673" cy="493528"/>
              <a:chOff x="6431676" y="3402443"/>
              <a:chExt cx="4396673" cy="493528"/>
            </a:xfrm>
          </p:grpSpPr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DBD1A5D-47A6-0296-750E-EE6DB9384B0B}"/>
                  </a:ext>
                </a:extLst>
              </p:cNvPr>
              <p:cNvSpPr txBox="1"/>
              <p:nvPr/>
            </p:nvSpPr>
            <p:spPr>
              <a:xfrm>
                <a:off x="7807947" y="3526413"/>
                <a:ext cx="845178" cy="2462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latin typeface="Arial Narrow" panose="020B0606020202030204" pitchFamily="34" charset="0"/>
                  </a:rPr>
                  <a:t>AMP-SIG</a:t>
                </a:r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84326133-689B-8752-9219-F88BE778C808}"/>
                  </a:ext>
                </a:extLst>
              </p:cNvPr>
              <p:cNvSpPr/>
              <p:nvPr/>
            </p:nvSpPr>
            <p:spPr bwMode="auto">
              <a:xfrm rot="16200000">
                <a:off x="7929241" y="1941206"/>
                <a:ext cx="457200" cy="345233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50192A6E-0018-C9A7-6AE8-936A346EE6B9}"/>
                  </a:ext>
                </a:extLst>
              </p:cNvPr>
              <p:cNvSpPr txBox="1"/>
              <p:nvPr/>
            </p:nvSpPr>
            <p:spPr>
              <a:xfrm>
                <a:off x="7729552" y="3526413"/>
                <a:ext cx="2076891" cy="2462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latin typeface="Arial Narrow" panose="020B0606020202030204" pitchFamily="34" charset="0"/>
                  </a:rPr>
                  <a:t>WUR package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07690090-B18C-7492-9C3F-E9C8753FF1EB}"/>
                  </a:ext>
                </a:extLst>
              </p:cNvPr>
              <p:cNvSpPr txBox="1"/>
              <p:nvPr/>
            </p:nvSpPr>
            <p:spPr>
              <a:xfrm>
                <a:off x="9988561" y="3507933"/>
                <a:ext cx="839788" cy="2462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latin typeface="Arial Narrow" panose="020B0606020202030204" pitchFamily="34" charset="0"/>
                  </a:rPr>
                  <a:t>4MHz</a:t>
                </a:r>
              </a:p>
            </p:txBody>
          </p:sp>
          <p:sp>
            <p:nvSpPr>
              <p:cNvPr id="42" name="Right Brace 41">
                <a:extLst>
                  <a:ext uri="{FF2B5EF4-FFF2-40B4-BE49-F238E27FC236}">
                    <a16:creationId xmlns:a16="http://schemas.microsoft.com/office/drawing/2014/main" id="{7B16592B-2A14-7DDE-57A1-0B1AA6208694}"/>
                  </a:ext>
                </a:extLst>
              </p:cNvPr>
              <p:cNvSpPr/>
              <p:nvPr/>
            </p:nvSpPr>
            <p:spPr bwMode="auto">
              <a:xfrm>
                <a:off x="9944314" y="3402443"/>
                <a:ext cx="45719" cy="457202"/>
              </a:xfrm>
              <a:prstGeom prst="rightBrace">
                <a:avLst/>
              </a:prstGeom>
              <a:ln w="12700">
                <a:headEnd type="none" w="sm" len="sm"/>
                <a:tailEnd type="non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21" name="Right Brace 20">
              <a:extLst>
                <a:ext uri="{FF2B5EF4-FFF2-40B4-BE49-F238E27FC236}">
                  <a16:creationId xmlns:a16="http://schemas.microsoft.com/office/drawing/2014/main" id="{800822CA-0C85-3FEB-2A2D-6F1E39DBE074}"/>
                </a:ext>
              </a:extLst>
            </p:cNvPr>
            <p:cNvSpPr/>
            <p:nvPr/>
          </p:nvSpPr>
          <p:spPr bwMode="auto">
            <a:xfrm rot="5400000">
              <a:off x="3743738" y="2894584"/>
              <a:ext cx="45719" cy="1357996"/>
            </a:xfrm>
            <a:prstGeom prst="rightBrace">
              <a:avLst/>
            </a:prstGeom>
            <a:ln w="12700"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0E697AF-C658-49A5-6E42-EB942A908552}"/>
                </a:ext>
              </a:extLst>
            </p:cNvPr>
            <p:cNvSpPr txBox="1"/>
            <p:nvPr/>
          </p:nvSpPr>
          <p:spPr>
            <a:xfrm>
              <a:off x="3280643" y="3590652"/>
              <a:ext cx="1381644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802.11 spoofing</a:t>
              </a:r>
            </a:p>
          </p:txBody>
        </p:sp>
        <p:sp>
          <p:nvSpPr>
            <p:cNvPr id="23" name="Right Brace 22">
              <a:extLst>
                <a:ext uri="{FF2B5EF4-FFF2-40B4-BE49-F238E27FC236}">
                  <a16:creationId xmlns:a16="http://schemas.microsoft.com/office/drawing/2014/main" id="{731E8255-C702-4D97-189C-13ACAB3BAA1B}"/>
                </a:ext>
              </a:extLst>
            </p:cNvPr>
            <p:cNvSpPr/>
            <p:nvPr/>
          </p:nvSpPr>
          <p:spPr bwMode="auto">
            <a:xfrm rot="16200000" flipH="1">
              <a:off x="4164773" y="2807393"/>
              <a:ext cx="75484" cy="2248025"/>
            </a:xfrm>
            <a:prstGeom prst="rightBrace">
              <a:avLst/>
            </a:prstGeom>
            <a:ln w="12700"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402F7E5F-72A2-E575-88E8-86228DBC4AFB}"/>
                </a:ext>
              </a:extLst>
            </p:cNvPr>
            <p:cNvSpPr txBox="1"/>
            <p:nvPr/>
          </p:nvSpPr>
          <p:spPr>
            <a:xfrm>
              <a:off x="3722582" y="3973336"/>
              <a:ext cx="1381644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OFDM format </a:t>
              </a:r>
            </a:p>
          </p:txBody>
        </p:sp>
        <p:sp>
          <p:nvSpPr>
            <p:cNvPr id="25" name="Right Brace 24">
              <a:extLst>
                <a:ext uri="{FF2B5EF4-FFF2-40B4-BE49-F238E27FC236}">
                  <a16:creationId xmlns:a16="http://schemas.microsoft.com/office/drawing/2014/main" id="{FD397B7C-5351-AF3D-45D2-AD77E6AA1BA3}"/>
                </a:ext>
              </a:extLst>
            </p:cNvPr>
            <p:cNvSpPr/>
            <p:nvPr/>
          </p:nvSpPr>
          <p:spPr bwMode="auto">
            <a:xfrm rot="16200000" flipH="1">
              <a:off x="7027705" y="2225472"/>
              <a:ext cx="89499" cy="3411865"/>
            </a:xfrm>
            <a:prstGeom prst="rightBrace">
              <a:avLst/>
            </a:prstGeom>
            <a:ln w="12700"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B10AFA2-C577-7F87-E227-C0CBDBFFF23D}"/>
                </a:ext>
              </a:extLst>
            </p:cNvPr>
            <p:cNvSpPr txBox="1"/>
            <p:nvPr/>
          </p:nvSpPr>
          <p:spPr>
            <a:xfrm>
              <a:off x="6636168" y="3957402"/>
              <a:ext cx="1515390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 OOK format </a:t>
              </a: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B0F9C78C-E4B1-39B2-6F4B-B5D9E71E28FC}"/>
                </a:ext>
              </a:extLst>
            </p:cNvPr>
            <p:cNvGrpSpPr/>
            <p:nvPr/>
          </p:nvGrpSpPr>
          <p:grpSpPr>
            <a:xfrm>
              <a:off x="5349212" y="4348533"/>
              <a:ext cx="2713911" cy="457201"/>
              <a:chOff x="6430308" y="3402444"/>
              <a:chExt cx="2713911" cy="457201"/>
            </a:xfrm>
          </p:grpSpPr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C55C03B0-EA20-FBE4-E858-2ED4E0AF865D}"/>
                  </a:ext>
                </a:extLst>
              </p:cNvPr>
              <p:cNvSpPr/>
              <p:nvPr/>
            </p:nvSpPr>
            <p:spPr bwMode="auto">
              <a:xfrm rot="16200000">
                <a:off x="6587621" y="3245133"/>
                <a:ext cx="457200" cy="771824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B2EC7D28-3662-DA4F-66ED-4CBABD490B07}"/>
                  </a:ext>
                </a:extLst>
              </p:cNvPr>
              <p:cNvSpPr txBox="1"/>
              <p:nvPr/>
            </p:nvSpPr>
            <p:spPr>
              <a:xfrm>
                <a:off x="6430308" y="3526413"/>
                <a:ext cx="845178" cy="2462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latin typeface="Arial Narrow" panose="020B0606020202030204" pitchFamily="34" charset="0"/>
                  </a:rPr>
                  <a:t>PHY header</a:t>
                </a:r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BCC490B9-DBD5-9FB8-632D-45F733942634}"/>
                  </a:ext>
                </a:extLst>
              </p:cNvPr>
              <p:cNvSpPr/>
              <p:nvPr/>
            </p:nvSpPr>
            <p:spPr bwMode="auto">
              <a:xfrm rot="16200000">
                <a:off x="7421319" y="3183258"/>
                <a:ext cx="457200" cy="89557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1550927A-1770-3504-38D3-BE2762990BCC}"/>
                  </a:ext>
                </a:extLst>
              </p:cNvPr>
              <p:cNvSpPr txBox="1"/>
              <p:nvPr/>
            </p:nvSpPr>
            <p:spPr>
              <a:xfrm>
                <a:off x="7252527" y="3526413"/>
                <a:ext cx="845178" cy="2462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latin typeface="Arial Narrow" panose="020B0606020202030204" pitchFamily="34" charset="0"/>
                  </a:rPr>
                  <a:t>MAC header</a:t>
                </a: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DE94825B-E0F7-E2F4-F109-29DE881C6DC9}"/>
                  </a:ext>
                </a:extLst>
              </p:cNvPr>
              <p:cNvSpPr/>
              <p:nvPr/>
            </p:nvSpPr>
            <p:spPr bwMode="auto">
              <a:xfrm rot="16200000">
                <a:off x="8362041" y="3138109"/>
                <a:ext cx="457200" cy="985869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226D2092-0CD9-2680-FAA6-2A74C6CC9767}"/>
                  </a:ext>
                </a:extLst>
              </p:cNvPr>
              <p:cNvSpPr txBox="1"/>
              <p:nvPr/>
            </p:nvSpPr>
            <p:spPr>
              <a:xfrm>
                <a:off x="8299041" y="3520813"/>
                <a:ext cx="845178" cy="2462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latin typeface="Arial Narrow" panose="020B0606020202030204" pitchFamily="34" charset="0"/>
                  </a:rPr>
                  <a:t>payload</a:t>
                </a:r>
              </a:p>
            </p:txBody>
          </p:sp>
        </p:grp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DD1C3EE-8E11-43C0-5264-A0452056A7D1}"/>
                </a:ext>
              </a:extLst>
            </p:cNvPr>
            <p:cNvSpPr/>
            <p:nvPr/>
          </p:nvSpPr>
          <p:spPr bwMode="auto">
            <a:xfrm rot="16200000">
              <a:off x="8168245" y="4182766"/>
              <a:ext cx="457200" cy="788733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14C81F9-50EA-BC34-C13F-EBB73A620459}"/>
                </a:ext>
              </a:extLst>
            </p:cNvPr>
            <p:cNvSpPr txBox="1"/>
            <p:nvPr/>
          </p:nvSpPr>
          <p:spPr>
            <a:xfrm>
              <a:off x="8203815" y="4466902"/>
              <a:ext cx="704486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FCS</a:t>
              </a: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1B228B1-0539-1D7F-F5A0-1DAC30ADD060}"/>
                </a:ext>
              </a:extLst>
            </p:cNvPr>
            <p:cNvCxnSpPr>
              <a:cxnSpLocks/>
            </p:cNvCxnSpPr>
            <p:nvPr/>
          </p:nvCxnSpPr>
          <p:spPr>
            <a:xfrm>
              <a:off x="5339687" y="3395687"/>
              <a:ext cx="0" cy="1578191"/>
            </a:xfrm>
            <a:prstGeom prst="line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9CE286A-D42A-6689-89CE-5B3CD94404B0}"/>
                </a:ext>
              </a:extLst>
            </p:cNvPr>
            <p:cNvCxnSpPr>
              <a:cxnSpLocks/>
            </p:cNvCxnSpPr>
            <p:nvPr/>
          </p:nvCxnSpPr>
          <p:spPr>
            <a:xfrm>
              <a:off x="8791547" y="3219258"/>
              <a:ext cx="0" cy="1705090"/>
            </a:xfrm>
            <a:prstGeom prst="line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8A4E682E-2F4E-8B1E-0C38-119FFB80D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altLang="en-US" sz="1600" dirty="0">
                <a:latin typeface="+mj-lt"/>
                <a:cs typeface="Arial"/>
              </a:rPr>
              <a:t>20MHz OFDM spoofing preamble + 4MHz MC-OOK package.</a:t>
            </a:r>
            <a:endParaRPr lang="en-US" sz="1600" dirty="0"/>
          </a:p>
          <a:p>
            <a:pPr marL="0" indent="0">
              <a:buNone/>
            </a:pPr>
            <a:endParaRPr lang="en-US" altLang="en-US" sz="2000" dirty="0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636AF795-443B-4CE5-35C7-0F4F479F9329}"/>
              </a:ext>
            </a:extLst>
          </p:cNvPr>
          <p:cNvSpPr/>
          <p:nvPr/>
        </p:nvSpPr>
        <p:spPr bwMode="auto">
          <a:xfrm>
            <a:off x="2971800" y="2579370"/>
            <a:ext cx="1107457" cy="1220606"/>
          </a:xfrm>
          <a:prstGeom prst="roundRect">
            <a:avLst/>
          </a:prstGeom>
          <a:noFill/>
          <a:ln w="19050" cap="flat" cmpd="sng" algn="ctr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655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FC349-24F3-A864-32CE-620AEAA59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</a:t>
            </a:r>
            <a:r>
              <a:rPr lang="en-US" altLang="zh-TW" dirty="0"/>
              <a:t>BPSK-Marks consideration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C7D5CB-B353-7A0A-6164-B3A69D7A2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Initially, only BPSK-mark1 is added. The design target of BPSK-mark1 is used to spoof 802.11 STAs to treat 802.11ba PPDU as 802.11a PPDU. 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Since 802.11ba data is narrow band and depending on its implementation, the next 4us symbol duration after BSPK-mark1 may be treated as Q-BPSK. In that case, 802.11ac STA recognizes 802.11ba PPDU as 802.11ac PPDU and cause unspecified behavior [3]. </a:t>
            </a:r>
          </a:p>
          <a:p>
            <a:r>
              <a:rPr lang="en-US" sz="1600" dirty="0"/>
              <a:t>Therefore, BPSK-mark2 is added to spoof 802.11ac STAs. 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 err="1"/>
              <a:t>TGbe</a:t>
            </a:r>
            <a:r>
              <a:rPr lang="en-US" sz="1600" dirty="0"/>
              <a:t> wants to use the RL-SIG with its </a:t>
            </a:r>
            <a:r>
              <a:rPr lang="en-US" sz="1600" dirty="0">
                <a:ea typeface="+mn-ea"/>
                <a:cs typeface="+mn-cs"/>
              </a:rPr>
              <a:t>LENGTH field </a:t>
            </a:r>
            <a:r>
              <a:rPr lang="en-US" sz="1600" dirty="0"/>
              <a:t>divisible by 3. Thus, the BPSK-mark content is changed [4] to avoid confusing 802.11be STAs.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E5D632-87C1-E991-7F00-4B34A4478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C226D-0868-1D5A-2775-0CDF8543F7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FB69C7F-4F3C-02BA-4AB8-94D06F7692B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786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DB693-7A3C-5E3A-C268-BCAF898BE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AMP DL PPDU using 802.11ba-like preamble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CCAC5-5BF5-8F91-FA7F-779029102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802.11be and future generations STAs waste its power to decode AMP PPDU (treats it as 802.11a PPDU). 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802.11be and future generations STAs may apply TWT for power saving; however, if they receive a OBSS AMP PPDU (if it uses only BPSK-marks), they will waste their time processing the data portion and may miss the intended PPDUs in </a:t>
            </a:r>
            <a:r>
              <a:rPr lang="en-US" sz="1600" dirty="0" err="1"/>
              <a:t>myBSS</a:t>
            </a:r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pPr marL="342900" lvl="2" indent="-342900"/>
            <a:r>
              <a:rPr lang="en-US" dirty="0">
                <a:ea typeface="+mn-ea"/>
                <a:cs typeface="+mn-cs"/>
              </a:rPr>
              <a:t>There is a power drop in between spoofing preamble and OOK data. In a fadding channel, the RX power of the ON-duration may be lower than</a:t>
            </a:r>
            <a:r>
              <a:rPr lang="en-US" altLang="ko-KR" dirty="0">
                <a:ea typeface="+mn-ea"/>
                <a:cs typeface="+mn-cs"/>
              </a:rPr>
              <a:t> a certain threshold, which combines with OFF-duration may cause some 802.11 STA detect channel idle.</a:t>
            </a:r>
            <a:r>
              <a:rPr lang="en-US" dirty="0">
                <a:ea typeface="+mn-ea"/>
                <a:cs typeface="+mn-cs"/>
              </a:rPr>
              <a:t> </a:t>
            </a:r>
          </a:p>
          <a:p>
            <a:pPr marL="342900" lvl="2" indent="-342900"/>
            <a:r>
              <a:rPr lang="en-US" dirty="0">
                <a:ea typeface="+mn-ea"/>
                <a:cs typeface="+mn-cs"/>
              </a:rPr>
              <a:t>In above case, LENGTH field in L-SIG may not be trusted by 802.11 STAs. (no MAC information for third-party STAs, since they cannot decode OOK data). It is desired to have TXOP information (third-party STAs to set NAV) to protect AMP PPDU reception.</a:t>
            </a:r>
          </a:p>
          <a:p>
            <a:pPr marL="342900" lvl="2" indent="-342900"/>
            <a:endParaRPr lang="en-US" altLang="ko-KR" sz="16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D8A191-D133-309E-6A81-CC43E2C2E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B13627-9C19-F8ED-CA4D-F16D78B234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19714-87A9-A173-963A-AA034DDEC54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778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DE721-4100-4A8C-E4CC-A2BF87C5F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Proposed AMP DL PPDU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AB59D-8B03-8558-06FB-C9131CA2CF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52654"/>
            <a:ext cx="7772400" cy="4643346"/>
          </a:xfrm>
        </p:spPr>
        <p:txBody>
          <a:bodyPr/>
          <a:lstStyle/>
          <a:p>
            <a:r>
              <a:rPr lang="en-US" altLang="zh-TW" sz="1600" dirty="0"/>
              <a:t>We propose that AMP PPDU employ the spoofing preamble design like 802.11be, which provides additional information in U-SIG, e.g., </a:t>
            </a:r>
            <a:r>
              <a:rPr lang="en-US" sz="1600" dirty="0"/>
              <a:t>PHY version, BSS color, DL/UL, TXOP. Third-party STAs </a:t>
            </a:r>
            <a:r>
              <a:rPr lang="en-US" altLang="ko-KR" sz="1600" dirty="0"/>
              <a:t>(e.g., 802.11be/bn) can </a:t>
            </a:r>
            <a:r>
              <a:rPr lang="en-US" altLang="ko-KR" sz="1600"/>
              <a:t>make an </a:t>
            </a:r>
            <a:r>
              <a:rPr lang="en-US" sz="1600"/>
              <a:t>early </a:t>
            </a:r>
            <a:r>
              <a:rPr lang="en-US" sz="1600" dirty="0"/>
              <a:t>determination of the incoming PPDU format and terminate the RX processer.</a:t>
            </a:r>
          </a:p>
          <a:p>
            <a:endParaRPr lang="en-US" sz="1600" dirty="0"/>
          </a:p>
          <a:p>
            <a:r>
              <a:rPr lang="en-US" altLang="zh-TW" sz="1600" dirty="0"/>
              <a:t>This design may increase 4us as compared to 802.11ba design; however, it is a very small portion as compared to a low-rate AMP data.</a:t>
            </a:r>
            <a:endParaRPr lang="en-US" sz="1600" dirty="0"/>
          </a:p>
          <a:p>
            <a:pPr marL="0" indent="0">
              <a:buNone/>
            </a:pPr>
            <a:endParaRPr lang="en-US" altLang="zh-TW" sz="1100" u="sng" dirty="0"/>
          </a:p>
          <a:p>
            <a:endParaRPr lang="en-US" sz="11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FD3DFD-514D-1A2A-1315-C7372832F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FBA9B0-7153-2589-9C5E-CDAAC3A3DE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7B085D-E499-5B3B-CFE6-E1C26FA33A7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2024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71794C0-34BC-60CD-9DD8-09982110BA82}"/>
              </a:ext>
            </a:extLst>
          </p:cNvPr>
          <p:cNvSpPr/>
          <p:nvPr/>
        </p:nvSpPr>
        <p:spPr bwMode="auto">
          <a:xfrm>
            <a:off x="2614279" y="4446517"/>
            <a:ext cx="457200" cy="95261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40C7AED-6546-163E-0630-F77FDA66C8B8}"/>
              </a:ext>
            </a:extLst>
          </p:cNvPr>
          <p:cNvSpPr/>
          <p:nvPr/>
        </p:nvSpPr>
        <p:spPr bwMode="auto">
          <a:xfrm>
            <a:off x="1256286" y="4446520"/>
            <a:ext cx="457200" cy="95261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3F33CA-DE0E-3FAA-7CD3-442ED2729650}"/>
              </a:ext>
            </a:extLst>
          </p:cNvPr>
          <p:cNvSpPr txBox="1"/>
          <p:nvPr/>
        </p:nvSpPr>
        <p:spPr>
          <a:xfrm>
            <a:off x="1256286" y="4799716"/>
            <a:ext cx="48441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>
                <a:latin typeface="Arial Narrow" panose="020B0606020202030204" pitchFamily="34" charset="0"/>
              </a:rPr>
              <a:t>L-STF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821F09E-0549-DEC3-644D-1FD66CB2C47A}"/>
              </a:ext>
            </a:extLst>
          </p:cNvPr>
          <p:cNvSpPr txBox="1"/>
          <p:nvPr/>
        </p:nvSpPr>
        <p:spPr>
          <a:xfrm rot="16200000">
            <a:off x="615018" y="4655196"/>
            <a:ext cx="83978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>
                <a:latin typeface="Arial Narrow" panose="020B0606020202030204" pitchFamily="34" charset="0"/>
              </a:rPr>
              <a:t>20MHz</a:t>
            </a:r>
          </a:p>
        </p:txBody>
      </p:sp>
      <p:sp>
        <p:nvSpPr>
          <p:cNvPr id="12" name="Right Brace 11">
            <a:extLst>
              <a:ext uri="{FF2B5EF4-FFF2-40B4-BE49-F238E27FC236}">
                <a16:creationId xmlns:a16="http://schemas.microsoft.com/office/drawing/2014/main" id="{AAED27E2-D2F6-AA96-BC50-7C9A5656D37C}"/>
              </a:ext>
            </a:extLst>
          </p:cNvPr>
          <p:cNvSpPr/>
          <p:nvPr/>
        </p:nvSpPr>
        <p:spPr bwMode="auto">
          <a:xfrm rot="10800000">
            <a:off x="1145278" y="4446520"/>
            <a:ext cx="59537" cy="952614"/>
          </a:xfrm>
          <a:prstGeom prst="rightBrace">
            <a:avLst/>
          </a:prstGeom>
          <a:ln w="12700"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BC9FE82-6651-6B6C-68BA-F535617776AA}"/>
              </a:ext>
            </a:extLst>
          </p:cNvPr>
          <p:cNvSpPr/>
          <p:nvPr/>
        </p:nvSpPr>
        <p:spPr bwMode="auto">
          <a:xfrm>
            <a:off x="1713486" y="4446520"/>
            <a:ext cx="457200" cy="95261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BF24756-A7DD-7F65-F015-61DB48D73CA5}"/>
              </a:ext>
            </a:extLst>
          </p:cNvPr>
          <p:cNvSpPr txBox="1"/>
          <p:nvPr/>
        </p:nvSpPr>
        <p:spPr>
          <a:xfrm>
            <a:off x="1699879" y="4799715"/>
            <a:ext cx="48441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>
                <a:latin typeface="Arial Narrow" panose="020B0606020202030204" pitchFamily="34" charset="0"/>
              </a:rPr>
              <a:t>L-LTF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4E64B6B-0D07-9CCF-5F85-E78A0DFFFBD5}"/>
              </a:ext>
            </a:extLst>
          </p:cNvPr>
          <p:cNvSpPr/>
          <p:nvPr/>
        </p:nvSpPr>
        <p:spPr bwMode="auto">
          <a:xfrm>
            <a:off x="2157079" y="4446520"/>
            <a:ext cx="457200" cy="95261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7FD6D28-EF1D-52A2-B7BE-C7B8D908EF68}"/>
              </a:ext>
            </a:extLst>
          </p:cNvPr>
          <p:cNvSpPr txBox="1"/>
          <p:nvPr/>
        </p:nvSpPr>
        <p:spPr>
          <a:xfrm>
            <a:off x="2143472" y="4799715"/>
            <a:ext cx="48441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>
                <a:latin typeface="Arial Narrow" panose="020B0606020202030204" pitchFamily="34" charset="0"/>
              </a:rPr>
              <a:t>L-SIG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3FB25D3-F295-3395-A886-6F6675A4045C}"/>
              </a:ext>
            </a:extLst>
          </p:cNvPr>
          <p:cNvSpPr txBox="1"/>
          <p:nvPr/>
        </p:nvSpPr>
        <p:spPr>
          <a:xfrm rot="16200000">
            <a:off x="2433032" y="4692011"/>
            <a:ext cx="81969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000" b="1" dirty="0">
                <a:latin typeface="Arial Narrow" panose="020B0606020202030204" pitchFamily="34" charset="0"/>
              </a:rPr>
              <a:t>RL-SIG</a:t>
            </a:r>
            <a:endParaRPr lang="en-US" sz="1000" b="1" dirty="0">
              <a:latin typeface="Arial Narrow" panose="020B060602020203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6026A44-9303-D499-1D6C-BCECBD3045B6}"/>
              </a:ext>
            </a:extLst>
          </p:cNvPr>
          <p:cNvSpPr/>
          <p:nvPr/>
        </p:nvSpPr>
        <p:spPr bwMode="auto">
          <a:xfrm>
            <a:off x="3062619" y="4446517"/>
            <a:ext cx="457200" cy="95261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27C569-A013-8EB3-9B7A-6DB9CA6DCD85}"/>
              </a:ext>
            </a:extLst>
          </p:cNvPr>
          <p:cNvSpPr txBox="1"/>
          <p:nvPr/>
        </p:nvSpPr>
        <p:spPr>
          <a:xfrm rot="16200000">
            <a:off x="2948606" y="4732477"/>
            <a:ext cx="68522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000" b="1" dirty="0">
                <a:latin typeface="Arial Narrow" panose="020B0606020202030204" pitchFamily="34" charset="0"/>
              </a:rPr>
              <a:t>U-SIG1</a:t>
            </a:r>
            <a:endParaRPr lang="en-US" sz="1000" b="1" dirty="0">
              <a:latin typeface="Arial Narrow" panose="020B0606020202030204" pitchFamily="34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FF7F0D0-0844-57B6-6D3F-E928CD0534C3}"/>
              </a:ext>
            </a:extLst>
          </p:cNvPr>
          <p:cNvGrpSpPr/>
          <p:nvPr/>
        </p:nvGrpSpPr>
        <p:grpSpPr>
          <a:xfrm>
            <a:off x="3962400" y="4588938"/>
            <a:ext cx="4399512" cy="553998"/>
            <a:chOff x="6430309" y="3344604"/>
            <a:chExt cx="4399512" cy="553998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FF97FF69-EBF9-6754-2649-9D270C68E641}"/>
                </a:ext>
              </a:extLst>
            </p:cNvPr>
            <p:cNvSpPr/>
            <p:nvPr/>
          </p:nvSpPr>
          <p:spPr bwMode="auto">
            <a:xfrm rot="16200000">
              <a:off x="6778368" y="3054386"/>
              <a:ext cx="457200" cy="115331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15A9316E-708E-A842-A94A-8F8C7CE7295C}"/>
                </a:ext>
              </a:extLst>
            </p:cNvPr>
            <p:cNvSpPr txBox="1"/>
            <p:nvPr/>
          </p:nvSpPr>
          <p:spPr>
            <a:xfrm>
              <a:off x="6654629" y="3526414"/>
              <a:ext cx="845178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AMP-sync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FD818EF9-79A8-FA59-A8DE-ECFB683BA6F0}"/>
                </a:ext>
              </a:extLst>
            </p:cNvPr>
            <p:cNvSpPr/>
            <p:nvPr/>
          </p:nvSpPr>
          <p:spPr bwMode="auto">
            <a:xfrm rot="16200000">
              <a:off x="7931686" y="3054385"/>
              <a:ext cx="457200" cy="115331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B5D29301-31DF-1FEC-C62F-BAED42C3EA04}"/>
                </a:ext>
              </a:extLst>
            </p:cNvPr>
            <p:cNvSpPr txBox="1"/>
            <p:nvPr/>
          </p:nvSpPr>
          <p:spPr>
            <a:xfrm>
              <a:off x="7807947" y="3526413"/>
              <a:ext cx="845178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AMP-SIG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84F04E1D-0CE0-BF03-1663-0F0B49FB8405}"/>
                </a:ext>
              </a:extLst>
            </p:cNvPr>
            <p:cNvSpPr/>
            <p:nvPr/>
          </p:nvSpPr>
          <p:spPr bwMode="auto">
            <a:xfrm rot="16200000">
              <a:off x="7935498" y="1904879"/>
              <a:ext cx="457200" cy="34523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1A2AEE34-1E0E-CB0D-0887-1E2305F64BB5}"/>
                </a:ext>
              </a:extLst>
            </p:cNvPr>
            <p:cNvSpPr txBox="1"/>
            <p:nvPr/>
          </p:nvSpPr>
          <p:spPr>
            <a:xfrm>
              <a:off x="7729552" y="3526413"/>
              <a:ext cx="2076891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AMP package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2740E743-DBF1-F226-D499-CF31D9D9487A}"/>
                </a:ext>
              </a:extLst>
            </p:cNvPr>
            <p:cNvSpPr txBox="1"/>
            <p:nvPr/>
          </p:nvSpPr>
          <p:spPr>
            <a:xfrm>
              <a:off x="9990033" y="3344604"/>
              <a:ext cx="839788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Narrow bandwidth, e.g., 4MHz</a:t>
              </a:r>
            </a:p>
          </p:txBody>
        </p:sp>
        <p:sp>
          <p:nvSpPr>
            <p:cNvPr id="46" name="Right Brace 45">
              <a:extLst>
                <a:ext uri="{FF2B5EF4-FFF2-40B4-BE49-F238E27FC236}">
                  <a16:creationId xmlns:a16="http://schemas.microsoft.com/office/drawing/2014/main" id="{04ADE2BD-0048-5C86-7ED3-1A39C8B068C7}"/>
                </a:ext>
              </a:extLst>
            </p:cNvPr>
            <p:cNvSpPr/>
            <p:nvPr/>
          </p:nvSpPr>
          <p:spPr bwMode="auto">
            <a:xfrm>
              <a:off x="9944314" y="3402443"/>
              <a:ext cx="45719" cy="457202"/>
            </a:xfrm>
            <a:prstGeom prst="rightBrace">
              <a:avLst/>
            </a:prstGeom>
            <a:ln w="12700"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1" name="Right Brace 20">
            <a:extLst>
              <a:ext uri="{FF2B5EF4-FFF2-40B4-BE49-F238E27FC236}">
                <a16:creationId xmlns:a16="http://schemas.microsoft.com/office/drawing/2014/main" id="{E198B51D-E35D-8926-A94A-5789477F437E}"/>
              </a:ext>
            </a:extLst>
          </p:cNvPr>
          <p:cNvSpPr/>
          <p:nvPr/>
        </p:nvSpPr>
        <p:spPr bwMode="auto">
          <a:xfrm rot="5400000">
            <a:off x="2569362" y="4146707"/>
            <a:ext cx="69007" cy="2686588"/>
          </a:xfrm>
          <a:prstGeom prst="rightBrace">
            <a:avLst/>
          </a:prstGeom>
          <a:ln w="12700"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F6581B4-9821-7B9C-5A02-1905AC335856}"/>
              </a:ext>
            </a:extLst>
          </p:cNvPr>
          <p:cNvSpPr txBox="1"/>
          <p:nvPr/>
        </p:nvSpPr>
        <p:spPr>
          <a:xfrm>
            <a:off x="2029912" y="5590312"/>
            <a:ext cx="138164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>
                <a:latin typeface="Arial Narrow" panose="020B0606020202030204" pitchFamily="34" charset="0"/>
              </a:rPr>
              <a:t>802.11 spoofing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316746C-C04D-031F-082F-58DC8BEEB885}"/>
              </a:ext>
            </a:extLst>
          </p:cNvPr>
          <p:cNvSpPr/>
          <p:nvPr/>
        </p:nvSpPr>
        <p:spPr bwMode="auto">
          <a:xfrm>
            <a:off x="3519768" y="4446517"/>
            <a:ext cx="457200" cy="95261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DFC587C-9B35-A045-6354-3E7F9FE7F1A4}"/>
              </a:ext>
            </a:extLst>
          </p:cNvPr>
          <p:cNvSpPr txBox="1"/>
          <p:nvPr/>
        </p:nvSpPr>
        <p:spPr>
          <a:xfrm rot="16200000">
            <a:off x="3405755" y="4732477"/>
            <a:ext cx="68522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000" b="1" dirty="0">
                <a:latin typeface="Arial Narrow" panose="020B0606020202030204" pitchFamily="34" charset="0"/>
              </a:rPr>
              <a:t>U-SIG2</a:t>
            </a:r>
            <a:endParaRPr lang="en-US" sz="1000" b="1" dirty="0">
              <a:latin typeface="Arial Narrow" panose="020B0606020202030204" pitchFamily="34" charset="0"/>
            </a:endParaRPr>
          </a:p>
        </p:txBody>
      </p:sp>
      <p:sp>
        <p:nvSpPr>
          <p:cNvPr id="35" name="Right Brace 34">
            <a:extLst>
              <a:ext uri="{FF2B5EF4-FFF2-40B4-BE49-F238E27FC236}">
                <a16:creationId xmlns:a16="http://schemas.microsoft.com/office/drawing/2014/main" id="{F526EA6B-3595-265C-2E9F-94D1AC13143C}"/>
              </a:ext>
            </a:extLst>
          </p:cNvPr>
          <p:cNvSpPr/>
          <p:nvPr/>
        </p:nvSpPr>
        <p:spPr bwMode="auto">
          <a:xfrm rot="16200000" flipH="1">
            <a:off x="5674462" y="4198118"/>
            <a:ext cx="50639" cy="3365890"/>
          </a:xfrm>
          <a:prstGeom prst="rightBrace">
            <a:avLst/>
          </a:prstGeom>
          <a:ln w="12700"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A6AA7A9-B730-CBD7-7729-7CA3CD9B82E2}"/>
              </a:ext>
            </a:extLst>
          </p:cNvPr>
          <p:cNvSpPr txBox="1"/>
          <p:nvPr/>
        </p:nvSpPr>
        <p:spPr>
          <a:xfrm>
            <a:off x="4939365" y="5954554"/>
            <a:ext cx="190633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>
                <a:latin typeface="Arial Narrow" panose="020B0606020202030204" pitchFamily="34" charset="0"/>
              </a:rPr>
              <a:t>AMP package: OOK format 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89025641-8DCB-E035-45C9-E51B45F10C02}"/>
              </a:ext>
            </a:extLst>
          </p:cNvPr>
          <p:cNvCxnSpPr>
            <a:cxnSpLocks/>
          </p:cNvCxnSpPr>
          <p:nvPr/>
        </p:nvCxnSpPr>
        <p:spPr>
          <a:xfrm>
            <a:off x="3969210" y="5399131"/>
            <a:ext cx="0" cy="690131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0953FFB-B9CF-D2B3-BEB7-9C4BBA2C96B1}"/>
              </a:ext>
            </a:extLst>
          </p:cNvPr>
          <p:cNvCxnSpPr>
            <a:cxnSpLocks/>
          </p:cNvCxnSpPr>
          <p:nvPr/>
        </p:nvCxnSpPr>
        <p:spPr>
          <a:xfrm>
            <a:off x="7421070" y="5117191"/>
            <a:ext cx="0" cy="972071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FF6F68D7-ED75-7178-8B54-81F9E46A88AC}"/>
              </a:ext>
            </a:extLst>
          </p:cNvPr>
          <p:cNvSpPr/>
          <p:nvPr/>
        </p:nvSpPr>
        <p:spPr bwMode="auto">
          <a:xfrm>
            <a:off x="2553555" y="4297994"/>
            <a:ext cx="1520618" cy="1285579"/>
          </a:xfrm>
          <a:prstGeom prst="roundRect">
            <a:avLst/>
          </a:prstGeom>
          <a:noFill/>
          <a:ln w="19050" cap="flat" cmpd="sng" algn="ctr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579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94D0D-E76C-EB28-CB6D-6803EED8F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340F6-D803-4547-D275-8A092B226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apply L-STF, L-LTF, L-SIG, RL-SIG, and U-SIGs in AMP DL PPDU?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E72CD-D090-73C1-6BE4-D7E7201B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A8646-681F-5E0A-7D60-B9244E910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535AC81-3D81-8A64-42D7-615A7E560D2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295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8467D-0542-4A9D-3AF1-03D457455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5B264-E7E3-F496-1AF8-6883D7E1D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/>
              <a:t>[1] 11-23/2203r1, </a:t>
            </a:r>
            <a:r>
              <a:rPr lang="en-US" altLang="en-US" sz="1600" dirty="0">
                <a:latin typeface="+mj-lt"/>
                <a:cs typeface="Arial"/>
              </a:rPr>
              <a:t>802.11ba is considered as a starting point of AMP DL PPDU design,  Yinan Qi et al. 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[2] 11-24/0452r0, </a:t>
            </a:r>
            <a:r>
              <a:rPr lang="en-GB" sz="1600" dirty="0"/>
              <a:t>Overview of the 802.11ba PHY</a:t>
            </a:r>
            <a:r>
              <a:rPr lang="en-US" sz="1600" dirty="0"/>
              <a:t>, Steve </a:t>
            </a:r>
            <a:r>
              <a:rPr lang="en-US" sz="1600" dirty="0" err="1"/>
              <a:t>Shellhammer</a:t>
            </a:r>
            <a:r>
              <a:rPr lang="en-US" sz="1600" dirty="0"/>
              <a:t> et al., Qualcomm</a:t>
            </a:r>
            <a:r>
              <a:rPr lang="en-CA" sz="1600" dirty="0"/>
              <a:t>.</a:t>
            </a:r>
          </a:p>
          <a:p>
            <a:pPr marL="0" indent="0">
              <a:buNone/>
            </a:pPr>
            <a:endParaRPr lang="en-CA" altLang="zh-CN" sz="1600" dirty="0"/>
          </a:p>
          <a:p>
            <a:pPr marL="0" indent="0">
              <a:buNone/>
            </a:pPr>
            <a:r>
              <a:rPr lang="en-US" sz="1600" dirty="0"/>
              <a:t>[3] 11-19/0423r1, </a:t>
            </a:r>
            <a:r>
              <a:rPr lang="en-GB" sz="1600" dirty="0"/>
              <a:t>PHY Misclassification Issue</a:t>
            </a:r>
            <a:r>
              <a:rPr lang="en-US" sz="1600" dirty="0"/>
              <a:t>, Steve </a:t>
            </a:r>
            <a:r>
              <a:rPr lang="en-US" sz="1600" dirty="0" err="1"/>
              <a:t>Shellhammer</a:t>
            </a:r>
            <a:r>
              <a:rPr lang="en-US" sz="1600" dirty="0"/>
              <a:t> et al., Qualcomm</a:t>
            </a:r>
            <a:r>
              <a:rPr lang="en-CA" sz="1600" dirty="0"/>
              <a:t>.</a:t>
            </a:r>
            <a:endParaRPr lang="en-CA" altLang="zh-CN" sz="1600" dirty="0"/>
          </a:p>
          <a:p>
            <a:pPr marL="0" indent="0">
              <a:buNone/>
            </a:pPr>
            <a:endParaRPr lang="en-CA" altLang="zh-CN" sz="1600" dirty="0"/>
          </a:p>
          <a:p>
            <a:pPr marL="0" indent="0">
              <a:buNone/>
            </a:pPr>
            <a:r>
              <a:rPr lang="en-US" sz="1600" dirty="0"/>
              <a:t>[4] 11-19/1586r0, Comment Resolutions on Contents of BPSK Mark Symbols, Steve </a:t>
            </a:r>
            <a:r>
              <a:rPr lang="en-US" sz="1600" dirty="0" err="1"/>
              <a:t>Shellhammer</a:t>
            </a:r>
            <a:r>
              <a:rPr lang="en-US" sz="1600" dirty="0"/>
              <a:t>, Qualcomm</a:t>
            </a:r>
            <a:r>
              <a:rPr lang="en-CA" sz="1600" dirty="0"/>
              <a:t>.</a:t>
            </a:r>
            <a:endParaRPr lang="en-CA" altLang="zh-CN" sz="1600" dirty="0"/>
          </a:p>
          <a:p>
            <a:pPr marL="0" indent="0">
              <a:buNone/>
            </a:pPr>
            <a:endParaRPr lang="en-US" sz="1600" dirty="0">
              <a:latin typeface="+mj-lt"/>
            </a:endParaRPr>
          </a:p>
          <a:p>
            <a:pPr marL="0" indent="0">
              <a:buNone/>
            </a:pPr>
            <a:endParaRPr lang="en-US" sz="1600" dirty="0">
              <a:latin typeface="+mj-lt"/>
            </a:endParaRP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2B883-20D0-C30C-FEC8-26AF7ED01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5F1325-AAF4-D7D7-1E54-B9931299B2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82B5FC79-7AE5-31EF-8D86-83F9B49D8AD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2024</a:t>
            </a:r>
          </a:p>
        </p:txBody>
      </p:sp>
    </p:spTree>
    <p:extLst>
      <p:ext uri="{BB962C8B-B14F-4D97-AF65-F5344CB8AC3E}">
        <p14:creationId xmlns:p14="http://schemas.microsoft.com/office/powerpoint/2010/main" val="2885207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4B7FD-F0B1-7733-B040-E7599876B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bit indicator in U-SIG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DA71B4-4B21-10AD-301C-F8E2CC4BA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A Validate bit in U-SIG can be used to indicate 802.11bp DL PPDU. 802.11be STA see the Validate bit will terminate its RX processer.</a:t>
            </a:r>
          </a:p>
          <a:p>
            <a:endParaRPr lang="en-US" sz="1600" dirty="0"/>
          </a:p>
          <a:p>
            <a:r>
              <a:rPr lang="en-US" sz="1600" dirty="0"/>
              <a:t>When 802.11be STAs receive an 802.11bp DL PPDU, it will honor the TXOP duration indicated in U-SIG, or it can do SR if the power under the SR threshold and OBSS.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15A846-D727-5601-AAC5-FDA9FCBF8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9A788-8C90-4C2C-6935-48F44BB5DC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0C94922-BD05-07AD-7490-A9C6EF8D6BE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2024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71A980-C7E7-B788-F007-1B63B35B0B20}"/>
              </a:ext>
            </a:extLst>
          </p:cNvPr>
          <p:cNvSpPr/>
          <p:nvPr/>
        </p:nvSpPr>
        <p:spPr bwMode="auto">
          <a:xfrm>
            <a:off x="2636043" y="4065836"/>
            <a:ext cx="457200" cy="95261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69CBE90-0991-BD31-3EBD-13404EEAD988}"/>
              </a:ext>
            </a:extLst>
          </p:cNvPr>
          <p:cNvSpPr/>
          <p:nvPr/>
        </p:nvSpPr>
        <p:spPr bwMode="auto">
          <a:xfrm>
            <a:off x="1278050" y="4065839"/>
            <a:ext cx="457200" cy="95261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F54F13C-BCD7-7D63-796F-1AD59A39C056}"/>
              </a:ext>
            </a:extLst>
          </p:cNvPr>
          <p:cNvSpPr txBox="1"/>
          <p:nvPr/>
        </p:nvSpPr>
        <p:spPr>
          <a:xfrm>
            <a:off x="1278050" y="4419035"/>
            <a:ext cx="48441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>
                <a:latin typeface="Arial Narrow" panose="020B0606020202030204" pitchFamily="34" charset="0"/>
              </a:rPr>
              <a:t>L-STF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557DAB2-997D-4087-C7F0-EB7E72F2A7D5}"/>
              </a:ext>
            </a:extLst>
          </p:cNvPr>
          <p:cNvSpPr txBox="1"/>
          <p:nvPr/>
        </p:nvSpPr>
        <p:spPr>
          <a:xfrm rot="16200000">
            <a:off x="636782" y="4274515"/>
            <a:ext cx="83978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>
                <a:latin typeface="Arial Narrow" panose="020B0606020202030204" pitchFamily="34" charset="0"/>
              </a:rPr>
              <a:t>20MHz</a:t>
            </a:r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B9F8B49E-5300-2465-BE3B-B102E67BABE7}"/>
              </a:ext>
            </a:extLst>
          </p:cNvPr>
          <p:cNvSpPr/>
          <p:nvPr/>
        </p:nvSpPr>
        <p:spPr bwMode="auto">
          <a:xfrm rot="10800000">
            <a:off x="1167042" y="4065839"/>
            <a:ext cx="59537" cy="952614"/>
          </a:xfrm>
          <a:prstGeom prst="rightBrace">
            <a:avLst/>
          </a:prstGeom>
          <a:ln w="12700"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ED99B90-623B-BE2A-B23D-968124544A11}"/>
              </a:ext>
            </a:extLst>
          </p:cNvPr>
          <p:cNvSpPr/>
          <p:nvPr/>
        </p:nvSpPr>
        <p:spPr bwMode="auto">
          <a:xfrm>
            <a:off x="1735250" y="4065839"/>
            <a:ext cx="457200" cy="95261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95FC488-FF2E-7DA7-5829-FD84A041FD83}"/>
              </a:ext>
            </a:extLst>
          </p:cNvPr>
          <p:cNvSpPr txBox="1"/>
          <p:nvPr/>
        </p:nvSpPr>
        <p:spPr>
          <a:xfrm>
            <a:off x="1721643" y="4419034"/>
            <a:ext cx="48441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>
                <a:latin typeface="Arial Narrow" panose="020B0606020202030204" pitchFamily="34" charset="0"/>
              </a:rPr>
              <a:t>L-LTF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775E644-C9C7-B261-3AA8-06EAB43AE4F3}"/>
              </a:ext>
            </a:extLst>
          </p:cNvPr>
          <p:cNvSpPr/>
          <p:nvPr/>
        </p:nvSpPr>
        <p:spPr bwMode="auto">
          <a:xfrm>
            <a:off x="2178843" y="4065839"/>
            <a:ext cx="457200" cy="95261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F2594C6-5045-C9A0-341E-A9874250592C}"/>
              </a:ext>
            </a:extLst>
          </p:cNvPr>
          <p:cNvSpPr txBox="1"/>
          <p:nvPr/>
        </p:nvSpPr>
        <p:spPr>
          <a:xfrm>
            <a:off x="2165236" y="4419034"/>
            <a:ext cx="48441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>
                <a:latin typeface="Arial Narrow" panose="020B0606020202030204" pitchFamily="34" charset="0"/>
              </a:rPr>
              <a:t>L-SIG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012E18E-D8D0-5DD6-3698-DA523FA2AF4A}"/>
              </a:ext>
            </a:extLst>
          </p:cNvPr>
          <p:cNvSpPr txBox="1"/>
          <p:nvPr/>
        </p:nvSpPr>
        <p:spPr>
          <a:xfrm rot="16200000">
            <a:off x="2454796" y="4311330"/>
            <a:ext cx="81969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000" b="1" dirty="0">
                <a:latin typeface="Arial Narrow" panose="020B0606020202030204" pitchFamily="34" charset="0"/>
              </a:rPr>
              <a:t>RL-SIG</a:t>
            </a:r>
            <a:endParaRPr lang="en-US" sz="1000" b="1" dirty="0">
              <a:latin typeface="Arial Narrow" panose="020B060602020203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4BDC28D-A03B-F387-5FDB-9BA4DBA040EB}"/>
              </a:ext>
            </a:extLst>
          </p:cNvPr>
          <p:cNvSpPr/>
          <p:nvPr/>
        </p:nvSpPr>
        <p:spPr bwMode="auto">
          <a:xfrm>
            <a:off x="3084383" y="4065836"/>
            <a:ext cx="457200" cy="95261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1D1AC7E-FCE1-4D34-BBCE-2F491A2C0950}"/>
              </a:ext>
            </a:extLst>
          </p:cNvPr>
          <p:cNvSpPr txBox="1"/>
          <p:nvPr/>
        </p:nvSpPr>
        <p:spPr>
          <a:xfrm rot="16200000">
            <a:off x="2970370" y="4351796"/>
            <a:ext cx="68522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000" b="1" dirty="0">
                <a:latin typeface="Arial Narrow" panose="020B0606020202030204" pitchFamily="34" charset="0"/>
              </a:rPr>
              <a:t>U-SIG1</a:t>
            </a:r>
            <a:endParaRPr lang="en-US" sz="1000" b="1" dirty="0">
              <a:latin typeface="Arial Narrow" panose="020B060602020203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338B1BF-E8A2-E009-10D0-02A35F5398BD}"/>
              </a:ext>
            </a:extLst>
          </p:cNvPr>
          <p:cNvGrpSpPr/>
          <p:nvPr/>
        </p:nvGrpSpPr>
        <p:grpSpPr>
          <a:xfrm>
            <a:off x="3984164" y="4208257"/>
            <a:ext cx="4399512" cy="553998"/>
            <a:chOff x="6430309" y="3344604"/>
            <a:chExt cx="4399512" cy="553998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446D334-2A07-8B5C-F204-F658B5B96722}"/>
                </a:ext>
              </a:extLst>
            </p:cNvPr>
            <p:cNvSpPr/>
            <p:nvPr/>
          </p:nvSpPr>
          <p:spPr bwMode="auto">
            <a:xfrm rot="16200000">
              <a:off x="6778368" y="3054386"/>
              <a:ext cx="457200" cy="115331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D04E525-90D4-6A1A-C7AC-FBD31863ACDC}"/>
                </a:ext>
              </a:extLst>
            </p:cNvPr>
            <p:cNvSpPr txBox="1"/>
            <p:nvPr/>
          </p:nvSpPr>
          <p:spPr>
            <a:xfrm>
              <a:off x="6654629" y="3526414"/>
              <a:ext cx="845178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AMP-sync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9E9AFB5-3AF6-3317-8E3C-59983401AA3B}"/>
                </a:ext>
              </a:extLst>
            </p:cNvPr>
            <p:cNvSpPr/>
            <p:nvPr/>
          </p:nvSpPr>
          <p:spPr bwMode="auto">
            <a:xfrm rot="16200000">
              <a:off x="7931686" y="3054385"/>
              <a:ext cx="457200" cy="115331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C6C23C8-A746-7E60-044F-523997C4106A}"/>
                </a:ext>
              </a:extLst>
            </p:cNvPr>
            <p:cNvSpPr txBox="1"/>
            <p:nvPr/>
          </p:nvSpPr>
          <p:spPr>
            <a:xfrm>
              <a:off x="7807947" y="3526413"/>
              <a:ext cx="845178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AMP-SIG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BC0C7D3-812F-5857-0CC8-4832C20807EE}"/>
                </a:ext>
              </a:extLst>
            </p:cNvPr>
            <p:cNvSpPr/>
            <p:nvPr/>
          </p:nvSpPr>
          <p:spPr bwMode="auto">
            <a:xfrm rot="16200000">
              <a:off x="7935498" y="1904879"/>
              <a:ext cx="457200" cy="34523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CCB00831-EC1B-C6FD-77E4-5A717EEE4F25}"/>
                </a:ext>
              </a:extLst>
            </p:cNvPr>
            <p:cNvSpPr txBox="1"/>
            <p:nvPr/>
          </p:nvSpPr>
          <p:spPr>
            <a:xfrm>
              <a:off x="7729552" y="3526413"/>
              <a:ext cx="2076891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AMP package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ABE57F0-6BD0-B313-6FC4-D425935A2D37}"/>
                </a:ext>
              </a:extLst>
            </p:cNvPr>
            <p:cNvSpPr txBox="1"/>
            <p:nvPr/>
          </p:nvSpPr>
          <p:spPr>
            <a:xfrm>
              <a:off x="9990033" y="3344604"/>
              <a:ext cx="839788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Narrow bandwidth, e.g., 4MHz</a:t>
              </a:r>
            </a:p>
          </p:txBody>
        </p:sp>
        <p:sp>
          <p:nvSpPr>
            <p:cNvPr id="27" name="Right Brace 26">
              <a:extLst>
                <a:ext uri="{FF2B5EF4-FFF2-40B4-BE49-F238E27FC236}">
                  <a16:creationId xmlns:a16="http://schemas.microsoft.com/office/drawing/2014/main" id="{6413C3B5-DA47-1541-B8D0-1C10427D1997}"/>
                </a:ext>
              </a:extLst>
            </p:cNvPr>
            <p:cNvSpPr/>
            <p:nvPr/>
          </p:nvSpPr>
          <p:spPr bwMode="auto">
            <a:xfrm>
              <a:off x="9944314" y="3402443"/>
              <a:ext cx="45719" cy="457202"/>
            </a:xfrm>
            <a:prstGeom prst="rightBrace">
              <a:avLst/>
            </a:prstGeom>
            <a:ln w="12700"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8" name="Right Brace 27">
            <a:extLst>
              <a:ext uri="{FF2B5EF4-FFF2-40B4-BE49-F238E27FC236}">
                <a16:creationId xmlns:a16="http://schemas.microsoft.com/office/drawing/2014/main" id="{0BA4E88C-E606-7FF8-EDE4-E30AF87F9099}"/>
              </a:ext>
            </a:extLst>
          </p:cNvPr>
          <p:cNvSpPr/>
          <p:nvPr/>
        </p:nvSpPr>
        <p:spPr bwMode="auto">
          <a:xfrm rot="5400000">
            <a:off x="2591126" y="3766026"/>
            <a:ext cx="69007" cy="2686588"/>
          </a:xfrm>
          <a:prstGeom prst="rightBrace">
            <a:avLst/>
          </a:prstGeom>
          <a:ln w="12700"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2DA2705-5D7C-7BD2-8D3C-C806D566B2BA}"/>
              </a:ext>
            </a:extLst>
          </p:cNvPr>
          <p:cNvSpPr txBox="1"/>
          <p:nvPr/>
        </p:nvSpPr>
        <p:spPr>
          <a:xfrm>
            <a:off x="2051676" y="5209631"/>
            <a:ext cx="138164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>
                <a:latin typeface="Arial Narrow" panose="020B0606020202030204" pitchFamily="34" charset="0"/>
              </a:rPr>
              <a:t>802.11 spoofing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A436C2A-532D-52C7-5B8B-7CBB5F826BEF}"/>
              </a:ext>
            </a:extLst>
          </p:cNvPr>
          <p:cNvSpPr/>
          <p:nvPr/>
        </p:nvSpPr>
        <p:spPr bwMode="auto">
          <a:xfrm>
            <a:off x="3541532" y="4065836"/>
            <a:ext cx="457200" cy="95261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D39914A-A6DB-F360-E300-506FE822E47E}"/>
              </a:ext>
            </a:extLst>
          </p:cNvPr>
          <p:cNvSpPr txBox="1"/>
          <p:nvPr/>
        </p:nvSpPr>
        <p:spPr>
          <a:xfrm rot="16200000">
            <a:off x="3427519" y="4351796"/>
            <a:ext cx="68522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000" b="1" dirty="0">
                <a:latin typeface="Arial Narrow" panose="020B0606020202030204" pitchFamily="34" charset="0"/>
              </a:rPr>
              <a:t>U-SIG2</a:t>
            </a:r>
            <a:endParaRPr lang="en-US" sz="1000" b="1" dirty="0">
              <a:latin typeface="Arial Narrow" panose="020B0606020202030204" pitchFamily="34" charset="0"/>
            </a:endParaRPr>
          </a:p>
        </p:txBody>
      </p:sp>
      <p:sp>
        <p:nvSpPr>
          <p:cNvPr id="32" name="Right Brace 31">
            <a:extLst>
              <a:ext uri="{FF2B5EF4-FFF2-40B4-BE49-F238E27FC236}">
                <a16:creationId xmlns:a16="http://schemas.microsoft.com/office/drawing/2014/main" id="{1452D8E7-2D9D-2FB5-1993-31D4C2EBEA94}"/>
              </a:ext>
            </a:extLst>
          </p:cNvPr>
          <p:cNvSpPr/>
          <p:nvPr/>
        </p:nvSpPr>
        <p:spPr bwMode="auto">
          <a:xfrm rot="16200000" flipH="1">
            <a:off x="5696226" y="3817437"/>
            <a:ext cx="50639" cy="3365890"/>
          </a:xfrm>
          <a:prstGeom prst="rightBrace">
            <a:avLst/>
          </a:prstGeom>
          <a:ln w="12700"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6DD435A-BDB4-0235-29D7-88C5E3BB9625}"/>
              </a:ext>
            </a:extLst>
          </p:cNvPr>
          <p:cNvSpPr txBox="1"/>
          <p:nvPr/>
        </p:nvSpPr>
        <p:spPr>
          <a:xfrm>
            <a:off x="4961129" y="5573873"/>
            <a:ext cx="190633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>
                <a:latin typeface="Arial Narrow" panose="020B0606020202030204" pitchFamily="34" charset="0"/>
              </a:rPr>
              <a:t>AMP package: OOK format 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16E1A57-E6A1-5A6B-A448-61912E3480D6}"/>
              </a:ext>
            </a:extLst>
          </p:cNvPr>
          <p:cNvCxnSpPr>
            <a:cxnSpLocks/>
          </p:cNvCxnSpPr>
          <p:nvPr/>
        </p:nvCxnSpPr>
        <p:spPr>
          <a:xfrm>
            <a:off x="3990974" y="5018450"/>
            <a:ext cx="0" cy="690131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BF24870-6DA3-9EC6-4900-49710A87FE91}"/>
              </a:ext>
            </a:extLst>
          </p:cNvPr>
          <p:cNvCxnSpPr>
            <a:cxnSpLocks/>
          </p:cNvCxnSpPr>
          <p:nvPr/>
        </p:nvCxnSpPr>
        <p:spPr>
          <a:xfrm>
            <a:off x="7442834" y="4736510"/>
            <a:ext cx="0" cy="972071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866933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120637</TotalTime>
  <Words>828</Words>
  <Application>Microsoft Office PowerPoint</Application>
  <PresentationFormat>On-screen Show (4:3)</PresentationFormat>
  <Paragraphs>131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 Narrow</vt:lpstr>
      <vt:lpstr>Times New Roman</vt:lpstr>
      <vt:lpstr>802-11-Submission</vt:lpstr>
      <vt:lpstr>AMP DL PPDU consideration</vt:lpstr>
      <vt:lpstr>Introduction</vt:lpstr>
      <vt:lpstr>Recap: 802.11ba DL PPDU [2]</vt:lpstr>
      <vt:lpstr>Recap: BPSK-Marks consideration</vt:lpstr>
      <vt:lpstr>If AMP DL PPDU using 802.11ba-like preamble</vt:lpstr>
      <vt:lpstr>Proposed AMP DL PPDU</vt:lpstr>
      <vt:lpstr>SP1</vt:lpstr>
      <vt:lpstr>References</vt:lpstr>
      <vt:lpstr>Additional bit indicator in U-SIG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You-Wei Chen</cp:lastModifiedBy>
  <cp:revision>674</cp:revision>
  <cp:lastPrinted>1998-02-10T13:28:06Z</cp:lastPrinted>
  <dcterms:created xsi:type="dcterms:W3CDTF">2007-05-21T21:00:37Z</dcterms:created>
  <dcterms:modified xsi:type="dcterms:W3CDTF">2024-05-13T20:16:51Z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2022-12-02T22:20:35Z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66719768-fd85-486d-b90e-2ba04a10239f</vt:lpwstr>
  </property>
  <property fmtid="{D5CDD505-2E9C-101B-9397-08002B2CF9AE}" pid="9" name="MSIP_Label_83bcef13-7cac-433f-ba1d-47a323951816_ContentBits">
    <vt:lpwstr>0</vt:lpwstr>
  </property>
</Properties>
</file>