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70" r:id="rId2"/>
    <p:sldId id="1236" r:id="rId3"/>
    <p:sldId id="5975" r:id="rId4"/>
    <p:sldId id="5976" r:id="rId5"/>
    <p:sldId id="5977" r:id="rId6"/>
    <p:sldId id="5974" r:id="rId7"/>
    <p:sldId id="5978" r:id="rId8"/>
    <p:sldId id="1244" r:id="rId9"/>
  </p:sldIdLst>
  <p:sldSz cx="9144000" cy="6858000" type="screen4x3"/>
  <p:notesSz cx="6934200" cy="928052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Times New Roman" pitchFamily="18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3">
          <p15:clr>
            <a:srgbClr val="A4A3A4"/>
          </p15:clr>
        </p15:guide>
        <p15:guide id="2" pos="21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9FFFDF"/>
    <a:srgbClr val="FF9900"/>
    <a:srgbClr val="D6D6F5"/>
    <a:srgbClr val="CC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69" autoAdjust="0"/>
    <p:restoredTop sz="92105" autoAdjust="0"/>
  </p:normalViewPr>
  <p:slideViewPr>
    <p:cSldViewPr>
      <p:cViewPr varScale="1">
        <p:scale>
          <a:sx n="110" d="100"/>
          <a:sy n="110" d="100"/>
        </p:scale>
        <p:origin x="3270" y="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2" d="100"/>
          <a:sy n="82" d="100"/>
        </p:scale>
        <p:origin x="3936" y="108"/>
      </p:cViewPr>
      <p:guideLst>
        <p:guide orient="horz" pos="2923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97525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95325" y="177800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851525" y="8982075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/>
              <a:t>John Doe, Some Company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133725" y="898207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F54F3633-8635-49BE-B7DB-4FE733D299F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3078" name="Line 6"/>
          <p:cNvSpPr>
            <a:spLocks noChangeShapeType="1"/>
          </p:cNvSpPr>
          <p:nvPr/>
        </p:nvSpPr>
        <p:spPr bwMode="auto">
          <a:xfrm>
            <a:off x="693738" y="387350"/>
            <a:ext cx="554672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3079" name="Rectangle 7"/>
          <p:cNvSpPr>
            <a:spLocks noChangeArrowheads="1"/>
          </p:cNvSpPr>
          <p:nvPr/>
        </p:nvSpPr>
        <p:spPr bwMode="auto">
          <a:xfrm>
            <a:off x="693738" y="8982075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defTabSz="933450"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3080" name="Line 8"/>
          <p:cNvSpPr>
            <a:spLocks noChangeShapeType="1"/>
          </p:cNvSpPr>
          <p:nvPr/>
        </p:nvSpPr>
        <p:spPr bwMode="auto">
          <a:xfrm>
            <a:off x="693738" y="8970963"/>
            <a:ext cx="5700712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4053606231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640388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54050" y="98425"/>
            <a:ext cx="827088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3450" eaLnBrk="0" hangingPunct="0">
              <a:defRPr sz="1400" b="1">
                <a:cs typeface="+mn-cs"/>
              </a:defRPr>
            </a:lvl1pPr>
          </a:lstStyle>
          <a:p>
            <a:pPr>
              <a:defRPr/>
            </a:pPr>
            <a:r>
              <a:rPr lang="en-US"/>
              <a:t>Month Year</a:t>
            </a:r>
          </a:p>
        </p:txBody>
      </p:sp>
      <p:sp>
        <p:nvSpPr>
          <p:cNvPr id="1229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701675"/>
            <a:ext cx="4629150" cy="3468688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25" y="4408488"/>
            <a:ext cx="5086350" cy="417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3662" tIns="46038" rIns="93662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357813" y="8985250"/>
            <a:ext cx="9239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7200" lvl="4" algn="r" defTabSz="933450" eaLnBrk="0" hangingPunct="0">
              <a:defRPr>
                <a:cs typeface="+mn-cs"/>
              </a:defRPr>
            </a:lvl5pPr>
          </a:lstStyle>
          <a:p>
            <a:pPr lvl="4">
              <a:defRPr/>
            </a:pPr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222625" y="89852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3450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Page </a:t>
            </a:r>
            <a:fld id="{2C873923-7103-4AF9-AECF-EE09B40480B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3900" y="8985250"/>
            <a:ext cx="711200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320337040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0743412-9668-4686-B109-E3B2457EFE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>
            <a:extLst>
              <a:ext uri="{FF2B5EF4-FFF2-40B4-BE49-F238E27FC236}">
                <a16:creationId xmlns:a16="http://schemas.microsoft.com/office/drawing/2014/main" id="{7282FEBE-F045-4E6F-BAFE-CCAD18F7EB80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B715D3E1-569C-D84B-286A-D7450253E6CF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DC9B8F1-287D-4B8B-8904-2261870F7D4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6E05228-1FDB-49BC-8BC4-A91A7D762A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609600"/>
          </a:xfrm>
        </p:spPr>
        <p:txBody>
          <a:bodyPr/>
          <a:lstStyle>
            <a:lvl1pPr>
              <a:defRPr sz="2800" baseline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4495800"/>
          </a:xfrm>
        </p:spPr>
        <p:txBody>
          <a:bodyPr/>
          <a:lstStyle>
            <a:lvl1pPr>
              <a:defRPr sz="2000" b="0" i="0" baseline="0"/>
            </a:lvl1pPr>
            <a:lvl2pPr>
              <a:defRPr sz="1800" baseline="0"/>
            </a:lvl2pPr>
            <a:lvl3pPr>
              <a:defRPr sz="1600" baseline="0"/>
            </a:lvl3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>
            <a:extLst>
              <a:ext uri="{FF2B5EF4-FFF2-40B4-BE49-F238E27FC236}">
                <a16:creationId xmlns:a16="http://schemas.microsoft.com/office/drawing/2014/main" id="{D3BE2D10-872A-479D-BDC2-D41B2602AFF9}"/>
              </a:ext>
            </a:extLst>
          </p:cNvPr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4" name="Rectangle 4">
            <a:extLst>
              <a:ext uri="{FF2B5EF4-FFF2-40B4-BE49-F238E27FC236}">
                <a16:creationId xmlns:a16="http://schemas.microsoft.com/office/drawing/2014/main" id="{D84C9CB8-3141-CDD9-0529-1621B756E0E9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652A146-6F07-41EF-8958-F5CF356A0B7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B3AFDE4-E638-42C0-A68B-50C601C7C88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9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0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7F62F27-0EC7-4D1C-8A98-B521A5C1B64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11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69D9E18-8FC9-4D6F-9D47-7F236DA35C3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A8CB34A-F2D3-4F3B-AD27-33B98B268C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842823D-4EFD-4122-8A9F-C6D9274A89D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41079F9C-5C87-45BF-8450-007BCEAE6FD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6884816" y="6475413"/>
            <a:ext cx="1659109" cy="184666"/>
          </a:xfrm>
          <a:ln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altLang="ko-KR" dirty="0"/>
              <a:t>Jianhan Liu, Mediatek Inc.</a:t>
            </a:r>
          </a:p>
        </p:txBody>
      </p:sp>
      <p:sp>
        <p:nvSpPr>
          <p:cNvPr id="9" name="Rectangle 4"/>
          <p:cNvSpPr>
            <a:spLocks noGrp="1" noChangeArrowheads="1"/>
          </p:cNvSpPr>
          <p:nvPr>
            <p:ph type="dt" sz="half" idx="13"/>
          </p:nvPr>
        </p:nvSpPr>
        <p:spPr bwMode="auto">
          <a:xfrm>
            <a:off x="696913" y="332601"/>
            <a:ext cx="118205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March 2019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/>
              <a:t>Click to edit Master title style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699317" y="6475413"/>
            <a:ext cx="1844609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eaLnBrk="0" hangingPunct="0">
              <a:defRPr>
                <a:cs typeface="+mn-cs"/>
              </a:defRPr>
            </a:lvl1pPr>
          </a:lstStyle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eaLnBrk="0" hangingPunct="0">
              <a:defRPr>
                <a:cs typeface="Arial" pitchFamily="34" charset="0"/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7614916F-BBEF-4684-B6F5-1E636F42BA0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 userDrawn="1"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 anchor="b">
            <a:spAutoFit/>
          </a:bodyPr>
          <a:lstStyle/>
          <a:p>
            <a:pPr marL="457200" lvl="4" algn="r" eaLnBrk="0" hangingPunct="0">
              <a:defRPr/>
            </a:pPr>
            <a:r>
              <a:rPr lang="en-US" sz="1800" b="1" dirty="0">
                <a:solidFill>
                  <a:schemeClr val="tx1"/>
                </a:solidFill>
                <a:cs typeface="+mn-cs"/>
              </a:rPr>
              <a:t>doc.: IEEE 802.11-24/xxxxr0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eaLnBrk="0" hangingPunct="0">
              <a:defRPr/>
            </a:pPr>
            <a:r>
              <a:rPr lang="en-US" dirty="0">
                <a:cs typeface="+mn-cs"/>
              </a:rPr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ffectLst/>
        </p:spPr>
        <p:txBody>
          <a:bodyPr wrap="none" anchor="ctr"/>
          <a:lstStyle/>
          <a:p>
            <a:pPr eaLnBrk="0" hangingPunct="0">
              <a:defRPr/>
            </a:pPr>
            <a:endParaRPr lang="en-US" dirty="0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" y="777083"/>
            <a:ext cx="8915400" cy="819506"/>
          </a:xfrm>
        </p:spPr>
        <p:txBody>
          <a:bodyPr/>
          <a:lstStyle/>
          <a:p>
            <a:r>
              <a:rPr lang="en-US" sz="2800" dirty="0"/>
              <a:t>Coexistence considerations of AMP data communication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1</a:t>
            </a:fld>
            <a:endParaRPr lang="en-US"/>
          </a:p>
        </p:txBody>
      </p:sp>
      <p:sp>
        <p:nvSpPr>
          <p:cNvPr id="7" name="Rectangle 6"/>
          <p:cNvSpPr txBox="1">
            <a:spLocks noChangeArrowheads="1"/>
          </p:cNvSpPr>
          <p:nvPr/>
        </p:nvSpPr>
        <p:spPr bwMode="auto">
          <a:xfrm>
            <a:off x="771525" y="1995425"/>
            <a:ext cx="77724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algn="ctr">
              <a:buFontTx/>
              <a:buNone/>
            </a:pPr>
            <a:r>
              <a:rPr lang="en-US" sz="2000" dirty="0"/>
              <a:t>Date:</a:t>
            </a:r>
            <a:r>
              <a:rPr lang="en-US" sz="2000" b="0" dirty="0"/>
              <a:t> 2024-xx-xx</a:t>
            </a:r>
          </a:p>
        </p:txBody>
      </p:sp>
      <p:sp>
        <p:nvSpPr>
          <p:cNvPr id="8" name="Rectangle 12"/>
          <p:cNvSpPr>
            <a:spLocks noChangeArrowheads="1"/>
          </p:cNvSpPr>
          <p:nvPr/>
        </p:nvSpPr>
        <p:spPr bwMode="auto">
          <a:xfrm>
            <a:off x="802005" y="2333909"/>
            <a:ext cx="1447800" cy="381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075" tIns="46038" rIns="92075" bIns="46038"/>
          <a:lstStyle/>
          <a:p>
            <a:pPr marL="342900" indent="-342900" eaLnBrk="0" hangingPunct="0">
              <a:spcBef>
                <a:spcPct val="20000"/>
              </a:spcBef>
            </a:pPr>
            <a:r>
              <a:rPr lang="en-US" sz="2000" b="1" dirty="0"/>
              <a:t>Authors:</a:t>
            </a:r>
            <a:endParaRPr lang="en-US" sz="2000" dirty="0"/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2903001"/>
              </p:ext>
            </p:extLst>
          </p:nvPr>
        </p:nvGraphicFramePr>
        <p:xfrm>
          <a:off x="1066800" y="2792846"/>
          <a:ext cx="7391400" cy="1401305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447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90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6858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098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37511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Affiliations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7511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 Chen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 err="1">
                          <a:solidFill>
                            <a:schemeClr val="tx1"/>
                          </a:solidFill>
                        </a:rPr>
                        <a:t>Mediatek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2840 Junction Ave.</a:t>
                      </a:r>
                    </a:p>
                    <a:p>
                      <a:pPr algn="ctr"/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San</a:t>
                      </a:r>
                      <a:r>
                        <a:rPr lang="en-US" sz="1200" baseline="0" dirty="0">
                          <a:solidFill>
                            <a:schemeClr val="tx1"/>
                          </a:solidFill>
                        </a:rPr>
                        <a:t> Jose, CA, 95134</a:t>
                      </a:r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You-Wei.Chen@mediatek.com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60523"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Jianhan Liu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4568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200" dirty="0">
                          <a:solidFill>
                            <a:schemeClr val="tx1"/>
                          </a:solidFill>
                        </a:rPr>
                        <a:t>Thomas Pare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algn="ctr"/>
                      <a:endParaRPr lang="en-US" sz="12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1" name="Footer Placeholder 4">
            <a:extLst>
              <a:ext uri="{FF2B5EF4-FFF2-40B4-BE49-F238E27FC236}">
                <a16:creationId xmlns:a16="http://schemas.microsoft.com/office/drawing/2014/main" id="{7CCBD4D1-F213-4D7D-8598-D55538C567C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6699317" y="6475413"/>
            <a:ext cx="1844609" cy="184666"/>
          </a:xfrm>
        </p:spPr>
        <p:txBody>
          <a:bodyPr/>
          <a:lstStyle/>
          <a:p>
            <a:pPr>
              <a:defRPr/>
            </a:pPr>
            <a:r>
              <a:rPr lang="en-US" altLang="ko-KR" dirty="0"/>
              <a:t>You-Wei Chen, </a:t>
            </a:r>
            <a:r>
              <a:rPr lang="en-US" altLang="ko-KR" dirty="0" err="1"/>
              <a:t>Mediatek</a:t>
            </a:r>
            <a:r>
              <a:rPr lang="en-US" altLang="ko-KR" dirty="0"/>
              <a:t> Inc.</a:t>
            </a:r>
          </a:p>
        </p:txBody>
      </p:sp>
      <p:sp>
        <p:nvSpPr>
          <p:cNvPr id="3" name="Rectangle 4">
            <a:extLst>
              <a:ext uri="{FF2B5EF4-FFF2-40B4-BE49-F238E27FC236}">
                <a16:creationId xmlns:a16="http://schemas.microsoft.com/office/drawing/2014/main" id="{BE142312-9B63-918B-A760-2E41F5690A1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10891486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32A07B-256D-0D02-F094-378E33656AC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EAE84-DE31-D322-9E67-1D90A39360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00200"/>
            <a:ext cx="7858126" cy="4495800"/>
          </a:xfrm>
        </p:spPr>
        <p:txBody>
          <a:bodyPr/>
          <a:lstStyle/>
          <a:p>
            <a:r>
              <a:rPr lang="en-US" sz="1600" dirty="0"/>
              <a:t>There are still many topics in AMP SG are not clear. For example, power storage, channel access mechanism, wake-up mechanism, bandwidth of the AMP PPDU, or synchronize patterns designs.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our previous contribution [1] in AMP SG. We strongly suggested that the </a:t>
            </a:r>
            <a:r>
              <a:rPr lang="en-GB" sz="1600" dirty="0"/>
              <a:t>amendment shall provide coexistence with deployed devices compliant with IEEE802.11.</a:t>
            </a:r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In this presentation, we will review some contributions from AMP SG and discuss our thought on coexistence with IEEE802.11 STAs operating at 2.4GHz.</a:t>
            </a:r>
          </a:p>
          <a:p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47889AD-2B38-BFA0-874B-F9FC2FEC353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FE82714-AC09-26B8-2558-C80002AC9D4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8" name="Rectangle 4">
            <a:extLst>
              <a:ext uri="{FF2B5EF4-FFF2-40B4-BE49-F238E27FC236}">
                <a16:creationId xmlns:a16="http://schemas.microsoft.com/office/drawing/2014/main" id="{3059A348-3598-B9AF-DBA2-3A3BDBB621B6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31428631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C6F9FC7-E5CC-ADA5-57B6-ACA4BD1121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ea typeface="+mn-ea"/>
                <a:cs typeface="+mn-cs"/>
              </a:rPr>
              <a:t>Operation in sub-1 Gigahertz (GHz) and 2.4 GHz is defined. Specifically, at least one mode of data communication in the sub-1 GHz band is defined and </a:t>
            </a:r>
            <a:r>
              <a:rPr lang="en-US" sz="1600" b="1" dirty="0">
                <a:ea typeface="+mn-ea"/>
                <a:cs typeface="+mn-cs"/>
              </a:rPr>
              <a:t>at least one mode of data communication in the 2.4 GHz band with the AMP communication access category (AC) being set to AC_BK (background) is defined</a:t>
            </a:r>
            <a:r>
              <a:rPr lang="en-US" sz="1600" dirty="0">
                <a:ea typeface="+mn-ea"/>
                <a:cs typeface="+mn-cs"/>
              </a:rPr>
              <a:t>. At least one mode of wireless power transfer in the sub-1 GHz band is defined to support RF energy harvesting. 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>
                <a:ea typeface="+mn-ea"/>
                <a:cs typeface="+mn-cs"/>
              </a:rPr>
              <a:t>This amendment defines mechanisms for the coexistence of an AMP STA and deployed STAs compliant with IEEE Std 802.11™-2020 that operate in the same radio frequency band as the AMP STA.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342900" lvl="1" indent="-342900">
              <a:buFont typeface="Arial" panose="020B0604020202020204" pitchFamily="34" charset="0"/>
              <a:buChar char="•"/>
            </a:pPr>
            <a:r>
              <a:rPr lang="en-US" sz="1600" dirty="0"/>
              <a:t>Wireless power transfer is out of 2.4GHz. However, the PAR language of 2.4GHz data communication is still very broad.</a:t>
            </a:r>
          </a:p>
          <a:p>
            <a:pPr marL="342900" lvl="1" indent="-342900">
              <a:buFont typeface="Arial" panose="020B0604020202020204" pitchFamily="34" charset="0"/>
              <a:buChar char="•"/>
            </a:pPr>
            <a:endParaRPr lang="en-US" sz="1600" dirty="0">
              <a:ea typeface="+mn-ea"/>
              <a:cs typeface="+mn-cs"/>
            </a:endParaRPr>
          </a:p>
          <a:p>
            <a:pPr marL="0" indent="0">
              <a:buNone/>
            </a:pPr>
            <a:br>
              <a:rPr lang="en-US" dirty="0"/>
            </a:b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B674A1C-3B04-31F5-F9F4-9CC70B7D65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C3B560E-3246-E9C1-F0DC-E22FFEA6BD2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FBEB7B9-A62E-BA12-DF71-5DE61448571D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  <p:sp>
        <p:nvSpPr>
          <p:cNvPr id="8" name="Title 7">
            <a:extLst>
              <a:ext uri="{FF2B5EF4-FFF2-40B4-BE49-F238E27FC236}">
                <a16:creationId xmlns:a16="http://schemas.microsoft.com/office/drawing/2014/main" id="{C7DC2908-61A7-8178-2866-99D0389C66C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Recap: AMP PAR [2]</a:t>
            </a:r>
          </a:p>
        </p:txBody>
      </p:sp>
    </p:spTree>
    <p:extLst>
      <p:ext uri="{BB962C8B-B14F-4D97-AF65-F5344CB8AC3E}">
        <p14:creationId xmlns:p14="http://schemas.microsoft.com/office/powerpoint/2010/main" val="262036983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F656A51-15E3-C531-4442-95DDD906A90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Contributions related to spoofing preamble 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E01F26-ABD0-B357-C5FD-C5B0DA4AF33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In [3], DL/UL are using the existing IEEE802.11 standards</a:t>
            </a:r>
            <a:r>
              <a:rPr lang="en-US" sz="1600" dirty="0">
                <a:ea typeface="+mn-ea"/>
                <a:cs typeface="+mn-cs"/>
              </a:rPr>
              <a:t>, e.g., 11b/n. Additional wake up link </a:t>
            </a:r>
            <a:r>
              <a:rPr lang="en-US" sz="1600" dirty="0"/>
              <a:t>need to be standardized.</a:t>
            </a:r>
          </a:p>
          <a:p>
            <a:r>
              <a:rPr lang="en-US" sz="1600" dirty="0"/>
              <a:t>In [4], DL applies IEEE802.11ba-like design and UL applies OOK/PSK/FSP/DSSS.</a:t>
            </a:r>
          </a:p>
          <a:p>
            <a:r>
              <a:rPr lang="en-US" sz="1600" dirty="0"/>
              <a:t>In [5], DL using 11b/OFDM waveforms, which are more like an energy (or carrier) source for backscattering signal. </a:t>
            </a:r>
          </a:p>
          <a:p>
            <a:r>
              <a:rPr lang="en-US" sz="1600" dirty="0"/>
              <a:t>WUR PHY was reviewed in [6,7].</a:t>
            </a:r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Under current discussions, consensus seems can be reached is that </a:t>
            </a:r>
            <a:r>
              <a:rPr lang="en-US" altLang="zh-TW" sz="1600" dirty="0"/>
              <a:t>DL</a:t>
            </a:r>
            <a:r>
              <a:rPr lang="zh-TW" altLang="en-US" sz="1600" dirty="0"/>
              <a:t> </a:t>
            </a:r>
            <a:r>
              <a:rPr lang="en-US" altLang="zh-TW" sz="1600" dirty="0"/>
              <a:t>PPDU</a:t>
            </a:r>
            <a:r>
              <a:rPr lang="zh-TW" altLang="en-US" sz="1600" dirty="0"/>
              <a:t> </a:t>
            </a:r>
            <a:r>
              <a:rPr lang="en-US" altLang="zh-TW" sz="1600" dirty="0"/>
              <a:t>needs to includes a </a:t>
            </a:r>
            <a:r>
              <a:rPr lang="en-US" altLang="en-US" sz="1600" dirty="0"/>
              <a:t>spoofing preamble.</a:t>
            </a:r>
          </a:p>
          <a:p>
            <a:r>
              <a:rPr lang="en-US" altLang="en-US" sz="1600" dirty="0"/>
              <a:t>For DL data communication, we suggest </a:t>
            </a:r>
            <a:r>
              <a:rPr lang="en-US" sz="1600" dirty="0"/>
              <a:t>IEEE802.11ba</a:t>
            </a:r>
            <a:r>
              <a:rPr lang="en-US" altLang="en-US" sz="1600" dirty="0"/>
              <a:t>-like PPDU as well.</a:t>
            </a:r>
          </a:p>
          <a:p>
            <a:r>
              <a:rPr lang="en-US" sz="1600" dirty="0"/>
              <a:t>For UL, we also suggest that IEEE802.11bp transmissions at 2.4GHz carry a backward compatible preamble.</a:t>
            </a:r>
          </a:p>
          <a:p>
            <a:endParaRPr lang="en-US" alt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6E415C0-F34F-725B-F80A-0D3F2BB44F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19A0003-4424-770B-5418-3113F482A0A8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95B1C138-71FC-7DDA-44D8-3631A2C17BAA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86372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36B4BAA-2DBD-3B57-AABF-52F5B49421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7F58D3-56DF-A831-2A5D-8122327A9CD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We review some AMP SG contributions and proposed our prefer schemes for a better coexistence in 2.4GHz.</a:t>
            </a:r>
          </a:p>
          <a:p>
            <a:r>
              <a:rPr lang="en-US" sz="1600" dirty="0"/>
              <a:t>DL waveforms should include spoofing preamble. For data communication in 2.4GHz, we suggest a IEEE802.11ba-like PPDU.</a:t>
            </a:r>
          </a:p>
          <a:p>
            <a:endParaRPr lang="en-US" sz="1600" dirty="0"/>
          </a:p>
          <a:p>
            <a:endParaRPr lang="en-US" sz="1600" dirty="0"/>
          </a:p>
          <a:p>
            <a:r>
              <a:rPr lang="en-US" sz="1600" dirty="0"/>
              <a:t>We suggest to apply the existing IEEE802.11 standards</a:t>
            </a:r>
            <a:r>
              <a:rPr lang="en-US" sz="1600" dirty="0">
                <a:ea typeface="+mn-ea"/>
                <a:cs typeface="+mn-cs"/>
              </a:rPr>
              <a:t>, e.g., 11b/n, for </a:t>
            </a:r>
            <a:r>
              <a:rPr lang="en-US" sz="1600" dirty="0"/>
              <a:t>UL data communication as a starting point. 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C1D27FE-6A8A-662A-2BBA-FDA99F4291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CD5FAF3-4F3D-EDE2-15FC-2E7D5D573E6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552E0699-5020-6A2B-D543-DBA69015E44F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325150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agree to define a IEEE802.11ba-like PPDU as the AMP DL PPDU for data communication? </a:t>
            </a:r>
          </a:p>
          <a:p>
            <a:pPr lvl="1"/>
            <a:r>
              <a:rPr lang="en-US" sz="1400" dirty="0"/>
              <a:t>IEEE802.11ba-like PPDU consists of a 20MHz spoofing preamble, and a narrow band portion using OOK.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35AC81-3D81-8A64-42D7-615A7E560D2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527913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1F94D0D-E76C-EB28-CB6D-6803EED8FA9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5340F6-D803-4547-D275-8A092B22630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1600" dirty="0"/>
              <a:t>Do you agree that IEEE802.11bp UL transmissions at 2.4GHz also carry a backward compatible preamble?</a:t>
            </a:r>
          </a:p>
          <a:p>
            <a:pPr lvl="1"/>
            <a:endParaRPr lang="en-US" sz="14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7FE72CD-D090-73C1-6BE4-D7E7201B0FA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AA8646-681F-5E0A-7D60-B9244E910DF9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6535AC81-3D81-8A64-42D7-615A7E560D20}"/>
              </a:ext>
            </a:extLst>
          </p:cNvPr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May 2024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713605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968467D-0542-4A9D-3AF1-03D4574557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35B264-E7E3-F496-1AF8-6883D7E1DB2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sz="1600" dirty="0"/>
              <a:t>[1] 11-23/1534r1, Discussion on </a:t>
            </a:r>
            <a:r>
              <a:rPr lang="en-US" altLang="zh-CN" sz="1600" dirty="0"/>
              <a:t>AMP IoT PAR</a:t>
            </a:r>
            <a:r>
              <a:rPr lang="en-US" altLang="en-US" sz="1600" dirty="0"/>
              <a:t>, You-Wei Chen, et al. </a:t>
            </a:r>
          </a:p>
          <a:p>
            <a:pPr marL="0" indent="0">
              <a:buNone/>
            </a:pPr>
            <a:r>
              <a:rPr lang="en-US" sz="1600" dirty="0"/>
              <a:t>[2] p802.11bp-PAR</a:t>
            </a:r>
          </a:p>
          <a:p>
            <a:pPr marL="0" indent="0">
              <a:buNone/>
            </a:pPr>
            <a:r>
              <a:rPr lang="en-US" sz="1600" dirty="0"/>
              <a:t>[3] 11-23/1195r0, </a:t>
            </a:r>
            <a:r>
              <a:rPr lang="en-GB" altLang="en-US" sz="1600" dirty="0"/>
              <a:t>Thoughts on AMP IOT and PAR, Bin Tian and Steve </a:t>
            </a:r>
            <a:r>
              <a:rPr lang="en-GB" altLang="en-US" sz="1600" dirty="0" err="1"/>
              <a:t>Shellhammer</a:t>
            </a:r>
            <a:r>
              <a:rPr lang="en-GB" altLang="en-US" sz="1600" dirty="0"/>
              <a:t>.</a:t>
            </a:r>
          </a:p>
          <a:p>
            <a:pPr marL="0" indent="0">
              <a:buNone/>
            </a:pPr>
            <a:r>
              <a:rPr lang="en-US" altLang="zh-TW" sz="1600" dirty="0"/>
              <a:t>[4]</a:t>
            </a:r>
            <a:r>
              <a:rPr lang="zh-TW" altLang="en-US" sz="1600" dirty="0"/>
              <a:t> </a:t>
            </a:r>
            <a:r>
              <a:rPr lang="en-US" altLang="zh-CN" sz="1600" dirty="0"/>
              <a:t>11-23/1190r4, </a:t>
            </a:r>
            <a:r>
              <a:rPr lang="en-GB" altLang="zh-CN" sz="1600" dirty="0"/>
              <a:t>Further Discussion on AMP PAR, Yinan Qi and </a:t>
            </a:r>
            <a:r>
              <a:rPr lang="en-GB" altLang="zh-CN" sz="1600" dirty="0" err="1"/>
              <a:t>Weijie</a:t>
            </a:r>
            <a:r>
              <a:rPr lang="en-GB" altLang="zh-CN" sz="1600" dirty="0"/>
              <a:t> Xu.</a:t>
            </a:r>
          </a:p>
          <a:p>
            <a:pPr marL="0" indent="0">
              <a:buNone/>
            </a:pPr>
            <a:r>
              <a:rPr lang="en-GB" altLang="zh-CN" sz="1600" dirty="0"/>
              <a:t>[5] 11-24/537r0, </a:t>
            </a:r>
            <a:r>
              <a:rPr lang="en-US" sz="1600" dirty="0"/>
              <a:t>Close-range AMP </a:t>
            </a:r>
            <a:r>
              <a:rPr lang="en-US" sz="1600" dirty="0" err="1"/>
              <a:t>WiFi</a:t>
            </a:r>
            <a:r>
              <a:rPr lang="en-US" sz="1600" dirty="0"/>
              <a:t> Reader Feasibility Study, Rui Cao, et al.</a:t>
            </a:r>
            <a:endParaRPr lang="en-GB" altLang="zh-CN" sz="1600" dirty="0"/>
          </a:p>
          <a:p>
            <a:pPr marL="0" indent="0">
              <a:buNone/>
            </a:pPr>
            <a:r>
              <a:rPr lang="en-US" sz="1600" dirty="0"/>
              <a:t>[6] 11-24/0452r0, </a:t>
            </a:r>
            <a:r>
              <a:rPr lang="en-GB" sz="1600" dirty="0"/>
              <a:t>Overview of the 802.11ba PHY</a:t>
            </a:r>
            <a:r>
              <a:rPr lang="en-US" sz="1600" dirty="0"/>
              <a:t>, Steve </a:t>
            </a:r>
            <a:r>
              <a:rPr lang="en-US" sz="1600" dirty="0" err="1"/>
              <a:t>Shellhammer</a:t>
            </a:r>
            <a:r>
              <a:rPr lang="en-US" sz="1600" dirty="0"/>
              <a:t> et al.</a:t>
            </a:r>
          </a:p>
          <a:p>
            <a:pPr marL="0" indent="0">
              <a:buNone/>
            </a:pPr>
            <a:r>
              <a:rPr lang="en-GB" sz="1600" dirty="0"/>
              <a:t>[7] 11-24/56r0, </a:t>
            </a:r>
            <a:r>
              <a:rPr lang="en-GB" sz="1600" dirty="0">
                <a:cs typeface="Calibri" panose="020F0502020204030204" pitchFamily="34" charset="0"/>
              </a:rPr>
              <a:t>How 802.11ba Handled SNR, </a:t>
            </a:r>
            <a:r>
              <a:rPr lang="en-US" sz="1600" dirty="0"/>
              <a:t>Steve </a:t>
            </a:r>
            <a:r>
              <a:rPr lang="en-US" sz="1600" dirty="0" err="1"/>
              <a:t>Shellhammer</a:t>
            </a:r>
            <a:r>
              <a:rPr lang="en-US" sz="1600" dirty="0"/>
              <a:t> et al.</a:t>
            </a:r>
            <a:endParaRPr lang="en-GB" sz="1600" dirty="0"/>
          </a:p>
          <a:p>
            <a:pPr marL="0" indent="0">
              <a:buNone/>
            </a:pPr>
            <a:endParaRPr lang="en-GB" alt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/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sz="1600" dirty="0">
              <a:latin typeface="+mj-lt"/>
            </a:endParaRPr>
          </a:p>
          <a:p>
            <a:pPr marL="0" indent="0">
              <a:buNone/>
            </a:pPr>
            <a:endParaRPr lang="en-US" sz="1600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DB2B883-20D0-C30C-FEC8-26AF7ED013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Slide </a:t>
            </a:r>
            <a:fld id="{C1789BC7-C074-42CC-ADF8-5107DF6BD1C1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15F1325-AAF4-D7D7-1E54-B9931299B2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pPr>
              <a:defRPr/>
            </a:pPr>
            <a:r>
              <a:rPr lang="en-US" altLang="ko-KR"/>
              <a:t>You-Wei Chen, Mediatek Inc.</a:t>
            </a:r>
            <a:endParaRPr lang="en-US" altLang="ko-KR" dirty="0"/>
          </a:p>
        </p:txBody>
      </p:sp>
      <p:sp>
        <p:nvSpPr>
          <p:cNvPr id="13" name="Rectangle 4">
            <a:extLst>
              <a:ext uri="{FF2B5EF4-FFF2-40B4-BE49-F238E27FC236}">
                <a16:creationId xmlns:a16="http://schemas.microsoft.com/office/drawing/2014/main" id="{82B5FC79-7AE5-31EF-8D86-83F9B49D8AD0}"/>
              </a:ext>
            </a:extLst>
          </p:cNvPr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2601"/>
            <a:ext cx="968214" cy="2769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eaLnBrk="0" hangingPunct="0">
              <a:defRPr sz="1800" b="1">
                <a:cs typeface="+mn-cs"/>
              </a:defRPr>
            </a:lvl1pPr>
          </a:lstStyle>
          <a:p>
            <a:pPr>
              <a:defRPr/>
            </a:pPr>
            <a:r>
              <a:rPr lang="en-US" dirty="0"/>
              <a:t>May 2024</a:t>
            </a:r>
          </a:p>
        </p:txBody>
      </p:sp>
    </p:spTree>
    <p:extLst>
      <p:ext uri="{BB962C8B-B14F-4D97-AF65-F5344CB8AC3E}">
        <p14:creationId xmlns:p14="http://schemas.microsoft.com/office/powerpoint/2010/main" val="2885207477"/>
      </p:ext>
    </p:extLst>
  </p:cSld>
  <p:clrMapOvr>
    <a:masterClrMapping/>
  </p:clrMapOvr>
</p:sld>
</file>

<file path=ppt/theme/theme1.xml><?xml version="1.0" encoding="utf-8"?>
<a:theme xmlns:a="http://schemas.openxmlformats.org/drawingml/2006/main" name="802-11-Submissio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802-11-Submissio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2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802-11-Submissio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802-11-Submissio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802-11-Submissio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121458</TotalTime>
  <Words>718</Words>
  <Application>Microsoft Office PowerPoint</Application>
  <PresentationFormat>On-screen Show (4:3)</PresentationFormat>
  <Paragraphs>94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Times New Roman</vt:lpstr>
      <vt:lpstr>802-11-Submission</vt:lpstr>
      <vt:lpstr>Coexistence considerations of AMP data communication</vt:lpstr>
      <vt:lpstr>Introduction</vt:lpstr>
      <vt:lpstr>Recap: AMP PAR [2]</vt:lpstr>
      <vt:lpstr>Contributions related to spoofing preamble </vt:lpstr>
      <vt:lpstr>Summary</vt:lpstr>
      <vt:lpstr>SP1</vt:lpstr>
      <vt:lpstr>SP2</vt:lpstr>
      <vt:lpstr>References</vt:lpstr>
    </vt:vector>
  </TitlesOfParts>
  <Company>Mediatek Inc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EHT Tone Plans and Tone Mapper</dc:title>
  <dc:creator>Jianhan Liu</dc:creator>
  <cp:lastModifiedBy>You-Wei Chen</cp:lastModifiedBy>
  <cp:revision>698</cp:revision>
  <cp:lastPrinted>1998-02-10T13:28:06Z</cp:lastPrinted>
  <dcterms:created xsi:type="dcterms:W3CDTF">2007-05-21T21:00:37Z</dcterms:created>
  <dcterms:modified xsi:type="dcterms:W3CDTF">2024-05-06T23:10:22Z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NewReviewCycle">
    <vt:lpwstr/>
  </property>
  <property fmtid="{D5CDD505-2E9C-101B-9397-08002B2CF9AE}" pid="3" name="MSIP_Label_83bcef13-7cac-433f-ba1d-47a323951816_Enabled">
    <vt:lpwstr>true</vt:lpwstr>
  </property>
  <property fmtid="{D5CDD505-2E9C-101B-9397-08002B2CF9AE}" pid="4" name="MSIP_Label_83bcef13-7cac-433f-ba1d-47a323951816_SetDate">
    <vt:lpwstr>2022-12-02T22:20:35Z</vt:lpwstr>
  </property>
  <property fmtid="{D5CDD505-2E9C-101B-9397-08002B2CF9AE}" pid="5" name="MSIP_Label_83bcef13-7cac-433f-ba1d-47a323951816_Method">
    <vt:lpwstr>Privileged</vt:lpwstr>
  </property>
  <property fmtid="{D5CDD505-2E9C-101B-9397-08002B2CF9AE}" pid="6" name="MSIP_Label_83bcef13-7cac-433f-ba1d-47a323951816_Name">
    <vt:lpwstr>MTK_Unclassified</vt:lpwstr>
  </property>
  <property fmtid="{D5CDD505-2E9C-101B-9397-08002B2CF9AE}" pid="7" name="MSIP_Label_83bcef13-7cac-433f-ba1d-47a323951816_SiteId">
    <vt:lpwstr>a7687ede-7a6b-4ef6-bace-642f677fbe31</vt:lpwstr>
  </property>
  <property fmtid="{D5CDD505-2E9C-101B-9397-08002B2CF9AE}" pid="8" name="MSIP_Label_83bcef13-7cac-433f-ba1d-47a323951816_ActionId">
    <vt:lpwstr>66719768-fd85-486d-b90e-2ba04a10239f</vt:lpwstr>
  </property>
  <property fmtid="{D5CDD505-2E9C-101B-9397-08002B2CF9AE}" pid="9" name="MSIP_Label_83bcef13-7cac-433f-ba1d-47a323951816_ContentBits">
    <vt:lpwstr>0</vt:lpwstr>
  </property>
</Properties>
</file>