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3" r:id="rId2"/>
    <p:sldMasterId id="2147483661" r:id="rId3"/>
  </p:sldMasterIdLst>
  <p:notesMasterIdLst>
    <p:notesMasterId r:id="rId15"/>
  </p:notesMasterIdLst>
  <p:handoutMasterIdLst>
    <p:handoutMasterId r:id="rId16"/>
  </p:handoutMasterIdLst>
  <p:sldIdLst>
    <p:sldId id="269" r:id="rId4"/>
    <p:sldId id="484" r:id="rId5"/>
    <p:sldId id="497" r:id="rId6"/>
    <p:sldId id="530" r:id="rId7"/>
    <p:sldId id="523" r:id="rId8"/>
    <p:sldId id="526" r:id="rId9"/>
    <p:sldId id="529" r:id="rId10"/>
    <p:sldId id="492" r:id="rId11"/>
    <p:sldId id="493" r:id="rId12"/>
    <p:sldId id="498" r:id="rId13"/>
    <p:sldId id="531"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7/14/2024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7/14/2024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7/14/2024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7/14/2024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7/14/2024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7/14/2024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FF5BB-3C1F-17C8-F668-71D72B683B62}"/>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6D2537-D3D6-17CE-6446-865E9F0D31C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6A21B2-0B50-B0EA-7BE3-26A3944ACC11}"/>
              </a:ext>
            </a:extLst>
          </p:cNvPr>
          <p:cNvSpPr>
            <a:spLocks noGrp="1"/>
          </p:cNvSpPr>
          <p:nvPr>
            <p:ph type="dt" sz="half" idx="10"/>
          </p:nvPr>
        </p:nvSpPr>
        <p:spPr/>
        <p:txBody>
          <a:bodyPr/>
          <a:lstStyle/>
          <a:p>
            <a:fld id="{F887CF11-8AA8-49FD-971C-D4AA25CB567D}" type="datetimeFigureOut">
              <a:rPr lang="en-US" smtClean="0"/>
              <a:t>7/14/2024</a:t>
            </a:fld>
            <a:endParaRPr lang="en-US"/>
          </a:p>
        </p:txBody>
      </p:sp>
      <p:sp>
        <p:nvSpPr>
          <p:cNvPr id="5" name="Footer Placeholder 4">
            <a:extLst>
              <a:ext uri="{FF2B5EF4-FFF2-40B4-BE49-F238E27FC236}">
                <a16:creationId xmlns:a16="http://schemas.microsoft.com/office/drawing/2014/main" id="{2853653D-8DA6-0E9F-3A8E-AEBA18403F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AB7F30-A318-7D16-ECEA-9209360A537E}"/>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666738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2884C-E741-1680-933C-C06FF0BAE2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0570AB-7224-BB2F-FCE8-B918FA834D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86D19F-368A-E094-F1BC-3FCE1A2AA215}"/>
              </a:ext>
            </a:extLst>
          </p:cNvPr>
          <p:cNvSpPr>
            <a:spLocks noGrp="1"/>
          </p:cNvSpPr>
          <p:nvPr>
            <p:ph type="dt" sz="half" idx="10"/>
          </p:nvPr>
        </p:nvSpPr>
        <p:spPr/>
        <p:txBody>
          <a:bodyPr/>
          <a:lstStyle/>
          <a:p>
            <a:fld id="{F887CF11-8AA8-49FD-971C-D4AA25CB567D}" type="datetimeFigureOut">
              <a:rPr lang="en-US" smtClean="0"/>
              <a:t>7/14/2024</a:t>
            </a:fld>
            <a:endParaRPr lang="en-US"/>
          </a:p>
        </p:txBody>
      </p:sp>
      <p:sp>
        <p:nvSpPr>
          <p:cNvPr id="5" name="Footer Placeholder 4">
            <a:extLst>
              <a:ext uri="{FF2B5EF4-FFF2-40B4-BE49-F238E27FC236}">
                <a16:creationId xmlns:a16="http://schemas.microsoft.com/office/drawing/2014/main" id="{66937CFB-4FC4-0CD7-5FEC-A565F4CDE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BED99-92BB-6041-6749-A9B9BA44EE8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530319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CA229-DC3E-6F4E-8D03-81B1AF8E181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30348E-008D-C3D4-340B-FEBD25AB4861}"/>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E0A387-6F2E-328D-F803-2515B2463846}"/>
              </a:ext>
            </a:extLst>
          </p:cNvPr>
          <p:cNvSpPr>
            <a:spLocks noGrp="1"/>
          </p:cNvSpPr>
          <p:nvPr>
            <p:ph type="dt" sz="half" idx="10"/>
          </p:nvPr>
        </p:nvSpPr>
        <p:spPr/>
        <p:txBody>
          <a:bodyPr/>
          <a:lstStyle/>
          <a:p>
            <a:fld id="{F887CF11-8AA8-49FD-971C-D4AA25CB567D}" type="datetimeFigureOut">
              <a:rPr lang="en-US" smtClean="0"/>
              <a:t>7/14/2024</a:t>
            </a:fld>
            <a:endParaRPr lang="en-US"/>
          </a:p>
        </p:txBody>
      </p:sp>
      <p:sp>
        <p:nvSpPr>
          <p:cNvPr id="5" name="Footer Placeholder 4">
            <a:extLst>
              <a:ext uri="{FF2B5EF4-FFF2-40B4-BE49-F238E27FC236}">
                <a16:creationId xmlns:a16="http://schemas.microsoft.com/office/drawing/2014/main" id="{13A25F56-85F1-2A54-D75B-D783BE28EC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F64EF6-F8AC-3AB3-BEBD-502353424AC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590127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74745-DF42-CA0D-60EC-43405979AB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59382-6EC6-6013-6CF5-992DAC876F41}"/>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A35D25-FA49-573C-1D55-C0317D591DBA}"/>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916E72-6A6E-5EEA-5CC0-8BCADBD338B2}"/>
              </a:ext>
            </a:extLst>
          </p:cNvPr>
          <p:cNvSpPr>
            <a:spLocks noGrp="1"/>
          </p:cNvSpPr>
          <p:nvPr>
            <p:ph type="dt" sz="half" idx="10"/>
          </p:nvPr>
        </p:nvSpPr>
        <p:spPr/>
        <p:txBody>
          <a:bodyPr/>
          <a:lstStyle/>
          <a:p>
            <a:fld id="{F887CF11-8AA8-49FD-971C-D4AA25CB567D}" type="datetimeFigureOut">
              <a:rPr lang="en-US" smtClean="0"/>
              <a:t>7/14/2024</a:t>
            </a:fld>
            <a:endParaRPr lang="en-US"/>
          </a:p>
        </p:txBody>
      </p:sp>
      <p:sp>
        <p:nvSpPr>
          <p:cNvPr id="6" name="Footer Placeholder 5">
            <a:extLst>
              <a:ext uri="{FF2B5EF4-FFF2-40B4-BE49-F238E27FC236}">
                <a16:creationId xmlns:a16="http://schemas.microsoft.com/office/drawing/2014/main" id="{477A418E-CF71-A55F-0B9A-CB0282237D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882AF6-CBF6-46CD-7B44-47445926BDE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3844340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0E13-B7E1-A05A-1D65-ECE5C79D5F6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6B35D6-E9D9-F15E-83BD-8BE113CC0F8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90A2DA-584F-5290-8218-1AD2AB119AA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664A36-FF45-4EFD-9BA0-0D560A2BAD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A361A9-8F9A-CD57-EB7F-952544C9051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4CAB30-DF82-9376-6A7D-EA679E481A7E}"/>
              </a:ext>
            </a:extLst>
          </p:cNvPr>
          <p:cNvSpPr>
            <a:spLocks noGrp="1"/>
          </p:cNvSpPr>
          <p:nvPr>
            <p:ph type="dt" sz="half" idx="10"/>
          </p:nvPr>
        </p:nvSpPr>
        <p:spPr/>
        <p:txBody>
          <a:bodyPr/>
          <a:lstStyle/>
          <a:p>
            <a:fld id="{F887CF11-8AA8-49FD-971C-D4AA25CB567D}" type="datetimeFigureOut">
              <a:rPr lang="en-US" smtClean="0"/>
              <a:t>7/14/2024</a:t>
            </a:fld>
            <a:endParaRPr lang="en-US"/>
          </a:p>
        </p:txBody>
      </p:sp>
      <p:sp>
        <p:nvSpPr>
          <p:cNvPr id="8" name="Footer Placeholder 7">
            <a:extLst>
              <a:ext uri="{FF2B5EF4-FFF2-40B4-BE49-F238E27FC236}">
                <a16:creationId xmlns:a16="http://schemas.microsoft.com/office/drawing/2014/main" id="{D99D9F40-284E-2DCD-2546-80EEFDA867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1CC619-1436-9B65-977F-89BC99C541A3}"/>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0989504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5182-84D2-B867-9346-08AEAAC171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EDB270-B940-DE34-DDCD-55F1A00574DF}"/>
              </a:ext>
            </a:extLst>
          </p:cNvPr>
          <p:cNvSpPr>
            <a:spLocks noGrp="1"/>
          </p:cNvSpPr>
          <p:nvPr>
            <p:ph type="dt" sz="half" idx="10"/>
          </p:nvPr>
        </p:nvSpPr>
        <p:spPr/>
        <p:txBody>
          <a:bodyPr/>
          <a:lstStyle/>
          <a:p>
            <a:fld id="{F887CF11-8AA8-49FD-971C-D4AA25CB567D}" type="datetimeFigureOut">
              <a:rPr lang="en-US" smtClean="0"/>
              <a:t>7/14/2024</a:t>
            </a:fld>
            <a:endParaRPr lang="en-US"/>
          </a:p>
        </p:txBody>
      </p:sp>
      <p:sp>
        <p:nvSpPr>
          <p:cNvPr id="4" name="Footer Placeholder 3">
            <a:extLst>
              <a:ext uri="{FF2B5EF4-FFF2-40B4-BE49-F238E27FC236}">
                <a16:creationId xmlns:a16="http://schemas.microsoft.com/office/drawing/2014/main" id="{5EB32C24-95DA-D3C7-1940-F4C6E7AE01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E242AB-DE93-5942-AFC4-B311858616B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0408207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BAE97-DDD2-F537-B056-932FA8E8B590}"/>
              </a:ext>
            </a:extLst>
          </p:cNvPr>
          <p:cNvSpPr>
            <a:spLocks noGrp="1"/>
          </p:cNvSpPr>
          <p:nvPr>
            <p:ph type="dt" sz="half" idx="10"/>
          </p:nvPr>
        </p:nvSpPr>
        <p:spPr/>
        <p:txBody>
          <a:bodyPr/>
          <a:lstStyle/>
          <a:p>
            <a:fld id="{F887CF11-8AA8-49FD-971C-D4AA25CB567D}" type="datetimeFigureOut">
              <a:rPr lang="en-US" smtClean="0"/>
              <a:t>7/14/2024</a:t>
            </a:fld>
            <a:endParaRPr lang="en-US"/>
          </a:p>
        </p:txBody>
      </p:sp>
      <p:sp>
        <p:nvSpPr>
          <p:cNvPr id="3" name="Footer Placeholder 2">
            <a:extLst>
              <a:ext uri="{FF2B5EF4-FFF2-40B4-BE49-F238E27FC236}">
                <a16:creationId xmlns:a16="http://schemas.microsoft.com/office/drawing/2014/main" id="{DAAD2E29-ABCA-252F-E6B1-41C9B5A48B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3B2C59-BA5B-0DD7-A949-A3445C2E4FA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287023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7/14/2024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602E-1A7A-7C3B-361F-751292CA2F6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4DDAFC-1692-FD0C-0C8D-86FBAFB5A16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C1EC65-C3DA-36CF-619B-FA535D9373D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021363-B93A-2179-4F4D-30BB5475097D}"/>
              </a:ext>
            </a:extLst>
          </p:cNvPr>
          <p:cNvSpPr>
            <a:spLocks noGrp="1"/>
          </p:cNvSpPr>
          <p:nvPr>
            <p:ph type="dt" sz="half" idx="10"/>
          </p:nvPr>
        </p:nvSpPr>
        <p:spPr/>
        <p:txBody>
          <a:bodyPr/>
          <a:lstStyle/>
          <a:p>
            <a:fld id="{F887CF11-8AA8-49FD-971C-D4AA25CB567D}" type="datetimeFigureOut">
              <a:rPr lang="en-US" smtClean="0"/>
              <a:t>7/14/2024</a:t>
            </a:fld>
            <a:endParaRPr lang="en-US"/>
          </a:p>
        </p:txBody>
      </p:sp>
      <p:sp>
        <p:nvSpPr>
          <p:cNvPr id="6" name="Footer Placeholder 5">
            <a:extLst>
              <a:ext uri="{FF2B5EF4-FFF2-40B4-BE49-F238E27FC236}">
                <a16:creationId xmlns:a16="http://schemas.microsoft.com/office/drawing/2014/main" id="{CD089CE2-1E8C-F212-B1F0-38DAE477E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48B940-D477-A1EC-958D-EDFA917D51F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828581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020DC-953B-A2FE-8006-50EE2498DF8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526328-A699-8083-3516-72F71F5468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45A5F8-DC0D-9B2D-9DE4-8BBF77684CE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0BF8DE-A074-CDA6-A2F9-1DDC4D8B230C}"/>
              </a:ext>
            </a:extLst>
          </p:cNvPr>
          <p:cNvSpPr>
            <a:spLocks noGrp="1"/>
          </p:cNvSpPr>
          <p:nvPr>
            <p:ph type="dt" sz="half" idx="10"/>
          </p:nvPr>
        </p:nvSpPr>
        <p:spPr/>
        <p:txBody>
          <a:bodyPr/>
          <a:lstStyle/>
          <a:p>
            <a:fld id="{F887CF11-8AA8-49FD-971C-D4AA25CB567D}" type="datetimeFigureOut">
              <a:rPr lang="en-US" smtClean="0"/>
              <a:t>7/14/2024</a:t>
            </a:fld>
            <a:endParaRPr lang="en-US"/>
          </a:p>
        </p:txBody>
      </p:sp>
      <p:sp>
        <p:nvSpPr>
          <p:cNvPr id="6" name="Footer Placeholder 5">
            <a:extLst>
              <a:ext uri="{FF2B5EF4-FFF2-40B4-BE49-F238E27FC236}">
                <a16:creationId xmlns:a16="http://schemas.microsoft.com/office/drawing/2014/main" id="{6139811B-EC91-A6F4-BDD2-AA52E7A146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4830F-FE75-C64A-2BC0-43110A728C2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1582857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30DD4-02E6-CE71-16B1-4024220E7A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767709-4864-4B36-7F4D-1F3AC1D506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18ABED-B625-AE23-E2AF-5E51BA5C8C35}"/>
              </a:ext>
            </a:extLst>
          </p:cNvPr>
          <p:cNvSpPr>
            <a:spLocks noGrp="1"/>
          </p:cNvSpPr>
          <p:nvPr>
            <p:ph type="dt" sz="half" idx="10"/>
          </p:nvPr>
        </p:nvSpPr>
        <p:spPr/>
        <p:txBody>
          <a:bodyPr/>
          <a:lstStyle/>
          <a:p>
            <a:fld id="{F887CF11-8AA8-49FD-971C-D4AA25CB567D}" type="datetimeFigureOut">
              <a:rPr lang="en-US" smtClean="0"/>
              <a:t>7/14/2024</a:t>
            </a:fld>
            <a:endParaRPr lang="en-US"/>
          </a:p>
        </p:txBody>
      </p:sp>
      <p:sp>
        <p:nvSpPr>
          <p:cNvPr id="5" name="Footer Placeholder 4">
            <a:extLst>
              <a:ext uri="{FF2B5EF4-FFF2-40B4-BE49-F238E27FC236}">
                <a16:creationId xmlns:a16="http://schemas.microsoft.com/office/drawing/2014/main" id="{5E156DF8-121A-758B-0A22-D50ABAA75C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41C994-E379-D7E6-2F7E-E4FE9AABD70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2075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60D11D-7991-B959-9244-35375A4CD5E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7379FC-3CE4-65A7-2E8A-D8742FF58EB2}"/>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F105B4-0454-2C55-19E6-0F3D3DC07F18}"/>
              </a:ext>
            </a:extLst>
          </p:cNvPr>
          <p:cNvSpPr>
            <a:spLocks noGrp="1"/>
          </p:cNvSpPr>
          <p:nvPr>
            <p:ph type="dt" sz="half" idx="10"/>
          </p:nvPr>
        </p:nvSpPr>
        <p:spPr/>
        <p:txBody>
          <a:bodyPr/>
          <a:lstStyle/>
          <a:p>
            <a:fld id="{F887CF11-8AA8-49FD-971C-D4AA25CB567D}" type="datetimeFigureOut">
              <a:rPr lang="en-US" smtClean="0"/>
              <a:t>7/14/2024</a:t>
            </a:fld>
            <a:endParaRPr lang="en-US"/>
          </a:p>
        </p:txBody>
      </p:sp>
      <p:sp>
        <p:nvSpPr>
          <p:cNvPr id="5" name="Footer Placeholder 4">
            <a:extLst>
              <a:ext uri="{FF2B5EF4-FFF2-40B4-BE49-F238E27FC236}">
                <a16:creationId xmlns:a16="http://schemas.microsoft.com/office/drawing/2014/main" id="{6B84769C-501E-C49B-0915-FC5DD78155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D8791-77B4-8E91-F9C5-2AC6FD8F0F42}"/>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39394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7/14/2024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7/14/2024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7/14/2024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7/14/2024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7/14/2024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7/14/2024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7/14/2024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7/14/2024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7/14/2024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7/14/2024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7/14/2024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7/14/2024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7/14/2024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7/14/2024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7/14/2024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7/14/2024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7/14/2024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7/14/2024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7/14/2024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5600" y="3707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0857</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91AE2F-C8F8-8FF6-7793-62EB8D13E23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A25726-D3A7-62A2-6E2E-2F398C0097A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259502-914E-8C72-CC85-2A35555A93C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7CF11-8AA8-49FD-971C-D4AA25CB567D}" type="datetimeFigureOut">
              <a:rPr lang="en-US" smtClean="0"/>
              <a:t>7/14/2024</a:t>
            </a:fld>
            <a:endParaRPr lang="en-US"/>
          </a:p>
        </p:txBody>
      </p:sp>
      <p:sp>
        <p:nvSpPr>
          <p:cNvPr id="5" name="Footer Placeholder 4">
            <a:extLst>
              <a:ext uri="{FF2B5EF4-FFF2-40B4-BE49-F238E27FC236}">
                <a16:creationId xmlns:a16="http://schemas.microsoft.com/office/drawing/2014/main" id="{F7D4957A-507A-C0D7-DBCC-F627A1A061A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B51DE8-AAE5-A2AB-6F8A-ECB8A7425C9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464A04-1739-4266-A33D-58FEECC8F296}" type="slidenum">
              <a:rPr lang="en-US" smtClean="0"/>
              <a:t>‹#›</a:t>
            </a:fld>
            <a:endParaRPr lang="en-US"/>
          </a:p>
        </p:txBody>
      </p:sp>
    </p:spTree>
    <p:extLst>
      <p:ext uri="{BB962C8B-B14F-4D97-AF65-F5344CB8AC3E}">
        <p14:creationId xmlns:p14="http://schemas.microsoft.com/office/powerpoint/2010/main" val="377651105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7/14/2024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ICR Consideration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2024-05-10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05/10/2024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524"/>
            <a:ext cx="9144000" cy="623501"/>
          </a:xfrm>
        </p:spPr>
        <p:txBody>
          <a:bodyPr/>
          <a:lstStyle/>
          <a:p>
            <a:r>
              <a:rPr lang="en-US" sz="2400" dirty="0"/>
              <a:t>Summary</a:t>
            </a:r>
            <a:endParaRPr lang="en-US" sz="2400" b="0" dirty="0"/>
          </a:p>
        </p:txBody>
      </p:sp>
      <p:sp>
        <p:nvSpPr>
          <p:cNvPr id="3" name="Content Placeholder 2"/>
          <p:cNvSpPr>
            <a:spLocks noGrp="1"/>
          </p:cNvSpPr>
          <p:nvPr>
            <p:ph idx="1"/>
          </p:nvPr>
        </p:nvSpPr>
        <p:spPr>
          <a:xfrm>
            <a:off x="0" y="1143000"/>
            <a:ext cx="9144000" cy="4572000"/>
          </a:xfrm>
        </p:spPr>
        <p:txBody>
          <a:bodyPr/>
          <a:lstStyle/>
          <a:p>
            <a:r>
              <a:rPr lang="en-US" sz="2000" dirty="0"/>
              <a:t>The various candidate ICRs are compared</a:t>
            </a:r>
          </a:p>
          <a:p>
            <a:pPr lvl="1"/>
            <a:r>
              <a:rPr lang="en-US" dirty="0"/>
              <a:t>We prefer Multi-STA BA as ICR at least when carrying the feedbacks.</a:t>
            </a:r>
          </a:p>
          <a:p>
            <a:r>
              <a:rPr lang="en-US" sz="2000" dirty="0"/>
              <a:t>The frame format of ICR Multi-STA BA is discussed</a:t>
            </a:r>
            <a:r>
              <a:rPr lang="en-US" sz="1600" dirty="0"/>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149238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524"/>
            <a:ext cx="9144000" cy="623501"/>
          </a:xfrm>
        </p:spPr>
        <p:txBody>
          <a:bodyPr/>
          <a:lstStyle/>
          <a:p>
            <a:r>
              <a:rPr lang="en-US" sz="2400" dirty="0"/>
              <a:t>SP 1</a:t>
            </a:r>
            <a:endParaRPr lang="en-US" sz="2400" b="0" dirty="0"/>
          </a:p>
        </p:txBody>
      </p:sp>
      <p:sp>
        <p:nvSpPr>
          <p:cNvPr id="3" name="Content Placeholder 2"/>
          <p:cNvSpPr>
            <a:spLocks noGrp="1"/>
          </p:cNvSpPr>
          <p:nvPr>
            <p:ph idx="1"/>
          </p:nvPr>
        </p:nvSpPr>
        <p:spPr>
          <a:xfrm>
            <a:off x="0" y="1143000"/>
            <a:ext cx="9144000" cy="4572000"/>
          </a:xfrm>
        </p:spPr>
        <p:txBody>
          <a:bodyPr/>
          <a:lstStyle/>
          <a:p>
            <a:r>
              <a:rPr lang="en-US" sz="1800" kern="0" dirty="0">
                <a:effectLst/>
                <a:latin typeface="Calibri" panose="020F0502020204030204" pitchFamily="34" charset="0"/>
                <a:ea typeface="Calibri" panose="020F0502020204030204" pitchFamily="34" charset="0"/>
              </a:rPr>
              <a:t>Do you support to use M-STA BA for Initial Control Response frame (ICR) for DL and UL, at least when carrying feedbacks (i.e. unavailability feedback)?</a:t>
            </a:r>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582215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Recap: Candidate ICF/ICR </a:t>
            </a:r>
            <a:endParaRPr lang="en-US" sz="2800" b="0" dirty="0"/>
          </a:p>
        </p:txBody>
      </p:sp>
      <p:sp>
        <p:nvSpPr>
          <p:cNvPr id="3" name="Content Placeholder 2"/>
          <p:cNvSpPr>
            <a:spLocks noGrp="1"/>
          </p:cNvSpPr>
          <p:nvPr>
            <p:ph idx="1"/>
          </p:nvPr>
        </p:nvSpPr>
        <p:spPr>
          <a:xfrm>
            <a:off x="0" y="1295400"/>
            <a:ext cx="9144000" cy="4724399"/>
          </a:xfrm>
        </p:spPr>
        <p:txBody>
          <a:bodyPr/>
          <a:lstStyle/>
          <a:p>
            <a:r>
              <a:rPr lang="en-US" sz="2000" dirty="0"/>
              <a:t>The ICF/ICR is used for the initial control information negotiation/notification e.g. in-device interference co-existence, power save low-capacity listening mode.</a:t>
            </a:r>
          </a:p>
          <a:p>
            <a:r>
              <a:rPr lang="en-US" sz="2000" dirty="0"/>
              <a:t>The ICF/ICR also needs to act as initial frame exchange for EMLSR, TXOP protection the same way as RTS/CTS</a:t>
            </a:r>
          </a:p>
          <a:p>
            <a:r>
              <a:rPr lang="en-US" sz="2000" dirty="0"/>
              <a:t>Frame exchange initiated by an AP</a:t>
            </a:r>
          </a:p>
          <a:p>
            <a:pPr lvl="1"/>
            <a:r>
              <a:rPr lang="en-US" dirty="0"/>
              <a:t>Option 1: BSRP Trigger and Multi-STA BA.  </a:t>
            </a:r>
          </a:p>
          <a:p>
            <a:pPr lvl="1"/>
            <a:r>
              <a:rPr lang="en-US" dirty="0"/>
              <a:t>Option 2: BSRP Trigger and QoS Null</a:t>
            </a:r>
          </a:p>
          <a:p>
            <a:pPr lvl="1"/>
            <a:r>
              <a:rPr lang="en-US" dirty="0"/>
              <a:t>Option 3: New Trigger variant and new control responding frame.</a:t>
            </a:r>
          </a:p>
          <a:p>
            <a:r>
              <a:rPr lang="en-US" sz="2000" dirty="0"/>
              <a:t>Frame exchange initiated by a non-AP STA</a:t>
            </a:r>
          </a:p>
          <a:p>
            <a:pPr lvl="1"/>
            <a:r>
              <a:rPr lang="en-US" dirty="0"/>
              <a:t>Option 1: BAR and Multi-STA BA when soliciting device is a non-AP STA.</a:t>
            </a:r>
          </a:p>
          <a:p>
            <a:pPr lvl="1"/>
            <a:r>
              <a:rPr lang="en-US" dirty="0"/>
              <a:t>Option 2: BSRP Trigger and Multi-STA BA.</a:t>
            </a:r>
          </a:p>
          <a:p>
            <a:pPr lvl="1"/>
            <a:r>
              <a:rPr lang="en-US" dirty="0"/>
              <a:t>Option 3: New Trigger variant and new control responding frame</a:t>
            </a:r>
          </a:p>
          <a:p>
            <a:pPr lvl="1"/>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4887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dirty="0"/>
              <a:t>Per-User and Common Initial Control Information</a:t>
            </a:r>
            <a:endParaRPr lang="en-US" sz="2800" b="0" dirty="0"/>
          </a:p>
        </p:txBody>
      </p:sp>
      <p:sp>
        <p:nvSpPr>
          <p:cNvPr id="3" name="Content Placeholder 2"/>
          <p:cNvSpPr>
            <a:spLocks noGrp="1"/>
          </p:cNvSpPr>
          <p:nvPr>
            <p:ph idx="1"/>
          </p:nvPr>
        </p:nvSpPr>
        <p:spPr>
          <a:xfrm>
            <a:off x="0" y="1066801"/>
            <a:ext cx="9144000" cy="5408612"/>
          </a:xfrm>
        </p:spPr>
        <p:txBody>
          <a:bodyPr/>
          <a:lstStyle/>
          <a:p>
            <a:r>
              <a:rPr lang="en-US" sz="2000" dirty="0"/>
              <a:t>Per-user initial control information</a:t>
            </a:r>
          </a:p>
          <a:p>
            <a:pPr lvl="1"/>
            <a:r>
              <a:rPr lang="en-US" dirty="0"/>
              <a:t>In a broadcast ICF, the AP can announce the maximal </a:t>
            </a:r>
            <a:r>
              <a:rPr lang="en-US" dirty="0" err="1"/>
              <a:t>Nss</a:t>
            </a:r>
            <a:r>
              <a:rPr lang="en-US" dirty="0"/>
              <a:t>, BW for a STA’s power save that the AP will ask the STA to use for the DL MU PPDU reception and UL TB PPDU transmission.</a:t>
            </a:r>
          </a:p>
          <a:p>
            <a:pPr lvl="1"/>
            <a:r>
              <a:rPr lang="en-US" dirty="0"/>
              <a:t>In a broadcast Multi-STA BA, the AP can transmit the in-device interference for a STA besides the BA acknowledgement for the STA.</a:t>
            </a:r>
          </a:p>
          <a:p>
            <a:pPr lvl="2"/>
            <a:r>
              <a:rPr lang="en-US" sz="2000" dirty="0"/>
              <a:t>This is useful when the AP has interference and receive part or no MPDUs from a STA in the STA’s RU. </a:t>
            </a:r>
          </a:p>
          <a:p>
            <a:r>
              <a:rPr lang="en-US" sz="2000" dirty="0"/>
              <a:t>Common initial control information</a:t>
            </a:r>
          </a:p>
          <a:p>
            <a:pPr lvl="1"/>
            <a:r>
              <a:rPr lang="en-US" dirty="0"/>
              <a:t>In a unicast ICF or ICR, the initial control information is the common initial control information.</a:t>
            </a:r>
          </a:p>
          <a:p>
            <a:pPr lvl="1"/>
            <a:r>
              <a:rPr lang="en-US" dirty="0"/>
              <a:t>In a broadcast ICF or ICR, the initial control information for all addressed/associated UHR STAs is the common initial control information, e.g.</a:t>
            </a:r>
          </a:p>
          <a:p>
            <a:pPr lvl="2"/>
            <a:r>
              <a:rPr lang="en-US" sz="2000" dirty="0"/>
              <a:t>The AP’s unavailable time.</a:t>
            </a:r>
          </a:p>
          <a:p>
            <a:pPr marL="0" indent="0">
              <a:buNone/>
            </a:pPr>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96167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900500"/>
          </a:xfrm>
        </p:spPr>
        <p:txBody>
          <a:bodyPr/>
          <a:lstStyle/>
          <a:p>
            <a:r>
              <a:rPr lang="en-US" sz="2400" dirty="0"/>
              <a:t>Multi-STA BA vs QoS Null</a:t>
            </a:r>
            <a:r>
              <a:rPr lang="en-US" sz="2000" dirty="0"/>
              <a:t> </a:t>
            </a:r>
            <a:r>
              <a:rPr lang="en-US" sz="2400" dirty="0"/>
              <a:t>and ICR with New Control Subtype (1)</a:t>
            </a:r>
            <a:endParaRPr lang="en-US" sz="2400" b="0" dirty="0"/>
          </a:p>
        </p:txBody>
      </p:sp>
      <p:sp>
        <p:nvSpPr>
          <p:cNvPr id="3" name="Content Placeholder 2"/>
          <p:cNvSpPr>
            <a:spLocks noGrp="1"/>
          </p:cNvSpPr>
          <p:nvPr>
            <p:ph idx="1"/>
          </p:nvPr>
        </p:nvSpPr>
        <p:spPr>
          <a:xfrm>
            <a:off x="0" y="1510100"/>
            <a:ext cx="9144000" cy="4814500"/>
          </a:xfrm>
        </p:spPr>
        <p:txBody>
          <a:bodyPr/>
          <a:lstStyle/>
          <a:p>
            <a:r>
              <a:rPr lang="en-US" sz="1600" dirty="0"/>
              <a:t>The QoS Null can be used when no additional initial control information is carried in responding frame.</a:t>
            </a:r>
          </a:p>
          <a:p>
            <a:r>
              <a:rPr lang="en-US" sz="1600" dirty="0"/>
              <a:t>The HE Control field in a QoS Null frame may have no enough room to carry the required initial control information</a:t>
            </a:r>
            <a:r>
              <a:rPr lang="en-US" sz="1800" dirty="0"/>
              <a:t>.</a:t>
            </a:r>
          </a:p>
          <a:p>
            <a:r>
              <a:rPr lang="en-US" sz="1800" dirty="0"/>
              <a:t>The variable length HE Control field can provide enough room. However, it requires the additional change to HE Control field.</a:t>
            </a:r>
            <a:endParaRPr lang="en-US" sz="2400" dirty="0"/>
          </a:p>
          <a:p>
            <a:endParaRPr lang="en-US" sz="1800" dirty="0"/>
          </a:p>
          <a:p>
            <a:endParaRPr lang="en-US" sz="1800" dirty="0"/>
          </a:p>
          <a:p>
            <a:r>
              <a:rPr lang="en-US" sz="1800" dirty="0"/>
              <a:t>The ICR with the new control subtype provides the enough room for carrying the initial control information.</a:t>
            </a:r>
          </a:p>
          <a:p>
            <a:r>
              <a:rPr lang="en-US" sz="2000" dirty="0"/>
              <a:t>However, this increases the additional control subtype decoding.</a:t>
            </a:r>
            <a:endParaRPr lang="en-US" sz="2800"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2559637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76" y="671900"/>
            <a:ext cx="9144000" cy="623501"/>
          </a:xfrm>
        </p:spPr>
        <p:txBody>
          <a:bodyPr/>
          <a:lstStyle/>
          <a:p>
            <a:r>
              <a:rPr lang="en-US" sz="2400" dirty="0"/>
              <a:t>Multi-STA BA vs QoS Null and ICR with New Control Subtype (2)</a:t>
            </a:r>
            <a:endParaRPr lang="en-US" sz="2400" b="0" dirty="0"/>
          </a:p>
        </p:txBody>
      </p:sp>
      <p:sp>
        <p:nvSpPr>
          <p:cNvPr id="3" name="Content Placeholder 2"/>
          <p:cNvSpPr>
            <a:spLocks noGrp="1"/>
          </p:cNvSpPr>
          <p:nvPr>
            <p:ph idx="1"/>
          </p:nvPr>
        </p:nvSpPr>
        <p:spPr>
          <a:xfrm>
            <a:off x="0" y="1295401"/>
            <a:ext cx="9144000" cy="4494212"/>
          </a:xfrm>
        </p:spPr>
        <p:txBody>
          <a:bodyPr/>
          <a:lstStyle/>
          <a:p>
            <a:r>
              <a:rPr lang="en-US" sz="1800" dirty="0"/>
              <a:t>BA in </a:t>
            </a:r>
            <a:r>
              <a:rPr lang="en-US" sz="1800" dirty="0" err="1"/>
              <a:t>mmWave</a:t>
            </a:r>
            <a:r>
              <a:rPr lang="en-US" sz="1800" dirty="0"/>
              <a:t> band provides the traffic load control besides acknowledging the soliciting A-MPDU.  </a:t>
            </a:r>
          </a:p>
          <a:p>
            <a:r>
              <a:rPr lang="en-US" sz="1800" dirty="0"/>
              <a:t>Multi-STA BA can be used as unicast and broadcast frame.</a:t>
            </a:r>
          </a:p>
          <a:p>
            <a:r>
              <a:rPr lang="en-US" sz="1800" dirty="0"/>
              <a:t>Multi-STA BA can carry additional control information besides BA bitmap to acknowledging A-MPDU(s) and/or MPDU(s).</a:t>
            </a:r>
          </a:p>
          <a:p>
            <a:pPr lvl="1"/>
            <a:r>
              <a:rPr lang="en-US" sz="1800" dirty="0"/>
              <a:t>It is easy to carry per-user initial control information and initial control information for all addressed STAs.</a:t>
            </a:r>
          </a:p>
          <a:p>
            <a:r>
              <a:rPr lang="en-US" sz="1800" dirty="0"/>
              <a:t>Adding in-device coexistence information (e.g. unavailable time notification) is harmonized with the other Multi-STA BA enhancement. </a:t>
            </a:r>
          </a:p>
          <a:p>
            <a:r>
              <a:rPr lang="en-US" sz="1800" dirty="0"/>
              <a:t>When being used as ICR solicited by ICF, a Multi-STA BA may not need to carry BA Bitmap field for acknowledging the frames in the A-MPDU(s).</a:t>
            </a:r>
          </a:p>
          <a:p>
            <a:endParaRPr lang="en-US" sz="1800" dirty="0"/>
          </a:p>
          <a:p>
            <a:r>
              <a:rPr lang="en-US" sz="1800" dirty="0"/>
              <a:t>Multi-STA BA needs to be ICR at least when the ICR carries the </a:t>
            </a:r>
            <a:r>
              <a:rPr lang="en-US" sz="1800" kern="0" dirty="0">
                <a:effectLst/>
                <a:ea typeface="Calibri" panose="020F0502020204030204" pitchFamily="34" charset="0"/>
              </a:rPr>
              <a:t>feedbacks (i.e. unavailability feedback)</a:t>
            </a:r>
            <a:r>
              <a:rPr lang="en-US" sz="1800" dirty="0"/>
              <a:t>.</a:t>
            </a:r>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232876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Common Initial Control Info in ICR Multi-STA BA (1)</a:t>
            </a:r>
            <a:endParaRPr lang="en-US" sz="2800" b="0" dirty="0"/>
          </a:p>
        </p:txBody>
      </p:sp>
      <p:sp>
        <p:nvSpPr>
          <p:cNvPr id="3" name="Content Placeholder 2"/>
          <p:cNvSpPr>
            <a:spLocks noGrp="1"/>
          </p:cNvSpPr>
          <p:nvPr>
            <p:ph idx="1"/>
          </p:nvPr>
        </p:nvSpPr>
        <p:spPr>
          <a:xfrm>
            <a:off x="0" y="1295401"/>
            <a:ext cx="9144000" cy="2514600"/>
          </a:xfrm>
        </p:spPr>
        <p:txBody>
          <a:bodyPr/>
          <a:lstStyle/>
          <a:p>
            <a:r>
              <a:rPr lang="en-US" sz="1600" dirty="0"/>
              <a:t>The Common Initial Control Info field carries one, or multiple Common Initial Control Per AID TID Info fields.</a:t>
            </a:r>
          </a:p>
          <a:p>
            <a:pPr lvl="1"/>
            <a:r>
              <a:rPr lang="en-US" sz="1600" dirty="0"/>
              <a:t>The AID11 field with a special value, e.g. 2012, in a Per AID TID Info field indicate that the Per AID TID Info field is the  Common Initial Control Per AID TID Info field.</a:t>
            </a:r>
          </a:p>
          <a:p>
            <a:r>
              <a:rPr lang="en-US" sz="1600" dirty="0"/>
              <a:t>Each Common Initial Control Per AID TID Info field has the Common Initial Info field with 4, 8, 16, 32, 64, 128 octets.</a:t>
            </a:r>
          </a:p>
          <a:p>
            <a:pPr lvl="1"/>
            <a:r>
              <a:rPr lang="en-US" sz="1600" dirty="0"/>
              <a:t>The Fragment Number subfield indicates the length of Common Initial Info field.</a:t>
            </a:r>
          </a:p>
          <a:p>
            <a:pPr lvl="2"/>
            <a:r>
              <a:rPr lang="en-US" sz="1600" dirty="0"/>
              <a:t>The same coding of Fragment Number subfield for the length of Block Ack Bitmap field is used.</a:t>
            </a:r>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pic>
        <p:nvPicPr>
          <p:cNvPr id="7" name="Picture 6">
            <a:extLst>
              <a:ext uri="{FF2B5EF4-FFF2-40B4-BE49-F238E27FC236}">
                <a16:creationId xmlns:a16="http://schemas.microsoft.com/office/drawing/2014/main" id="{77051206-AC0C-FD7E-777D-473B2C1C293B}"/>
              </a:ext>
            </a:extLst>
          </p:cNvPr>
          <p:cNvPicPr>
            <a:picLocks noChangeAspect="1"/>
          </p:cNvPicPr>
          <p:nvPr/>
        </p:nvPicPr>
        <p:blipFill>
          <a:blip r:embed="rId2"/>
          <a:stretch>
            <a:fillRect/>
          </a:stretch>
        </p:blipFill>
        <p:spPr>
          <a:xfrm>
            <a:off x="5375134" y="3920542"/>
            <a:ext cx="1711394" cy="879676"/>
          </a:xfrm>
          <a:prstGeom prst="rect">
            <a:avLst/>
          </a:prstGeom>
        </p:spPr>
      </p:pic>
      <p:sp>
        <p:nvSpPr>
          <p:cNvPr id="8" name="Rectangle 7">
            <a:extLst>
              <a:ext uri="{FF2B5EF4-FFF2-40B4-BE49-F238E27FC236}">
                <a16:creationId xmlns:a16="http://schemas.microsoft.com/office/drawing/2014/main" id="{AECAC75D-5CF8-43D9-187C-566336D8AACE}"/>
              </a:ext>
            </a:extLst>
          </p:cNvPr>
          <p:cNvSpPr/>
          <p:nvPr/>
        </p:nvSpPr>
        <p:spPr>
          <a:xfrm>
            <a:off x="5486157" y="4105054"/>
            <a:ext cx="864339" cy="1812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356D7A5-77DC-93B6-B9A8-FF7D965078BF}"/>
              </a:ext>
            </a:extLst>
          </p:cNvPr>
          <p:cNvSpPr txBox="1"/>
          <p:nvPr/>
        </p:nvSpPr>
        <p:spPr>
          <a:xfrm>
            <a:off x="5504405" y="4058755"/>
            <a:ext cx="895948" cy="338554"/>
          </a:xfrm>
          <a:prstGeom prst="rect">
            <a:avLst/>
          </a:prstGeom>
          <a:noFill/>
        </p:spPr>
        <p:txBody>
          <a:bodyPr wrap="square">
            <a:spAutoFit/>
          </a:bodyPr>
          <a:lstStyle/>
          <a:p>
            <a:r>
              <a:rPr lang="en-US" sz="800" dirty="0">
                <a:solidFill>
                  <a:schemeClr val="tx1"/>
                </a:solidFill>
              </a:rPr>
              <a:t>Per-STA Initial Control Info List</a:t>
            </a:r>
            <a:endParaRPr lang="en-US" sz="800" dirty="0"/>
          </a:p>
        </p:txBody>
      </p:sp>
      <p:sp>
        <p:nvSpPr>
          <p:cNvPr id="11" name="Rectangle 10">
            <a:extLst>
              <a:ext uri="{FF2B5EF4-FFF2-40B4-BE49-F238E27FC236}">
                <a16:creationId xmlns:a16="http://schemas.microsoft.com/office/drawing/2014/main" id="{046253D5-43E6-2295-1C21-A36675416CB5}"/>
              </a:ext>
            </a:extLst>
          </p:cNvPr>
          <p:cNvSpPr/>
          <p:nvPr/>
        </p:nvSpPr>
        <p:spPr>
          <a:xfrm>
            <a:off x="6528265" y="4105054"/>
            <a:ext cx="363258" cy="1946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28E8689-115A-5739-E3EA-EA452A121B10}"/>
              </a:ext>
            </a:extLst>
          </p:cNvPr>
          <p:cNvSpPr/>
          <p:nvPr/>
        </p:nvSpPr>
        <p:spPr>
          <a:xfrm>
            <a:off x="5439884" y="4432047"/>
            <a:ext cx="910612" cy="2224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D6D0A188-DB11-169D-B3A0-15A9217B2C35}"/>
              </a:ext>
            </a:extLst>
          </p:cNvPr>
          <p:cNvPicPr>
            <a:picLocks noChangeAspect="1"/>
          </p:cNvPicPr>
          <p:nvPr/>
        </p:nvPicPr>
        <p:blipFill>
          <a:blip r:embed="rId3"/>
          <a:stretch>
            <a:fillRect/>
          </a:stretch>
        </p:blipFill>
        <p:spPr>
          <a:xfrm>
            <a:off x="-10357" y="3968211"/>
            <a:ext cx="4202014" cy="733974"/>
          </a:xfrm>
          <a:prstGeom prst="rect">
            <a:avLst/>
          </a:prstGeom>
        </p:spPr>
      </p:pic>
      <p:cxnSp>
        <p:nvCxnSpPr>
          <p:cNvPr id="15" name="Straight Connector 14">
            <a:extLst>
              <a:ext uri="{FF2B5EF4-FFF2-40B4-BE49-F238E27FC236}">
                <a16:creationId xmlns:a16="http://schemas.microsoft.com/office/drawing/2014/main" id="{85F7974A-9AB1-A01B-8F37-B762DDDE06D2}"/>
              </a:ext>
            </a:extLst>
          </p:cNvPr>
          <p:cNvCxnSpPr>
            <a:cxnSpLocks/>
          </p:cNvCxnSpPr>
          <p:nvPr/>
        </p:nvCxnSpPr>
        <p:spPr>
          <a:xfrm flipH="1">
            <a:off x="2423388" y="4374055"/>
            <a:ext cx="1776123" cy="39744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CCF101F-2C24-7E55-E9ED-00F5F28301F3}"/>
              </a:ext>
            </a:extLst>
          </p:cNvPr>
          <p:cNvCxnSpPr>
            <a:cxnSpLocks/>
          </p:cNvCxnSpPr>
          <p:nvPr/>
        </p:nvCxnSpPr>
        <p:spPr>
          <a:xfrm flipH="1">
            <a:off x="4996925" y="4325525"/>
            <a:ext cx="405581" cy="461435"/>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46450493-8B4C-8748-5909-58121A4EA4E9}"/>
              </a:ext>
            </a:extLst>
          </p:cNvPr>
          <p:cNvSpPr/>
          <p:nvPr/>
        </p:nvSpPr>
        <p:spPr>
          <a:xfrm>
            <a:off x="6717394" y="3678918"/>
            <a:ext cx="910612" cy="2224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6801A915-A9A5-4554-DC3F-4B50C1022550}"/>
              </a:ext>
            </a:extLst>
          </p:cNvPr>
          <p:cNvSpPr/>
          <p:nvPr/>
        </p:nvSpPr>
        <p:spPr>
          <a:xfrm>
            <a:off x="6413252" y="4415117"/>
            <a:ext cx="664583" cy="2023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0F06BE64-ECD1-0983-1B2C-C18E352FD406}"/>
              </a:ext>
            </a:extLst>
          </p:cNvPr>
          <p:cNvSpPr txBox="1"/>
          <p:nvPr/>
        </p:nvSpPr>
        <p:spPr>
          <a:xfrm>
            <a:off x="5639448" y="4378862"/>
            <a:ext cx="649961" cy="215444"/>
          </a:xfrm>
          <a:prstGeom prst="rect">
            <a:avLst/>
          </a:prstGeom>
          <a:noFill/>
        </p:spPr>
        <p:txBody>
          <a:bodyPr wrap="square">
            <a:spAutoFit/>
          </a:bodyPr>
          <a:lstStyle/>
          <a:p>
            <a:r>
              <a:rPr lang="en-US" sz="800" dirty="0">
                <a:solidFill>
                  <a:schemeClr val="tx1"/>
                </a:solidFill>
              </a:rPr>
              <a:t>Variable</a:t>
            </a:r>
            <a:endParaRPr lang="en-US" sz="800" dirty="0"/>
          </a:p>
        </p:txBody>
      </p:sp>
      <p:sp>
        <p:nvSpPr>
          <p:cNvPr id="24" name="Rectangle 23">
            <a:extLst>
              <a:ext uri="{FF2B5EF4-FFF2-40B4-BE49-F238E27FC236}">
                <a16:creationId xmlns:a16="http://schemas.microsoft.com/office/drawing/2014/main" id="{222EEA4B-3F74-471C-7452-F05EA22F37DE}"/>
              </a:ext>
            </a:extLst>
          </p:cNvPr>
          <p:cNvSpPr/>
          <p:nvPr/>
        </p:nvSpPr>
        <p:spPr>
          <a:xfrm>
            <a:off x="4167902" y="4009627"/>
            <a:ext cx="1212812" cy="3624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31382E6-F1C2-A9A2-807E-02A2C7BA0BE3}"/>
              </a:ext>
            </a:extLst>
          </p:cNvPr>
          <p:cNvSpPr txBox="1"/>
          <p:nvPr/>
        </p:nvSpPr>
        <p:spPr>
          <a:xfrm>
            <a:off x="4153287" y="4078945"/>
            <a:ext cx="1212608" cy="215444"/>
          </a:xfrm>
          <a:prstGeom prst="rect">
            <a:avLst/>
          </a:prstGeom>
          <a:noFill/>
        </p:spPr>
        <p:txBody>
          <a:bodyPr wrap="square">
            <a:spAutoFit/>
          </a:bodyPr>
          <a:lstStyle/>
          <a:p>
            <a:r>
              <a:rPr lang="en-US" sz="800" dirty="0">
                <a:solidFill>
                  <a:schemeClr val="tx1"/>
                </a:solidFill>
              </a:rPr>
              <a:t>Common Initial Control Info</a:t>
            </a:r>
            <a:endParaRPr lang="en-US" sz="800" dirty="0"/>
          </a:p>
        </p:txBody>
      </p:sp>
      <p:sp>
        <p:nvSpPr>
          <p:cNvPr id="26" name="TextBox 25">
            <a:extLst>
              <a:ext uri="{FF2B5EF4-FFF2-40B4-BE49-F238E27FC236}">
                <a16:creationId xmlns:a16="http://schemas.microsoft.com/office/drawing/2014/main" id="{F8869279-1B0B-6567-6891-08F347E03C50}"/>
              </a:ext>
            </a:extLst>
          </p:cNvPr>
          <p:cNvSpPr txBox="1"/>
          <p:nvPr/>
        </p:nvSpPr>
        <p:spPr>
          <a:xfrm>
            <a:off x="4457706" y="4419971"/>
            <a:ext cx="540233" cy="215444"/>
          </a:xfrm>
          <a:prstGeom prst="rect">
            <a:avLst/>
          </a:prstGeom>
          <a:noFill/>
        </p:spPr>
        <p:txBody>
          <a:bodyPr wrap="square">
            <a:spAutoFit/>
          </a:bodyPr>
          <a:lstStyle/>
          <a:p>
            <a:r>
              <a:rPr lang="en-US" sz="800" dirty="0">
                <a:solidFill>
                  <a:schemeClr val="tx1"/>
                </a:solidFill>
              </a:rPr>
              <a:t>Variable</a:t>
            </a:r>
            <a:endParaRPr lang="en-US" sz="800" dirty="0"/>
          </a:p>
        </p:txBody>
      </p:sp>
      <p:grpSp>
        <p:nvGrpSpPr>
          <p:cNvPr id="27" name="Group 26">
            <a:extLst>
              <a:ext uri="{FF2B5EF4-FFF2-40B4-BE49-F238E27FC236}">
                <a16:creationId xmlns:a16="http://schemas.microsoft.com/office/drawing/2014/main" id="{042637A5-DDA1-F7DE-6286-E1528328C3C5}"/>
              </a:ext>
            </a:extLst>
          </p:cNvPr>
          <p:cNvGrpSpPr/>
          <p:nvPr/>
        </p:nvGrpSpPr>
        <p:grpSpPr>
          <a:xfrm>
            <a:off x="2424314" y="4743999"/>
            <a:ext cx="2665479" cy="461665"/>
            <a:chOff x="2424314" y="4743999"/>
            <a:chExt cx="2665479" cy="461665"/>
          </a:xfrm>
        </p:grpSpPr>
        <p:sp>
          <p:nvSpPr>
            <p:cNvPr id="28" name="TextBox 27">
              <a:extLst>
                <a:ext uri="{FF2B5EF4-FFF2-40B4-BE49-F238E27FC236}">
                  <a16:creationId xmlns:a16="http://schemas.microsoft.com/office/drawing/2014/main" id="{290A05B2-39EE-14D4-8721-96CF4419886B}"/>
                </a:ext>
              </a:extLst>
            </p:cNvPr>
            <p:cNvSpPr txBox="1"/>
            <p:nvPr/>
          </p:nvSpPr>
          <p:spPr>
            <a:xfrm>
              <a:off x="2441231" y="4743999"/>
              <a:ext cx="1036998" cy="338554"/>
            </a:xfrm>
            <a:prstGeom prst="rect">
              <a:avLst/>
            </a:prstGeom>
            <a:noFill/>
          </p:spPr>
          <p:txBody>
            <a:bodyPr wrap="square">
              <a:spAutoFit/>
            </a:bodyPr>
            <a:lstStyle/>
            <a:p>
              <a:r>
                <a:rPr lang="en-US" sz="800" dirty="0">
                  <a:solidFill>
                    <a:schemeClr val="tx1"/>
                  </a:solidFill>
                </a:rPr>
                <a:t>Common Initial Control Per AID TID Info</a:t>
              </a:r>
              <a:endParaRPr lang="en-US" sz="800" dirty="0"/>
            </a:p>
          </p:txBody>
        </p:sp>
        <p:sp>
          <p:nvSpPr>
            <p:cNvPr id="29" name="Rectangle 28">
              <a:extLst>
                <a:ext uri="{FF2B5EF4-FFF2-40B4-BE49-F238E27FC236}">
                  <a16:creationId xmlns:a16="http://schemas.microsoft.com/office/drawing/2014/main" id="{FD90EEE2-ABB8-4873-3634-4F2CD39EE2E3}"/>
                </a:ext>
              </a:extLst>
            </p:cNvPr>
            <p:cNvSpPr/>
            <p:nvPr/>
          </p:nvSpPr>
          <p:spPr>
            <a:xfrm>
              <a:off x="2424314" y="4780145"/>
              <a:ext cx="968095"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0A834045-EF2F-28D4-165D-94091BF2A56E}"/>
                </a:ext>
              </a:extLst>
            </p:cNvPr>
            <p:cNvSpPr txBox="1"/>
            <p:nvPr/>
          </p:nvSpPr>
          <p:spPr>
            <a:xfrm>
              <a:off x="3399770" y="4791248"/>
              <a:ext cx="604608" cy="307777"/>
            </a:xfrm>
            <a:prstGeom prst="rect">
              <a:avLst/>
            </a:prstGeom>
            <a:noFill/>
          </p:spPr>
          <p:txBody>
            <a:bodyPr wrap="square">
              <a:spAutoFit/>
            </a:bodyPr>
            <a:lstStyle/>
            <a:p>
              <a:r>
                <a:rPr lang="en-US" sz="1400" dirty="0">
                  <a:solidFill>
                    <a:schemeClr val="tx1"/>
                  </a:solidFill>
                </a:rPr>
                <a:t>……</a:t>
              </a:r>
              <a:endParaRPr lang="en-US" sz="1400" dirty="0"/>
            </a:p>
          </p:txBody>
        </p:sp>
        <p:sp>
          <p:nvSpPr>
            <p:cNvPr id="31" name="Rectangle 30">
              <a:extLst>
                <a:ext uri="{FF2B5EF4-FFF2-40B4-BE49-F238E27FC236}">
                  <a16:creationId xmlns:a16="http://schemas.microsoft.com/office/drawing/2014/main" id="{E1732028-D6AE-D5D2-39F9-88B5ECE0BD90}"/>
                </a:ext>
              </a:extLst>
            </p:cNvPr>
            <p:cNvSpPr/>
            <p:nvPr/>
          </p:nvSpPr>
          <p:spPr>
            <a:xfrm>
              <a:off x="3399769" y="4780683"/>
              <a:ext cx="626953"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F792AFF9-6C41-CA9C-DF72-E13AC8F8C934}"/>
                </a:ext>
              </a:extLst>
            </p:cNvPr>
            <p:cNvSpPr txBox="1"/>
            <p:nvPr/>
          </p:nvSpPr>
          <p:spPr>
            <a:xfrm>
              <a:off x="4052795" y="4743999"/>
              <a:ext cx="1036998" cy="461665"/>
            </a:xfrm>
            <a:prstGeom prst="rect">
              <a:avLst/>
            </a:prstGeom>
            <a:noFill/>
          </p:spPr>
          <p:txBody>
            <a:bodyPr wrap="square">
              <a:spAutoFit/>
            </a:bodyPr>
            <a:lstStyle/>
            <a:p>
              <a:r>
                <a:rPr lang="en-US" sz="800" dirty="0">
                  <a:solidFill>
                    <a:schemeClr val="tx1"/>
                  </a:solidFill>
                </a:rPr>
                <a:t>Common Initial Control Per AID TID Info</a:t>
              </a:r>
              <a:endParaRPr lang="en-US" sz="800" dirty="0"/>
            </a:p>
          </p:txBody>
        </p:sp>
        <p:sp>
          <p:nvSpPr>
            <p:cNvPr id="33" name="Rectangle 32">
              <a:extLst>
                <a:ext uri="{FF2B5EF4-FFF2-40B4-BE49-F238E27FC236}">
                  <a16:creationId xmlns:a16="http://schemas.microsoft.com/office/drawing/2014/main" id="{E20DDB81-37CB-43A0-640E-E849607CB349}"/>
                </a:ext>
              </a:extLst>
            </p:cNvPr>
            <p:cNvSpPr/>
            <p:nvPr/>
          </p:nvSpPr>
          <p:spPr>
            <a:xfrm>
              <a:off x="4035878" y="4789023"/>
              <a:ext cx="968095"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9AB119DD-9D0C-6CB3-B892-968A34D159F4}"/>
              </a:ext>
            </a:extLst>
          </p:cNvPr>
          <p:cNvSpPr txBox="1"/>
          <p:nvPr/>
        </p:nvSpPr>
        <p:spPr>
          <a:xfrm>
            <a:off x="2240998" y="5255308"/>
            <a:ext cx="2848795" cy="215444"/>
          </a:xfrm>
          <a:prstGeom prst="rect">
            <a:avLst/>
          </a:prstGeom>
          <a:noFill/>
        </p:spPr>
        <p:txBody>
          <a:bodyPr wrap="square">
            <a:spAutoFit/>
          </a:bodyPr>
          <a:lstStyle/>
          <a:p>
            <a:r>
              <a:rPr lang="en-US" sz="800" dirty="0">
                <a:solidFill>
                  <a:schemeClr val="tx1"/>
                </a:solidFill>
              </a:rPr>
              <a:t>0, 1, or more Common Initial Control Per AID TID Info fields</a:t>
            </a:r>
            <a:endParaRPr lang="en-US" sz="800" dirty="0"/>
          </a:p>
        </p:txBody>
      </p:sp>
      <p:pic>
        <p:nvPicPr>
          <p:cNvPr id="35" name="Picture 34">
            <a:extLst>
              <a:ext uri="{FF2B5EF4-FFF2-40B4-BE49-F238E27FC236}">
                <a16:creationId xmlns:a16="http://schemas.microsoft.com/office/drawing/2014/main" id="{C22733D1-D399-699A-938B-0CF7AF485389}"/>
              </a:ext>
            </a:extLst>
          </p:cNvPr>
          <p:cNvPicPr>
            <a:picLocks noChangeAspect="1"/>
          </p:cNvPicPr>
          <p:nvPr/>
        </p:nvPicPr>
        <p:blipFill>
          <a:blip r:embed="rId4"/>
          <a:stretch>
            <a:fillRect/>
          </a:stretch>
        </p:blipFill>
        <p:spPr>
          <a:xfrm>
            <a:off x="4997939" y="5992631"/>
            <a:ext cx="3148314" cy="462987"/>
          </a:xfrm>
          <a:prstGeom prst="rect">
            <a:avLst/>
          </a:prstGeom>
        </p:spPr>
      </p:pic>
      <p:cxnSp>
        <p:nvCxnSpPr>
          <p:cNvPr id="36" name="Straight Arrow Connector 35">
            <a:extLst>
              <a:ext uri="{FF2B5EF4-FFF2-40B4-BE49-F238E27FC236}">
                <a16:creationId xmlns:a16="http://schemas.microsoft.com/office/drawing/2014/main" id="{F068998D-F5C8-F3CE-48BD-0A70B6EDBFC5}"/>
              </a:ext>
            </a:extLst>
          </p:cNvPr>
          <p:cNvCxnSpPr>
            <a:cxnSpLocks/>
          </p:cNvCxnSpPr>
          <p:nvPr/>
        </p:nvCxnSpPr>
        <p:spPr>
          <a:xfrm flipV="1">
            <a:off x="4875213" y="6094477"/>
            <a:ext cx="826309" cy="1781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ACFC7B92-C9A5-1E64-1F37-FB6D57982FBD}"/>
              </a:ext>
            </a:extLst>
          </p:cNvPr>
          <p:cNvSpPr txBox="1"/>
          <p:nvPr/>
        </p:nvSpPr>
        <p:spPr>
          <a:xfrm>
            <a:off x="3469428" y="6079135"/>
            <a:ext cx="1598719" cy="215444"/>
          </a:xfrm>
          <a:prstGeom prst="rect">
            <a:avLst/>
          </a:prstGeom>
          <a:noFill/>
        </p:spPr>
        <p:txBody>
          <a:bodyPr wrap="square">
            <a:spAutoFit/>
          </a:bodyPr>
          <a:lstStyle/>
          <a:p>
            <a:r>
              <a:rPr lang="en-US" sz="800" dirty="0">
                <a:solidFill>
                  <a:schemeClr val="tx1"/>
                </a:solidFill>
              </a:rPr>
              <a:t>Specific AID value, e.g. 2012</a:t>
            </a:r>
            <a:endParaRPr lang="en-US" sz="800" dirty="0"/>
          </a:p>
        </p:txBody>
      </p:sp>
      <p:pic>
        <p:nvPicPr>
          <p:cNvPr id="38" name="Picture 37">
            <a:extLst>
              <a:ext uri="{FF2B5EF4-FFF2-40B4-BE49-F238E27FC236}">
                <a16:creationId xmlns:a16="http://schemas.microsoft.com/office/drawing/2014/main" id="{4E9E2FC4-D1AE-C4C0-5589-570F5D5E3418}"/>
              </a:ext>
            </a:extLst>
          </p:cNvPr>
          <p:cNvPicPr>
            <a:picLocks noChangeAspect="1"/>
          </p:cNvPicPr>
          <p:nvPr/>
        </p:nvPicPr>
        <p:blipFill>
          <a:blip r:embed="rId5"/>
          <a:stretch>
            <a:fillRect/>
          </a:stretch>
        </p:blipFill>
        <p:spPr>
          <a:xfrm>
            <a:off x="5542240" y="5233460"/>
            <a:ext cx="3634451" cy="619246"/>
          </a:xfrm>
          <a:prstGeom prst="rect">
            <a:avLst/>
          </a:prstGeom>
        </p:spPr>
      </p:pic>
      <p:sp>
        <p:nvSpPr>
          <p:cNvPr id="39" name="Rectangle 38">
            <a:extLst>
              <a:ext uri="{FF2B5EF4-FFF2-40B4-BE49-F238E27FC236}">
                <a16:creationId xmlns:a16="http://schemas.microsoft.com/office/drawing/2014/main" id="{F2CC54EC-D1D0-6BC1-E50E-0C3C59AA7084}"/>
              </a:ext>
            </a:extLst>
          </p:cNvPr>
          <p:cNvSpPr/>
          <p:nvPr/>
        </p:nvSpPr>
        <p:spPr>
          <a:xfrm>
            <a:off x="8123228" y="5291876"/>
            <a:ext cx="972766" cy="259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1678E716-76CD-E32F-C879-778E0361372B}"/>
              </a:ext>
            </a:extLst>
          </p:cNvPr>
          <p:cNvSpPr/>
          <p:nvPr/>
        </p:nvSpPr>
        <p:spPr>
          <a:xfrm>
            <a:off x="7274651" y="5657573"/>
            <a:ext cx="1802966" cy="253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78BFBC4B-FE06-4636-6FAD-EC755883D2AF}"/>
              </a:ext>
            </a:extLst>
          </p:cNvPr>
          <p:cNvSpPr txBox="1"/>
          <p:nvPr/>
        </p:nvSpPr>
        <p:spPr>
          <a:xfrm>
            <a:off x="7130692" y="5640410"/>
            <a:ext cx="651754" cy="215444"/>
          </a:xfrm>
          <a:prstGeom prst="rect">
            <a:avLst/>
          </a:prstGeom>
          <a:noFill/>
        </p:spPr>
        <p:txBody>
          <a:bodyPr wrap="square">
            <a:spAutoFit/>
          </a:bodyPr>
          <a:lstStyle/>
          <a:p>
            <a:r>
              <a:rPr lang="en-US" sz="800" dirty="0">
                <a:solidFill>
                  <a:schemeClr val="tx1"/>
                </a:solidFill>
              </a:rPr>
              <a:t>2</a:t>
            </a:r>
            <a:endParaRPr lang="en-US" sz="800" dirty="0"/>
          </a:p>
        </p:txBody>
      </p:sp>
      <p:sp>
        <p:nvSpPr>
          <p:cNvPr id="42" name="TextBox 41">
            <a:extLst>
              <a:ext uri="{FF2B5EF4-FFF2-40B4-BE49-F238E27FC236}">
                <a16:creationId xmlns:a16="http://schemas.microsoft.com/office/drawing/2014/main" id="{4009971A-D2EC-079E-0BD4-6C1D05D8B1CE}"/>
              </a:ext>
            </a:extLst>
          </p:cNvPr>
          <p:cNvSpPr txBox="1"/>
          <p:nvPr/>
        </p:nvSpPr>
        <p:spPr>
          <a:xfrm>
            <a:off x="8096513" y="5684767"/>
            <a:ext cx="1115822" cy="215444"/>
          </a:xfrm>
          <a:prstGeom prst="rect">
            <a:avLst/>
          </a:prstGeom>
          <a:noFill/>
        </p:spPr>
        <p:txBody>
          <a:bodyPr wrap="square">
            <a:spAutoFit/>
          </a:bodyPr>
          <a:lstStyle/>
          <a:p>
            <a:r>
              <a:rPr lang="en-US" sz="800" dirty="0"/>
              <a:t>4, 8, 16, 32, 64, 128</a:t>
            </a:r>
          </a:p>
        </p:txBody>
      </p:sp>
      <p:sp>
        <p:nvSpPr>
          <p:cNvPr id="43" name="TextBox 42">
            <a:extLst>
              <a:ext uri="{FF2B5EF4-FFF2-40B4-BE49-F238E27FC236}">
                <a16:creationId xmlns:a16="http://schemas.microsoft.com/office/drawing/2014/main" id="{53732EB0-A2FD-112F-1CFA-060A8BCFB684}"/>
              </a:ext>
            </a:extLst>
          </p:cNvPr>
          <p:cNvSpPr txBox="1"/>
          <p:nvPr/>
        </p:nvSpPr>
        <p:spPr>
          <a:xfrm>
            <a:off x="6603934" y="5001478"/>
            <a:ext cx="2442088" cy="215444"/>
          </a:xfrm>
          <a:prstGeom prst="rect">
            <a:avLst/>
          </a:prstGeom>
          <a:noFill/>
        </p:spPr>
        <p:txBody>
          <a:bodyPr wrap="square">
            <a:spAutoFit/>
          </a:bodyPr>
          <a:lstStyle/>
          <a:p>
            <a:r>
              <a:rPr lang="en-US" sz="800" dirty="0">
                <a:solidFill>
                  <a:schemeClr val="tx1"/>
                </a:solidFill>
              </a:rPr>
              <a:t>Common Initial Control Per AID TID Info field</a:t>
            </a:r>
            <a:endParaRPr lang="en-US" sz="800" dirty="0"/>
          </a:p>
        </p:txBody>
      </p:sp>
      <p:cxnSp>
        <p:nvCxnSpPr>
          <p:cNvPr id="44" name="Straight Connector 43">
            <a:extLst>
              <a:ext uri="{FF2B5EF4-FFF2-40B4-BE49-F238E27FC236}">
                <a16:creationId xmlns:a16="http://schemas.microsoft.com/office/drawing/2014/main" id="{8995790A-CB45-0840-9F04-C9DE06CFFE7C}"/>
              </a:ext>
            </a:extLst>
          </p:cNvPr>
          <p:cNvCxnSpPr/>
          <p:nvPr/>
        </p:nvCxnSpPr>
        <p:spPr>
          <a:xfrm flipH="1">
            <a:off x="5601266" y="5640410"/>
            <a:ext cx="399091" cy="3522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78E6CA0E-A5DE-77BE-49D9-F3A1F7F22F4B}"/>
              </a:ext>
            </a:extLst>
          </p:cNvPr>
          <p:cNvCxnSpPr>
            <a:cxnSpLocks/>
          </p:cNvCxnSpPr>
          <p:nvPr/>
        </p:nvCxnSpPr>
        <p:spPr>
          <a:xfrm>
            <a:off x="6873759" y="5608237"/>
            <a:ext cx="1115822" cy="389699"/>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ADEF9A7C-B9A9-642A-DBF4-7BCECF60CF16}"/>
              </a:ext>
            </a:extLst>
          </p:cNvPr>
          <p:cNvSpPr txBox="1"/>
          <p:nvPr/>
        </p:nvSpPr>
        <p:spPr>
          <a:xfrm>
            <a:off x="8018340" y="5348004"/>
            <a:ext cx="1068735" cy="215444"/>
          </a:xfrm>
          <a:prstGeom prst="rect">
            <a:avLst/>
          </a:prstGeom>
          <a:noFill/>
        </p:spPr>
        <p:txBody>
          <a:bodyPr wrap="square">
            <a:spAutoFit/>
          </a:bodyPr>
          <a:lstStyle/>
          <a:p>
            <a:r>
              <a:rPr lang="en-US" sz="800" dirty="0">
                <a:solidFill>
                  <a:schemeClr val="tx1"/>
                </a:solidFill>
              </a:rPr>
              <a:t>Common Initial Info</a:t>
            </a:r>
            <a:endParaRPr lang="en-US" sz="800" dirty="0"/>
          </a:p>
        </p:txBody>
      </p:sp>
      <p:sp>
        <p:nvSpPr>
          <p:cNvPr id="47" name="Rectangle 46">
            <a:extLst>
              <a:ext uri="{FF2B5EF4-FFF2-40B4-BE49-F238E27FC236}">
                <a16:creationId xmlns:a16="http://schemas.microsoft.com/office/drawing/2014/main" id="{E0E32224-E3A1-0C68-5D62-6D09AD7131AC}"/>
              </a:ext>
            </a:extLst>
          </p:cNvPr>
          <p:cNvSpPr/>
          <p:nvPr/>
        </p:nvSpPr>
        <p:spPr bwMode="auto">
          <a:xfrm>
            <a:off x="6537467" y="4119583"/>
            <a:ext cx="336292" cy="18010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8" name="TextBox 47">
            <a:extLst>
              <a:ext uri="{FF2B5EF4-FFF2-40B4-BE49-F238E27FC236}">
                <a16:creationId xmlns:a16="http://schemas.microsoft.com/office/drawing/2014/main" id="{FDDC5EC5-6143-17DD-2B73-B89F7EC67AB4}"/>
              </a:ext>
            </a:extLst>
          </p:cNvPr>
          <p:cNvSpPr txBox="1"/>
          <p:nvPr/>
        </p:nvSpPr>
        <p:spPr>
          <a:xfrm>
            <a:off x="6423685" y="4069361"/>
            <a:ext cx="559056" cy="230832"/>
          </a:xfrm>
          <a:prstGeom prst="rect">
            <a:avLst/>
          </a:prstGeom>
          <a:noFill/>
        </p:spPr>
        <p:txBody>
          <a:bodyPr wrap="square">
            <a:spAutoFit/>
          </a:bodyPr>
          <a:lstStyle/>
          <a:p>
            <a:r>
              <a:rPr lang="en-US" sz="900" dirty="0">
                <a:solidFill>
                  <a:schemeClr val="tx1"/>
                </a:solidFill>
              </a:rPr>
              <a:t>Padding</a:t>
            </a:r>
            <a:endParaRPr lang="en-US" sz="900" dirty="0"/>
          </a:p>
        </p:txBody>
      </p:sp>
      <p:pic>
        <p:nvPicPr>
          <p:cNvPr id="50" name="Picture 49">
            <a:extLst>
              <a:ext uri="{FF2B5EF4-FFF2-40B4-BE49-F238E27FC236}">
                <a16:creationId xmlns:a16="http://schemas.microsoft.com/office/drawing/2014/main" id="{9E7EEFB8-D39B-3613-B97B-B4D9ACB4369A}"/>
              </a:ext>
            </a:extLst>
          </p:cNvPr>
          <p:cNvPicPr>
            <a:picLocks noChangeAspect="1"/>
          </p:cNvPicPr>
          <p:nvPr/>
        </p:nvPicPr>
        <p:blipFill>
          <a:blip r:embed="rId6"/>
          <a:stretch>
            <a:fillRect/>
          </a:stretch>
        </p:blipFill>
        <p:spPr>
          <a:xfrm>
            <a:off x="6423685" y="3971136"/>
            <a:ext cx="1512509" cy="721488"/>
          </a:xfrm>
          <a:prstGeom prst="rect">
            <a:avLst/>
          </a:prstGeom>
        </p:spPr>
      </p:pic>
      <p:sp>
        <p:nvSpPr>
          <p:cNvPr id="51" name="Rectangle 50">
            <a:extLst>
              <a:ext uri="{FF2B5EF4-FFF2-40B4-BE49-F238E27FC236}">
                <a16:creationId xmlns:a16="http://schemas.microsoft.com/office/drawing/2014/main" id="{292BA0A3-8142-3618-63DC-56694A0BCF42}"/>
              </a:ext>
            </a:extLst>
          </p:cNvPr>
          <p:cNvSpPr/>
          <p:nvPr/>
        </p:nvSpPr>
        <p:spPr bwMode="auto">
          <a:xfrm>
            <a:off x="6488394" y="4107260"/>
            <a:ext cx="838200" cy="2286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2" name="TextBox 51">
            <a:extLst>
              <a:ext uri="{FF2B5EF4-FFF2-40B4-BE49-F238E27FC236}">
                <a16:creationId xmlns:a16="http://schemas.microsoft.com/office/drawing/2014/main" id="{E1CBA2AF-E641-8C05-640C-E7A54DF011E8}"/>
              </a:ext>
            </a:extLst>
          </p:cNvPr>
          <p:cNvSpPr txBox="1"/>
          <p:nvPr/>
        </p:nvSpPr>
        <p:spPr>
          <a:xfrm>
            <a:off x="6412194" y="4036894"/>
            <a:ext cx="918839" cy="230832"/>
          </a:xfrm>
          <a:prstGeom prst="rect">
            <a:avLst/>
          </a:prstGeom>
          <a:noFill/>
        </p:spPr>
        <p:txBody>
          <a:bodyPr wrap="square">
            <a:spAutoFit/>
          </a:bodyPr>
          <a:lstStyle/>
          <a:p>
            <a:r>
              <a:rPr lang="en-US" sz="900" dirty="0">
                <a:solidFill>
                  <a:schemeClr val="tx1"/>
                </a:solidFill>
              </a:rPr>
              <a:t>Padding</a:t>
            </a:r>
            <a:endParaRPr lang="en-US" sz="900" dirty="0"/>
          </a:p>
        </p:txBody>
      </p:sp>
      <p:pic>
        <p:nvPicPr>
          <p:cNvPr id="53" name="Picture 52">
            <a:extLst>
              <a:ext uri="{FF2B5EF4-FFF2-40B4-BE49-F238E27FC236}">
                <a16:creationId xmlns:a16="http://schemas.microsoft.com/office/drawing/2014/main" id="{42D62A9F-B001-C40C-3F81-E4B49F4ACDEB}"/>
              </a:ext>
            </a:extLst>
          </p:cNvPr>
          <p:cNvPicPr>
            <a:picLocks noChangeAspect="1"/>
          </p:cNvPicPr>
          <p:nvPr/>
        </p:nvPicPr>
        <p:blipFill>
          <a:blip r:embed="rId2"/>
          <a:stretch>
            <a:fillRect/>
          </a:stretch>
        </p:blipFill>
        <p:spPr>
          <a:xfrm>
            <a:off x="6415172" y="3921288"/>
            <a:ext cx="1711394" cy="879676"/>
          </a:xfrm>
          <a:prstGeom prst="rect">
            <a:avLst/>
          </a:prstGeom>
        </p:spPr>
      </p:pic>
      <p:sp>
        <p:nvSpPr>
          <p:cNvPr id="54" name="Rectangle 53">
            <a:extLst>
              <a:ext uri="{FF2B5EF4-FFF2-40B4-BE49-F238E27FC236}">
                <a16:creationId xmlns:a16="http://schemas.microsoft.com/office/drawing/2014/main" id="{D27536D6-2E2C-98A9-0A70-71C9ED280D0A}"/>
              </a:ext>
            </a:extLst>
          </p:cNvPr>
          <p:cNvSpPr/>
          <p:nvPr/>
        </p:nvSpPr>
        <p:spPr>
          <a:xfrm>
            <a:off x="6526195" y="4105800"/>
            <a:ext cx="864339" cy="1812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2E4BE497-A546-418D-53E1-A3E4CA96F341}"/>
              </a:ext>
            </a:extLst>
          </p:cNvPr>
          <p:cNvSpPr txBox="1"/>
          <p:nvPr/>
        </p:nvSpPr>
        <p:spPr>
          <a:xfrm>
            <a:off x="6544443" y="4059501"/>
            <a:ext cx="785004" cy="338554"/>
          </a:xfrm>
          <a:prstGeom prst="rect">
            <a:avLst/>
          </a:prstGeom>
          <a:noFill/>
        </p:spPr>
        <p:txBody>
          <a:bodyPr wrap="square">
            <a:spAutoFit/>
          </a:bodyPr>
          <a:lstStyle/>
          <a:p>
            <a:r>
              <a:rPr lang="en-US" sz="800" dirty="0">
                <a:solidFill>
                  <a:schemeClr val="tx1"/>
                </a:solidFill>
              </a:rPr>
              <a:t>Security Per AID TID</a:t>
            </a:r>
            <a:endParaRPr lang="en-US" sz="800" dirty="0"/>
          </a:p>
        </p:txBody>
      </p:sp>
      <p:sp>
        <p:nvSpPr>
          <p:cNvPr id="56" name="Rectangle 55">
            <a:extLst>
              <a:ext uri="{FF2B5EF4-FFF2-40B4-BE49-F238E27FC236}">
                <a16:creationId xmlns:a16="http://schemas.microsoft.com/office/drawing/2014/main" id="{CFDD5308-9EEA-F2CE-7EE4-C059EEFE2DEA}"/>
              </a:ext>
            </a:extLst>
          </p:cNvPr>
          <p:cNvSpPr/>
          <p:nvPr/>
        </p:nvSpPr>
        <p:spPr>
          <a:xfrm>
            <a:off x="7568303" y="4105800"/>
            <a:ext cx="363258" cy="1946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7DE75D95-7048-8A99-0AA5-ABB8B0C3FF59}"/>
              </a:ext>
            </a:extLst>
          </p:cNvPr>
          <p:cNvSpPr/>
          <p:nvPr/>
        </p:nvSpPr>
        <p:spPr>
          <a:xfrm>
            <a:off x="6479922" y="4432793"/>
            <a:ext cx="910612" cy="2224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178EF2F0-F3D9-7334-806B-D97760BB5E0A}"/>
              </a:ext>
            </a:extLst>
          </p:cNvPr>
          <p:cNvSpPr/>
          <p:nvPr/>
        </p:nvSpPr>
        <p:spPr>
          <a:xfrm>
            <a:off x="7453290" y="4415863"/>
            <a:ext cx="664583" cy="2023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76E2ECC7-9043-7A6A-5FAD-E0986D0FAFA5}"/>
              </a:ext>
            </a:extLst>
          </p:cNvPr>
          <p:cNvSpPr txBox="1"/>
          <p:nvPr/>
        </p:nvSpPr>
        <p:spPr>
          <a:xfrm>
            <a:off x="6679486" y="4379608"/>
            <a:ext cx="507923" cy="215444"/>
          </a:xfrm>
          <a:prstGeom prst="rect">
            <a:avLst/>
          </a:prstGeom>
          <a:noFill/>
        </p:spPr>
        <p:txBody>
          <a:bodyPr wrap="square">
            <a:spAutoFit/>
          </a:bodyPr>
          <a:lstStyle/>
          <a:p>
            <a:r>
              <a:rPr lang="en-US" sz="800" dirty="0">
                <a:solidFill>
                  <a:schemeClr val="tx1"/>
                </a:solidFill>
              </a:rPr>
              <a:t>18</a:t>
            </a:r>
            <a:endParaRPr lang="en-US" sz="800" dirty="0"/>
          </a:p>
        </p:txBody>
      </p:sp>
      <p:sp>
        <p:nvSpPr>
          <p:cNvPr id="60" name="Rectangle 59">
            <a:extLst>
              <a:ext uri="{FF2B5EF4-FFF2-40B4-BE49-F238E27FC236}">
                <a16:creationId xmlns:a16="http://schemas.microsoft.com/office/drawing/2014/main" id="{D1038AFB-5380-59E5-4218-E55DC82E91A4}"/>
              </a:ext>
            </a:extLst>
          </p:cNvPr>
          <p:cNvSpPr/>
          <p:nvPr/>
        </p:nvSpPr>
        <p:spPr bwMode="auto">
          <a:xfrm>
            <a:off x="7577505" y="4120329"/>
            <a:ext cx="336292" cy="18010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1" name="TextBox 60">
            <a:extLst>
              <a:ext uri="{FF2B5EF4-FFF2-40B4-BE49-F238E27FC236}">
                <a16:creationId xmlns:a16="http://schemas.microsoft.com/office/drawing/2014/main" id="{D888C5F0-EF77-F415-7F54-B7AB2EBEC48D}"/>
              </a:ext>
            </a:extLst>
          </p:cNvPr>
          <p:cNvSpPr txBox="1"/>
          <p:nvPr/>
        </p:nvSpPr>
        <p:spPr>
          <a:xfrm>
            <a:off x="7463723" y="4070107"/>
            <a:ext cx="559056" cy="230832"/>
          </a:xfrm>
          <a:prstGeom prst="rect">
            <a:avLst/>
          </a:prstGeom>
          <a:noFill/>
        </p:spPr>
        <p:txBody>
          <a:bodyPr wrap="square">
            <a:spAutoFit/>
          </a:bodyPr>
          <a:lstStyle/>
          <a:p>
            <a:r>
              <a:rPr lang="en-US" sz="900" dirty="0">
                <a:solidFill>
                  <a:schemeClr val="tx1"/>
                </a:solidFill>
              </a:rPr>
              <a:t>Padding</a:t>
            </a:r>
            <a:endParaRPr lang="en-US" sz="900" dirty="0"/>
          </a:p>
        </p:txBody>
      </p:sp>
      <p:pic>
        <p:nvPicPr>
          <p:cNvPr id="62" name="Picture 61">
            <a:extLst>
              <a:ext uri="{FF2B5EF4-FFF2-40B4-BE49-F238E27FC236}">
                <a16:creationId xmlns:a16="http://schemas.microsoft.com/office/drawing/2014/main" id="{3A2964D0-105F-EBF4-3409-7882FEC2B93B}"/>
              </a:ext>
            </a:extLst>
          </p:cNvPr>
          <p:cNvPicPr>
            <a:picLocks noChangeAspect="1"/>
          </p:cNvPicPr>
          <p:nvPr/>
        </p:nvPicPr>
        <p:blipFill>
          <a:blip r:embed="rId6"/>
          <a:stretch>
            <a:fillRect/>
          </a:stretch>
        </p:blipFill>
        <p:spPr>
          <a:xfrm>
            <a:off x="7463723" y="3971882"/>
            <a:ext cx="1512509" cy="721488"/>
          </a:xfrm>
          <a:prstGeom prst="rect">
            <a:avLst/>
          </a:prstGeom>
        </p:spPr>
      </p:pic>
      <p:sp>
        <p:nvSpPr>
          <p:cNvPr id="63" name="Rectangle 62">
            <a:extLst>
              <a:ext uri="{FF2B5EF4-FFF2-40B4-BE49-F238E27FC236}">
                <a16:creationId xmlns:a16="http://schemas.microsoft.com/office/drawing/2014/main" id="{109486CC-8009-1D4A-1488-D43D42BCC263}"/>
              </a:ext>
            </a:extLst>
          </p:cNvPr>
          <p:cNvSpPr/>
          <p:nvPr/>
        </p:nvSpPr>
        <p:spPr bwMode="auto">
          <a:xfrm>
            <a:off x="7528432" y="4108006"/>
            <a:ext cx="838200" cy="2286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4" name="TextBox 63">
            <a:extLst>
              <a:ext uri="{FF2B5EF4-FFF2-40B4-BE49-F238E27FC236}">
                <a16:creationId xmlns:a16="http://schemas.microsoft.com/office/drawing/2014/main" id="{60E44B2E-6DC0-4EA3-BECD-7ECEAC3D7150}"/>
              </a:ext>
            </a:extLst>
          </p:cNvPr>
          <p:cNvSpPr txBox="1"/>
          <p:nvPr/>
        </p:nvSpPr>
        <p:spPr>
          <a:xfrm>
            <a:off x="7452232" y="4037640"/>
            <a:ext cx="1051529" cy="369332"/>
          </a:xfrm>
          <a:prstGeom prst="rect">
            <a:avLst/>
          </a:prstGeom>
          <a:noFill/>
        </p:spPr>
        <p:txBody>
          <a:bodyPr wrap="square">
            <a:spAutoFit/>
          </a:bodyPr>
          <a:lstStyle/>
          <a:p>
            <a:r>
              <a:rPr lang="en-US" sz="900" dirty="0">
                <a:solidFill>
                  <a:schemeClr val="tx1"/>
                </a:solidFill>
              </a:rPr>
              <a:t>Padding with Per AID TID Info List</a:t>
            </a:r>
            <a:endParaRPr lang="en-US" sz="900" dirty="0"/>
          </a:p>
        </p:txBody>
      </p:sp>
    </p:spTree>
    <p:extLst>
      <p:ext uri="{BB962C8B-B14F-4D97-AF65-F5344CB8AC3E}">
        <p14:creationId xmlns:p14="http://schemas.microsoft.com/office/powerpoint/2010/main" val="3398263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5" y="471100"/>
            <a:ext cx="9144000" cy="623501"/>
          </a:xfrm>
        </p:spPr>
        <p:txBody>
          <a:bodyPr/>
          <a:lstStyle/>
          <a:p>
            <a:r>
              <a:rPr lang="en-US" sz="2800" dirty="0"/>
              <a:t>Common Initial Control Info in ICR Multi-STA BA (2)</a:t>
            </a:r>
            <a:endParaRPr lang="en-US" sz="2800" b="0" dirty="0"/>
          </a:p>
        </p:txBody>
      </p:sp>
      <p:sp>
        <p:nvSpPr>
          <p:cNvPr id="3" name="Content Placeholder 2"/>
          <p:cNvSpPr>
            <a:spLocks noGrp="1"/>
          </p:cNvSpPr>
          <p:nvPr>
            <p:ph idx="1"/>
          </p:nvPr>
        </p:nvSpPr>
        <p:spPr>
          <a:xfrm>
            <a:off x="0" y="1094601"/>
            <a:ext cx="9144000" cy="4315599"/>
          </a:xfrm>
        </p:spPr>
        <p:txBody>
          <a:bodyPr/>
          <a:lstStyle/>
          <a:p>
            <a:r>
              <a:rPr lang="en-US" sz="1600" dirty="0"/>
              <a:t>The </a:t>
            </a:r>
            <a:r>
              <a:rPr lang="en-US" sz="1800" dirty="0"/>
              <a:t>combination of the Common Initial Control Per AID TID Info field(s) in a Common Initial Control Info field satisfies.</a:t>
            </a:r>
          </a:p>
          <a:p>
            <a:pPr lvl="1"/>
            <a:r>
              <a:rPr lang="en-US" sz="1800" dirty="0"/>
              <a:t>The Common Initial Control Per AID TID Info field(s) carries all the required common initial control information.</a:t>
            </a:r>
          </a:p>
          <a:p>
            <a:pPr lvl="1"/>
            <a:r>
              <a:rPr lang="en-US" sz="1800" dirty="0"/>
              <a:t>The number of the Common Initial Control Per AID TID Info field(s) in the Common Initial Control Info field is smallest compare any other combinations of Common Initial Control Per AID TID Info field(s) to carry the required common initial control information.</a:t>
            </a:r>
          </a:p>
          <a:p>
            <a:pPr lvl="1"/>
            <a:r>
              <a:rPr lang="en-US" sz="1800" dirty="0"/>
              <a:t>The unused bits in Common Initial Info field(s) are least compare any other combinations of Common Initial Control Per AID TID Info field(s) to carry the required common initial control information.</a:t>
            </a:r>
          </a:p>
          <a:p>
            <a:pPr lvl="1"/>
            <a:r>
              <a:rPr lang="en-US" sz="1800" dirty="0"/>
              <a:t>Only the Common Initial Info field in the last Common Initial Control Per AID TID Info field has unused bits.</a:t>
            </a:r>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783105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2591"/>
            <a:ext cx="9144000" cy="641996"/>
          </a:xfrm>
        </p:spPr>
        <p:txBody>
          <a:bodyPr/>
          <a:lstStyle/>
          <a:p>
            <a:r>
              <a:rPr lang="en-US" sz="2400" dirty="0"/>
              <a:t>Per-STA Initial Control Info in ICR Multi-STA BA (1)</a:t>
            </a:r>
            <a:endParaRPr lang="en-US" sz="2400" b="0" dirty="0"/>
          </a:p>
        </p:txBody>
      </p:sp>
      <p:sp>
        <p:nvSpPr>
          <p:cNvPr id="3" name="Content Placeholder 2"/>
          <p:cNvSpPr>
            <a:spLocks noGrp="1"/>
          </p:cNvSpPr>
          <p:nvPr>
            <p:ph idx="1"/>
          </p:nvPr>
        </p:nvSpPr>
        <p:spPr>
          <a:xfrm>
            <a:off x="0" y="1060907"/>
            <a:ext cx="9144000" cy="3452884"/>
          </a:xfrm>
        </p:spPr>
        <p:txBody>
          <a:bodyPr/>
          <a:lstStyle/>
          <a:p>
            <a:r>
              <a:rPr lang="en-US" sz="1600" dirty="0"/>
              <a:t>The initial control information for a STA can be carried after the Common initial control information.</a:t>
            </a:r>
          </a:p>
          <a:p>
            <a:r>
              <a:rPr lang="en-US" sz="1600" dirty="0"/>
              <a:t>The Per-STA Initial Control Info field carries one, or multiple Per-STA Initial Control Per AID TID Info fields.</a:t>
            </a:r>
          </a:p>
          <a:p>
            <a:pPr lvl="1"/>
            <a:r>
              <a:rPr lang="en-US" sz="1600" dirty="0"/>
              <a:t>The AID11 field with addressed STA’s AID, in a Per AID TID Info field indicate that the Per AID TID Info field is the  Per-STA Initial Control Per AID TID Info field.</a:t>
            </a:r>
          </a:p>
          <a:p>
            <a:pPr lvl="2"/>
            <a:r>
              <a:rPr lang="en-US" sz="1600" dirty="0"/>
              <a:t>This is suitable for uncast Multi-STA BA.</a:t>
            </a:r>
          </a:p>
          <a:p>
            <a:r>
              <a:rPr lang="en-US" sz="1600" dirty="0"/>
              <a:t>Each Per-STA Initial Control Per AID TID Info field has the Per-STA Initial Info field with 4, 8, 16, 32, 64, 128 octets.</a:t>
            </a:r>
          </a:p>
          <a:p>
            <a:pPr lvl="1"/>
            <a:r>
              <a:rPr lang="en-US" sz="1600" dirty="0"/>
              <a:t>The Fragment Number subfield indicates the length of Common Initial Info field.</a:t>
            </a:r>
          </a:p>
          <a:p>
            <a:pPr lvl="2"/>
            <a:r>
              <a:rPr lang="en-US" sz="1600" dirty="0"/>
              <a:t>The same coding of Fragment Number subfield for the length of Block Ack Bitmap field with the exception B0 usage is used.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pic>
        <p:nvPicPr>
          <p:cNvPr id="7" name="Picture 6">
            <a:extLst>
              <a:ext uri="{FF2B5EF4-FFF2-40B4-BE49-F238E27FC236}">
                <a16:creationId xmlns:a16="http://schemas.microsoft.com/office/drawing/2014/main" id="{FFCB815E-0B86-C1C2-A88A-8C4BCB67CDEF}"/>
              </a:ext>
            </a:extLst>
          </p:cNvPr>
          <p:cNvPicPr>
            <a:picLocks noChangeAspect="1"/>
          </p:cNvPicPr>
          <p:nvPr/>
        </p:nvPicPr>
        <p:blipFill>
          <a:blip r:embed="rId2"/>
          <a:stretch>
            <a:fillRect/>
          </a:stretch>
        </p:blipFill>
        <p:spPr>
          <a:xfrm>
            <a:off x="4484899" y="5677533"/>
            <a:ext cx="3148314" cy="462987"/>
          </a:xfrm>
          <a:prstGeom prst="rect">
            <a:avLst/>
          </a:prstGeom>
        </p:spPr>
      </p:pic>
      <p:pic>
        <p:nvPicPr>
          <p:cNvPr id="10" name="Picture 9">
            <a:extLst>
              <a:ext uri="{FF2B5EF4-FFF2-40B4-BE49-F238E27FC236}">
                <a16:creationId xmlns:a16="http://schemas.microsoft.com/office/drawing/2014/main" id="{F1566C41-9158-0FB3-C132-37953A4E907E}"/>
              </a:ext>
            </a:extLst>
          </p:cNvPr>
          <p:cNvPicPr>
            <a:picLocks noChangeAspect="1"/>
          </p:cNvPicPr>
          <p:nvPr/>
        </p:nvPicPr>
        <p:blipFill>
          <a:blip r:embed="rId3"/>
          <a:stretch>
            <a:fillRect/>
          </a:stretch>
        </p:blipFill>
        <p:spPr>
          <a:xfrm>
            <a:off x="5029200" y="4918362"/>
            <a:ext cx="3634451" cy="619246"/>
          </a:xfrm>
          <a:prstGeom prst="rect">
            <a:avLst/>
          </a:prstGeom>
        </p:spPr>
      </p:pic>
      <p:sp>
        <p:nvSpPr>
          <p:cNvPr id="11" name="Rectangle 10">
            <a:extLst>
              <a:ext uri="{FF2B5EF4-FFF2-40B4-BE49-F238E27FC236}">
                <a16:creationId xmlns:a16="http://schemas.microsoft.com/office/drawing/2014/main" id="{4DED065C-25E1-837F-C42D-52225AE1B631}"/>
              </a:ext>
            </a:extLst>
          </p:cNvPr>
          <p:cNvSpPr/>
          <p:nvPr/>
        </p:nvSpPr>
        <p:spPr>
          <a:xfrm>
            <a:off x="7610188" y="4976778"/>
            <a:ext cx="972766" cy="259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032C2CA-004B-8E56-FB6B-AB7F31F8FC45}"/>
              </a:ext>
            </a:extLst>
          </p:cNvPr>
          <p:cNvSpPr/>
          <p:nvPr/>
        </p:nvSpPr>
        <p:spPr>
          <a:xfrm>
            <a:off x="6761611" y="5342475"/>
            <a:ext cx="1802966" cy="253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082C1322-141D-98CF-17EF-57DC2E9356E3}"/>
              </a:ext>
            </a:extLst>
          </p:cNvPr>
          <p:cNvSpPr txBox="1"/>
          <p:nvPr/>
        </p:nvSpPr>
        <p:spPr>
          <a:xfrm>
            <a:off x="6617652" y="5325312"/>
            <a:ext cx="651754" cy="215444"/>
          </a:xfrm>
          <a:prstGeom prst="rect">
            <a:avLst/>
          </a:prstGeom>
          <a:noFill/>
        </p:spPr>
        <p:txBody>
          <a:bodyPr wrap="square">
            <a:spAutoFit/>
          </a:bodyPr>
          <a:lstStyle/>
          <a:p>
            <a:r>
              <a:rPr lang="en-US" sz="800" dirty="0">
                <a:solidFill>
                  <a:schemeClr val="tx1"/>
                </a:solidFill>
              </a:rPr>
              <a:t>2</a:t>
            </a:r>
            <a:endParaRPr lang="en-US" sz="800" dirty="0"/>
          </a:p>
        </p:txBody>
      </p:sp>
      <p:sp>
        <p:nvSpPr>
          <p:cNvPr id="14" name="TextBox 13">
            <a:extLst>
              <a:ext uri="{FF2B5EF4-FFF2-40B4-BE49-F238E27FC236}">
                <a16:creationId xmlns:a16="http://schemas.microsoft.com/office/drawing/2014/main" id="{BC4B0EEF-0543-5408-DF9E-419E8751A8BF}"/>
              </a:ext>
            </a:extLst>
          </p:cNvPr>
          <p:cNvSpPr txBox="1"/>
          <p:nvPr/>
        </p:nvSpPr>
        <p:spPr>
          <a:xfrm>
            <a:off x="7583473" y="5369669"/>
            <a:ext cx="1115822" cy="215444"/>
          </a:xfrm>
          <a:prstGeom prst="rect">
            <a:avLst/>
          </a:prstGeom>
          <a:noFill/>
        </p:spPr>
        <p:txBody>
          <a:bodyPr wrap="square">
            <a:spAutoFit/>
          </a:bodyPr>
          <a:lstStyle/>
          <a:p>
            <a:r>
              <a:rPr lang="en-US" sz="800" dirty="0"/>
              <a:t>4, 8, 16, 32, 64, 128</a:t>
            </a:r>
          </a:p>
        </p:txBody>
      </p:sp>
      <p:sp>
        <p:nvSpPr>
          <p:cNvPr id="15" name="TextBox 14">
            <a:extLst>
              <a:ext uri="{FF2B5EF4-FFF2-40B4-BE49-F238E27FC236}">
                <a16:creationId xmlns:a16="http://schemas.microsoft.com/office/drawing/2014/main" id="{23CDD8EE-577E-FCC4-3064-6A6647B9129B}"/>
              </a:ext>
            </a:extLst>
          </p:cNvPr>
          <p:cNvSpPr txBox="1"/>
          <p:nvPr/>
        </p:nvSpPr>
        <p:spPr>
          <a:xfrm>
            <a:off x="6048362" y="4692946"/>
            <a:ext cx="2442088" cy="215444"/>
          </a:xfrm>
          <a:prstGeom prst="rect">
            <a:avLst/>
          </a:prstGeom>
          <a:noFill/>
        </p:spPr>
        <p:txBody>
          <a:bodyPr wrap="square">
            <a:spAutoFit/>
          </a:bodyPr>
          <a:lstStyle/>
          <a:p>
            <a:r>
              <a:rPr lang="en-US" sz="800" dirty="0">
                <a:solidFill>
                  <a:schemeClr val="tx1"/>
                </a:solidFill>
              </a:rPr>
              <a:t>Per-STA Initial Control Per AID TID Info field</a:t>
            </a:r>
            <a:endParaRPr lang="en-US" sz="800" dirty="0"/>
          </a:p>
        </p:txBody>
      </p:sp>
      <p:cxnSp>
        <p:nvCxnSpPr>
          <p:cNvPr id="16" name="Straight Connector 15">
            <a:extLst>
              <a:ext uri="{FF2B5EF4-FFF2-40B4-BE49-F238E27FC236}">
                <a16:creationId xmlns:a16="http://schemas.microsoft.com/office/drawing/2014/main" id="{829B0941-9C23-DD2E-C67D-281BE1FF06DF}"/>
              </a:ext>
            </a:extLst>
          </p:cNvPr>
          <p:cNvCxnSpPr/>
          <p:nvPr/>
        </p:nvCxnSpPr>
        <p:spPr>
          <a:xfrm flipH="1">
            <a:off x="5088226" y="5325312"/>
            <a:ext cx="399091" cy="35222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0A6701B-64F4-C275-6340-D273B60A8C28}"/>
              </a:ext>
            </a:extLst>
          </p:cNvPr>
          <p:cNvCxnSpPr>
            <a:cxnSpLocks/>
          </p:cNvCxnSpPr>
          <p:nvPr/>
        </p:nvCxnSpPr>
        <p:spPr>
          <a:xfrm>
            <a:off x="6360719" y="5293139"/>
            <a:ext cx="1115822" cy="389699"/>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40C5C988-2272-8D17-5651-FEB8E99578AF}"/>
              </a:ext>
            </a:extLst>
          </p:cNvPr>
          <p:cNvSpPr txBox="1"/>
          <p:nvPr/>
        </p:nvSpPr>
        <p:spPr>
          <a:xfrm>
            <a:off x="7505300" y="5032906"/>
            <a:ext cx="1068735" cy="215444"/>
          </a:xfrm>
          <a:prstGeom prst="rect">
            <a:avLst/>
          </a:prstGeom>
          <a:noFill/>
        </p:spPr>
        <p:txBody>
          <a:bodyPr wrap="square">
            <a:spAutoFit/>
          </a:bodyPr>
          <a:lstStyle/>
          <a:p>
            <a:r>
              <a:rPr lang="en-US" sz="800" dirty="0">
                <a:solidFill>
                  <a:schemeClr val="tx1"/>
                </a:solidFill>
              </a:rPr>
              <a:t>Per-STA Initial Info</a:t>
            </a:r>
            <a:endParaRPr lang="en-US" sz="800" dirty="0"/>
          </a:p>
        </p:txBody>
      </p:sp>
    </p:spTree>
    <p:extLst>
      <p:ext uri="{BB962C8B-B14F-4D97-AF65-F5344CB8AC3E}">
        <p14:creationId xmlns:p14="http://schemas.microsoft.com/office/powerpoint/2010/main" val="1005297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553375"/>
            <a:ext cx="9144000" cy="589625"/>
          </a:xfrm>
        </p:spPr>
        <p:txBody>
          <a:bodyPr/>
          <a:lstStyle/>
          <a:p>
            <a:r>
              <a:rPr lang="en-US" sz="2400" dirty="0"/>
              <a:t>Per-STA Initial Control Info in ICR Multi-STA BA (2)</a:t>
            </a:r>
            <a:endParaRPr lang="en-US" sz="2400" b="0" dirty="0"/>
          </a:p>
        </p:txBody>
      </p:sp>
      <p:sp>
        <p:nvSpPr>
          <p:cNvPr id="3" name="Content Placeholder 2"/>
          <p:cNvSpPr>
            <a:spLocks noGrp="1"/>
          </p:cNvSpPr>
          <p:nvPr>
            <p:ph idx="1"/>
          </p:nvPr>
        </p:nvSpPr>
        <p:spPr>
          <a:xfrm>
            <a:off x="0" y="1066800"/>
            <a:ext cx="9144000" cy="3886199"/>
          </a:xfrm>
        </p:spPr>
        <p:txBody>
          <a:bodyPr/>
          <a:lstStyle/>
          <a:p>
            <a:r>
              <a:rPr lang="en-US" sz="1800" dirty="0"/>
              <a:t>The combination of the Per-STA Initial Control Per AID TID Info field(s) in a Per-STA Initial Control Info field satisfies.</a:t>
            </a:r>
          </a:p>
          <a:p>
            <a:pPr lvl="1"/>
            <a:r>
              <a:rPr lang="en-US" sz="1800" dirty="0"/>
              <a:t>The Per-STA Initial Control Per AID TID Info field(s) carries all the required per-STA initial control information.</a:t>
            </a:r>
          </a:p>
          <a:p>
            <a:pPr lvl="1"/>
            <a:r>
              <a:rPr lang="en-US" sz="1800" dirty="0"/>
              <a:t>The number of the Per-STA Initial Control Per AID TID Info field(s) in the Per-STA Initial Control Info field is smallest compare any other combinations of Per-STA Initial Control Per AID TID Info field(s) to carry the required per-STA initial control information.</a:t>
            </a:r>
          </a:p>
          <a:p>
            <a:pPr lvl="1"/>
            <a:r>
              <a:rPr lang="en-US" sz="1800" dirty="0"/>
              <a:t>The unused bits in Per-STA Initial Info field(s) are least compare any other combinations of Per-STA Initial Control Per AID TID Info field(s) to carry the required per-STA initial control information.</a:t>
            </a:r>
          </a:p>
          <a:p>
            <a:pPr lvl="1"/>
            <a:r>
              <a:rPr lang="en-US" sz="1800" dirty="0"/>
              <a:t>Only the Per-STA Initial Info field in the last Per-STA Initial Control Per AID TID Info field has unused bits.</a:t>
            </a:r>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03372144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1489</Words>
  <Application>Microsoft Office PowerPoint</Application>
  <PresentationFormat>On-screen Show (4:3)</PresentationFormat>
  <Paragraphs>147</Paragraphs>
  <Slides>11</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11</vt:i4>
      </vt:variant>
    </vt:vector>
  </HeadingPairs>
  <TitlesOfParts>
    <vt:vector size="19" baseType="lpstr">
      <vt:lpstr>Arial</vt:lpstr>
      <vt:lpstr>Calibri</vt:lpstr>
      <vt:lpstr>Calibri Light</vt:lpstr>
      <vt:lpstr>Times New Roman</vt:lpstr>
      <vt:lpstr>Wingdings</vt:lpstr>
      <vt:lpstr>802-11-Submission</vt:lpstr>
      <vt:lpstr>1_Custom Design</vt:lpstr>
      <vt:lpstr>Custom Design</vt:lpstr>
      <vt:lpstr>ICR Consideration</vt:lpstr>
      <vt:lpstr>Recap: Candidate ICF/ICR </vt:lpstr>
      <vt:lpstr>Per-User and Common Initial Control Information</vt:lpstr>
      <vt:lpstr>Multi-STA BA vs QoS Null and ICR with New Control Subtype (1)</vt:lpstr>
      <vt:lpstr>Multi-STA BA vs QoS Null and ICR with New Control Subtype (2)</vt:lpstr>
      <vt:lpstr>Common Initial Control Info in ICR Multi-STA BA (1)</vt:lpstr>
      <vt:lpstr>Common Initial Control Info in ICR Multi-STA BA (2)</vt:lpstr>
      <vt:lpstr>Per-STA Initial Control Info in ICR Multi-STA BA (1)</vt:lpstr>
      <vt:lpstr>Per-STA Initial Control Info in ICR Multi-STA BA (2)</vt:lpstr>
      <vt:lpstr>Summary</vt:lpstr>
      <vt:lpstr>SP 1</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2111</cp:revision>
  <cp:lastPrinted>1998-02-10T13:28:06Z</cp:lastPrinted>
  <dcterms:created xsi:type="dcterms:W3CDTF">2007-05-21T21:00:37Z</dcterms:created>
  <dcterms:modified xsi:type="dcterms:W3CDTF">2024-07-15T14:51:47Z</dcterms:modified>
  <cp:category>Submission</cp:category>
</cp:coreProperties>
</file>